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09" r:id="rId1"/>
  </p:sldMasterIdLst>
  <p:notesMasterIdLst>
    <p:notesMasterId r:id="rId20"/>
  </p:notesMasterIdLst>
  <p:sldIdLst>
    <p:sldId id="260" r:id="rId2"/>
    <p:sldId id="261" r:id="rId3"/>
    <p:sldId id="294" r:id="rId4"/>
    <p:sldId id="311" r:id="rId5"/>
    <p:sldId id="264" r:id="rId6"/>
    <p:sldId id="266" r:id="rId7"/>
    <p:sldId id="271" r:id="rId8"/>
    <p:sldId id="295" r:id="rId9"/>
    <p:sldId id="312" r:id="rId10"/>
    <p:sldId id="309" r:id="rId11"/>
    <p:sldId id="299" r:id="rId12"/>
    <p:sldId id="300" r:id="rId13"/>
    <p:sldId id="302" r:id="rId14"/>
    <p:sldId id="310" r:id="rId15"/>
    <p:sldId id="303" r:id="rId16"/>
    <p:sldId id="304" r:id="rId17"/>
    <p:sldId id="268" r:id="rId18"/>
    <p:sldId id="31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26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33" autoAdjust="0"/>
    <p:restoredTop sz="94660"/>
  </p:normalViewPr>
  <p:slideViewPr>
    <p:cSldViewPr>
      <p:cViewPr varScale="1">
        <p:scale>
          <a:sx n="69" d="100"/>
          <a:sy n="69" d="100"/>
        </p:scale>
        <p:origin x="-6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756DBD-CD54-47D3-AC76-62A94322FA5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49DFB3-10A1-49B0-8F28-0DED769C9C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От платных услуг</a:t>
          </a:r>
          <a:endParaRPr lang="ru-RU" dirty="0">
            <a:solidFill>
              <a:srgbClr val="0070C0"/>
            </a:solidFill>
          </a:endParaRPr>
        </a:p>
      </dgm:t>
    </dgm:pt>
    <dgm:pt modelId="{1B874C8E-8E43-4FE0-890D-4395A56A4B46}" type="parTrans" cxnId="{9353694F-5B84-4DBF-B86A-37340389E822}">
      <dgm:prSet/>
      <dgm:spPr/>
      <dgm:t>
        <a:bodyPr/>
        <a:lstStyle/>
        <a:p>
          <a:endParaRPr lang="ru-RU"/>
        </a:p>
      </dgm:t>
    </dgm:pt>
    <dgm:pt modelId="{04D61306-6055-4130-B76A-C04DB5B7D50F}" type="sibTrans" cxnId="{9353694F-5B84-4DBF-B86A-37340389E822}">
      <dgm:prSet/>
      <dgm:spPr/>
      <dgm:t>
        <a:bodyPr/>
        <a:lstStyle/>
        <a:p>
          <a:endParaRPr lang="ru-RU"/>
        </a:p>
      </dgm:t>
    </dgm:pt>
    <dgm:pt modelId="{35D1CB13-503B-4E70-9180-17132D0312FA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6ED90389-B913-46EC-BEF5-2BD82ABF920E}" type="parTrans" cxnId="{2644EAB7-0E14-4D1C-BF4C-454274038611}">
      <dgm:prSet/>
      <dgm:spPr/>
      <dgm:t>
        <a:bodyPr/>
        <a:lstStyle/>
        <a:p>
          <a:endParaRPr lang="ru-RU"/>
        </a:p>
      </dgm:t>
    </dgm:pt>
    <dgm:pt modelId="{E1824542-ECE7-4DAA-9E11-7E30036CE25B}" type="sibTrans" cxnId="{2644EAB7-0E14-4D1C-BF4C-454274038611}">
      <dgm:prSet/>
      <dgm:spPr/>
      <dgm:t>
        <a:bodyPr/>
        <a:lstStyle/>
        <a:p>
          <a:endParaRPr lang="ru-RU"/>
        </a:p>
      </dgm:t>
    </dgm:pt>
    <dgm:pt modelId="{0F8A4B89-64BD-4F49-BFA3-844CAE577180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Неналоговые доходы</a:t>
          </a:r>
          <a:endParaRPr lang="ru-RU" dirty="0">
            <a:solidFill>
              <a:srgbClr val="0070C0"/>
            </a:solidFill>
          </a:endParaRPr>
        </a:p>
      </dgm:t>
    </dgm:pt>
    <dgm:pt modelId="{FAB2AEA4-BD81-42A0-8CD3-D0847DB86DE9}" type="parTrans" cxnId="{3C038661-1687-4A16-8A0E-B93D84299784}">
      <dgm:prSet/>
      <dgm:spPr/>
      <dgm:t>
        <a:bodyPr/>
        <a:lstStyle/>
        <a:p>
          <a:endParaRPr lang="ru-RU"/>
        </a:p>
      </dgm:t>
    </dgm:pt>
    <dgm:pt modelId="{06F07252-768C-44AC-8C7D-16A8A8147317}" type="sibTrans" cxnId="{3C038661-1687-4A16-8A0E-B93D84299784}">
      <dgm:prSet/>
      <dgm:spPr/>
      <dgm:t>
        <a:bodyPr/>
        <a:lstStyle/>
        <a:p>
          <a:endParaRPr lang="ru-RU"/>
        </a:p>
      </dgm:t>
    </dgm:pt>
    <dgm:pt modelId="{BAC13324-A4AD-4107-8538-35FDDC65C2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50EC058D-38C3-4427-8B23-59920CE357C9}" type="parTrans" cxnId="{F9960343-AB29-4F33-B4CE-6735D9866BDA}">
      <dgm:prSet/>
      <dgm:spPr/>
      <dgm:t>
        <a:bodyPr/>
        <a:lstStyle/>
        <a:p>
          <a:endParaRPr lang="ru-RU"/>
        </a:p>
      </dgm:t>
    </dgm:pt>
    <dgm:pt modelId="{7A4B5B7C-2092-4C4E-A0C2-FDF0858DE2F3}" type="sibTrans" cxnId="{F9960343-AB29-4F33-B4CE-6735D9866BDA}">
      <dgm:prSet/>
      <dgm:spPr/>
      <dgm:t>
        <a:bodyPr/>
        <a:lstStyle/>
        <a:p>
          <a:endParaRPr lang="ru-RU"/>
        </a:p>
      </dgm:t>
    </dgm:pt>
    <dgm:pt modelId="{B425928D-5B29-41F2-9725-6453AAB70FDF}" type="pres">
      <dgm:prSet presAssocID="{B7756DBD-CD54-47D3-AC76-62A94322FA5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5C826B-DA1C-4D87-88A0-5B402E630A67}" type="pres">
      <dgm:prSet presAssocID="{E849DFB3-10A1-49B0-8F28-0DED769C9CE9}" presName="linNode" presStyleCnt="0"/>
      <dgm:spPr/>
    </dgm:pt>
    <dgm:pt modelId="{65F80387-712C-4C0B-AA32-258CEB02B136}" type="pres">
      <dgm:prSet presAssocID="{E849DFB3-10A1-49B0-8F28-0DED769C9CE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4630B-E0FA-4B2A-811C-3B1B7C431B16}" type="pres">
      <dgm:prSet presAssocID="{E849DFB3-10A1-49B0-8F28-0DED769C9CE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363583-36C1-499C-B4BE-7889D6051279}" type="pres">
      <dgm:prSet presAssocID="{04D61306-6055-4130-B76A-C04DB5B7D50F}" presName="spacing" presStyleCnt="0"/>
      <dgm:spPr/>
    </dgm:pt>
    <dgm:pt modelId="{94EF2789-9238-4879-A88D-6A88124319D9}" type="pres">
      <dgm:prSet presAssocID="{0F8A4B89-64BD-4F49-BFA3-844CAE577180}" presName="linNode" presStyleCnt="0"/>
      <dgm:spPr/>
    </dgm:pt>
    <dgm:pt modelId="{BDCC67C0-2660-4666-925E-749AEEF62CD2}" type="pres">
      <dgm:prSet presAssocID="{0F8A4B89-64BD-4F49-BFA3-844CAE577180}" presName="parentShp" presStyleLbl="node1" presStyleIdx="1" presStyleCnt="2" custLinFactNeighborX="-20649" custLinFactNeighborY="3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6473F-106D-4525-99D2-E31C79446001}" type="pres">
      <dgm:prSet presAssocID="{0F8A4B89-64BD-4F49-BFA3-844CAE577180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9960343-AB29-4F33-B4CE-6735D9866BDA}" srcId="{0F8A4B89-64BD-4F49-BFA3-844CAE577180}" destId="{BAC13324-A4AD-4107-8538-35FDDC65C2E9}" srcOrd="0" destOrd="0" parTransId="{50EC058D-38C3-4427-8B23-59920CE357C9}" sibTransId="{7A4B5B7C-2092-4C4E-A0C2-FDF0858DE2F3}"/>
    <dgm:cxn modelId="{C0E4E1B0-5542-4E1E-85FE-9BD3E6E11DFF}" type="presOf" srcId="{B7756DBD-CD54-47D3-AC76-62A94322FA58}" destId="{B425928D-5B29-41F2-9725-6453AAB70FDF}" srcOrd="0" destOrd="0" presId="urn:microsoft.com/office/officeart/2005/8/layout/vList6"/>
    <dgm:cxn modelId="{3C038661-1687-4A16-8A0E-B93D84299784}" srcId="{B7756DBD-CD54-47D3-AC76-62A94322FA58}" destId="{0F8A4B89-64BD-4F49-BFA3-844CAE577180}" srcOrd="1" destOrd="0" parTransId="{FAB2AEA4-BD81-42A0-8CD3-D0847DB86DE9}" sibTransId="{06F07252-768C-44AC-8C7D-16A8A8147317}"/>
    <dgm:cxn modelId="{EE0CBDDB-BDE6-4172-B788-289060003B03}" type="presOf" srcId="{E849DFB3-10A1-49B0-8F28-0DED769C9CE9}" destId="{65F80387-712C-4C0B-AA32-258CEB02B136}" srcOrd="0" destOrd="0" presId="urn:microsoft.com/office/officeart/2005/8/layout/vList6"/>
    <dgm:cxn modelId="{9353694F-5B84-4DBF-B86A-37340389E822}" srcId="{B7756DBD-CD54-47D3-AC76-62A94322FA58}" destId="{E849DFB3-10A1-49B0-8F28-0DED769C9CE9}" srcOrd="0" destOrd="0" parTransId="{1B874C8E-8E43-4FE0-890D-4395A56A4B46}" sibTransId="{04D61306-6055-4130-B76A-C04DB5B7D50F}"/>
    <dgm:cxn modelId="{2644EAB7-0E14-4D1C-BF4C-454274038611}" srcId="{E849DFB3-10A1-49B0-8F28-0DED769C9CE9}" destId="{35D1CB13-503B-4E70-9180-17132D0312FA}" srcOrd="0" destOrd="0" parTransId="{6ED90389-B913-46EC-BEF5-2BD82ABF920E}" sibTransId="{E1824542-ECE7-4DAA-9E11-7E30036CE25B}"/>
    <dgm:cxn modelId="{7FCF9251-E0FC-4C90-96C5-B617797A55CC}" type="presOf" srcId="{0F8A4B89-64BD-4F49-BFA3-844CAE577180}" destId="{BDCC67C0-2660-4666-925E-749AEEF62CD2}" srcOrd="0" destOrd="0" presId="urn:microsoft.com/office/officeart/2005/8/layout/vList6"/>
    <dgm:cxn modelId="{3EBE3128-0FE8-4C51-A65D-A813AB6A841D}" type="presOf" srcId="{BAC13324-A4AD-4107-8538-35FDDC65C2E9}" destId="{9B16473F-106D-4525-99D2-E31C79446001}" srcOrd="0" destOrd="0" presId="urn:microsoft.com/office/officeart/2005/8/layout/vList6"/>
    <dgm:cxn modelId="{5371A3E6-1BF8-45C2-AF1A-2CB3D06594C7}" type="presOf" srcId="{35D1CB13-503B-4E70-9180-17132D0312FA}" destId="{6AB4630B-E0FA-4B2A-811C-3B1B7C431B16}" srcOrd="0" destOrd="0" presId="urn:microsoft.com/office/officeart/2005/8/layout/vList6"/>
    <dgm:cxn modelId="{D850A839-4BC7-4F37-AFBD-FE1A2A0B2118}" type="presParOf" srcId="{B425928D-5B29-41F2-9725-6453AAB70FDF}" destId="{055C826B-DA1C-4D87-88A0-5B402E630A67}" srcOrd="0" destOrd="0" presId="urn:microsoft.com/office/officeart/2005/8/layout/vList6"/>
    <dgm:cxn modelId="{96E56D80-4DBA-4F0A-9928-A37B6F752ACA}" type="presParOf" srcId="{055C826B-DA1C-4D87-88A0-5B402E630A67}" destId="{65F80387-712C-4C0B-AA32-258CEB02B136}" srcOrd="0" destOrd="0" presId="urn:microsoft.com/office/officeart/2005/8/layout/vList6"/>
    <dgm:cxn modelId="{827DCE34-A188-4153-A654-01B12D6CC8F5}" type="presParOf" srcId="{055C826B-DA1C-4D87-88A0-5B402E630A67}" destId="{6AB4630B-E0FA-4B2A-811C-3B1B7C431B16}" srcOrd="1" destOrd="0" presId="urn:microsoft.com/office/officeart/2005/8/layout/vList6"/>
    <dgm:cxn modelId="{F0E0E84B-7285-4FA2-B228-DE641EE9C3C7}" type="presParOf" srcId="{B425928D-5B29-41F2-9725-6453AAB70FDF}" destId="{E9363583-36C1-499C-B4BE-7889D6051279}" srcOrd="1" destOrd="0" presId="urn:microsoft.com/office/officeart/2005/8/layout/vList6"/>
    <dgm:cxn modelId="{AE7CCD08-252A-41BD-83D0-1E6F0EBC01F6}" type="presParOf" srcId="{B425928D-5B29-41F2-9725-6453AAB70FDF}" destId="{94EF2789-9238-4879-A88D-6A88124319D9}" srcOrd="2" destOrd="0" presId="urn:microsoft.com/office/officeart/2005/8/layout/vList6"/>
    <dgm:cxn modelId="{EF4AD63B-F596-4F0D-92D1-7CA476E59547}" type="presParOf" srcId="{94EF2789-9238-4879-A88D-6A88124319D9}" destId="{BDCC67C0-2660-4666-925E-749AEEF62CD2}" srcOrd="0" destOrd="0" presId="urn:microsoft.com/office/officeart/2005/8/layout/vList6"/>
    <dgm:cxn modelId="{41F50B3F-78A8-42DD-80B1-8EF40F9F14B8}" type="presParOf" srcId="{94EF2789-9238-4879-A88D-6A88124319D9}" destId="{9B16473F-106D-4525-99D2-E31C7944600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B4630B-E0FA-4B2A-811C-3B1B7C431B16}">
      <dsp:nvSpPr>
        <dsp:cNvPr id="0" name=""/>
        <dsp:cNvSpPr/>
      </dsp:nvSpPr>
      <dsp:spPr>
        <a:xfrm>
          <a:off x="3254761" y="309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151228"/>
        <a:ext cx="4429386" cy="905512"/>
      </dsp:txXfrm>
    </dsp:sp>
    <dsp:sp modelId="{65F80387-712C-4C0B-AA32-258CEB02B136}">
      <dsp:nvSpPr>
        <dsp:cNvPr id="0" name=""/>
        <dsp:cNvSpPr/>
      </dsp:nvSpPr>
      <dsp:spPr>
        <a:xfrm>
          <a:off x="0" y="309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От платных услуг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58938" y="59247"/>
        <a:ext cx="3136885" cy="1089474"/>
      </dsp:txXfrm>
    </dsp:sp>
    <dsp:sp modelId="{9B16473F-106D-4525-99D2-E31C79446001}">
      <dsp:nvSpPr>
        <dsp:cNvPr id="0" name=""/>
        <dsp:cNvSpPr/>
      </dsp:nvSpPr>
      <dsp:spPr>
        <a:xfrm>
          <a:off x="3254761" y="1328395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1479314"/>
        <a:ext cx="4429386" cy="905512"/>
      </dsp:txXfrm>
    </dsp:sp>
    <dsp:sp modelId="{BDCC67C0-2660-4666-925E-749AEEF62CD2}">
      <dsp:nvSpPr>
        <dsp:cNvPr id="0" name=""/>
        <dsp:cNvSpPr/>
      </dsp:nvSpPr>
      <dsp:spPr>
        <a:xfrm>
          <a:off x="0" y="1328705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Неналоговые доходы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58938" y="1387643"/>
        <a:ext cx="3136885" cy="10894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230BC-76B0-4406-886B-2B2E325456D2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57476-A245-40AF-B817-18D707A47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2815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altLang="zh-CN" smtClean="0"/>
              <a:t>Образец подзаголовка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zh-CN" noProof="0" smtClean="0"/>
              <a:t>Вставка рисунка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заголовка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SimSun" pitchFamily="2" charset="-122"/>
              </a:defRPr>
            </a:lvl1pPr>
          </a:lstStyle>
          <a:p>
            <a:fld id="{FFC56AC1-8692-44C5-94DB-8A02EBB95D78}" type="datetimeFigureOut">
              <a:rPr lang="ru-RU" smtClean="0"/>
              <a:pPr/>
              <a:t>28.02.2019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SimSun" pitchFamily="2" charset="-122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SimSun" pitchFamily="2" charset="-122"/>
              </a:defRPr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>
    <p:pull dir="ld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4572000" y="4350006"/>
            <a:ext cx="4320480" cy="2277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проекту решения Совета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«О бюджете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Республики Мордовия на 2017год »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3275856" y="2044298"/>
            <a:ext cx="54726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БЮДЖЕТ</a:t>
            </a:r>
            <a:endParaRPr kumimoji="0" lang="ru-RU" sz="9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ГРАЖДАН </a:t>
            </a:r>
            <a:endParaRPr kumimoji="0" lang="ru-RU" sz="7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16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9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endParaRPr kumimoji="0" lang="ru-RU" sz="20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5" name="AutoShape 7"/>
          <p:cNvSpPr>
            <a:spLocks noChangeArrowheads="1"/>
          </p:cNvSpPr>
          <p:nvPr/>
        </p:nvSpPr>
        <p:spPr bwMode="auto">
          <a:xfrm>
            <a:off x="1115616" y="548680"/>
            <a:ext cx="7488832" cy="3096344"/>
          </a:xfrm>
          <a:prstGeom prst="snip1Rect">
            <a:avLst>
              <a:gd name="adj" fmla="val 48183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47000">
                <a:srgbClr val="E6E6E6"/>
              </a:gs>
            </a:gsLst>
            <a:lin ang="5400000" scaled="0"/>
          </a:gradFill>
          <a:ln w="3175">
            <a:solidFill>
              <a:srgbClr val="EAF1DD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Проект бюджета разработан в соответствии с бюджетным и налоговым обязательством РФ, порядком составления бюджета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на 2017 год  на основе: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827584" y="3140968"/>
            <a:ext cx="6912768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4000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 cmpd="sng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ежегодного послания Президента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Федеральному Собранию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3" name="Rectangle 15"/>
          <p:cNvSpPr>
            <a:spLocks noChangeArrowheads="1"/>
          </p:cNvSpPr>
          <p:nvPr/>
        </p:nvSpPr>
        <p:spPr bwMode="auto">
          <a:xfrm>
            <a:off x="0" y="90872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1043608" y="4077072"/>
            <a:ext cx="7128792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0001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прогноза социально-экономического развития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1475656" y="5085184"/>
            <a:ext cx="6984776" cy="1224136"/>
          </a:xfrm>
          <a:prstGeom prst="corner">
            <a:avLst/>
          </a:prstGeom>
          <a:gradFill rotWithShape="1">
            <a:gsLst>
              <a:gs pos="0">
                <a:srgbClr val="FFFFCC">
                  <a:alpha val="70000"/>
                </a:srgbClr>
              </a:gs>
              <a:gs pos="100000">
                <a:srgbClr val="FFFFCC">
                  <a:gamma/>
                  <a:tint val="3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муниципальных программ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1dfd246238d6407799c3ea5485e694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90391">
            <a:off x="4601471" y="678646"/>
            <a:ext cx="3630432" cy="561975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  <p:pic>
        <p:nvPicPr>
          <p:cNvPr id="3" name="Рисунок 2" descr="457349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 rot="20804037">
            <a:off x="901966" y="612118"/>
            <a:ext cx="3699575" cy="547166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8640"/>
            <a:ext cx="84635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Основные характеристики бюджета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4869066"/>
              </p:ext>
            </p:extLst>
          </p:nvPr>
        </p:nvGraphicFramePr>
        <p:xfrm>
          <a:off x="467544" y="908720"/>
          <a:ext cx="5976666" cy="5573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3168352"/>
                <a:gridCol w="1188133"/>
                <a:gridCol w="1188133"/>
              </a:tblGrid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2016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2017</a:t>
                      </a:r>
                      <a:endParaRPr lang="ru-RU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Доходы,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smtClean="0"/>
                        <a:t>3043,7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2676,9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из них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374,5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344,0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Неналоговые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8,8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8,8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Безвозмездные поступления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2660,4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2324,1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из них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    дотации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smtClean="0"/>
                        <a:t>1187,2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1000,1</a:t>
                      </a:r>
                      <a:endParaRPr lang="ru-RU" sz="1600" dirty="0"/>
                    </a:p>
                  </a:txBody>
                  <a:tcPr anchor="ctr"/>
                </a:tc>
              </a:tr>
              <a:tr h="4070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98,8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87,9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Расходы,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3048,7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2681,9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95,0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88,0</a:t>
                      </a:r>
                      <a:endParaRPr lang="ru-RU" sz="1600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Дефицит (-)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err="1" smtClean="0"/>
                        <a:t>Профицит</a:t>
                      </a:r>
                      <a:r>
                        <a:rPr lang="ru-RU" sz="1600" b="1" dirty="0" smtClean="0"/>
                        <a:t> (+)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-5,0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-5,0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Источники финансирования дефицита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5,0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5,0</a:t>
                      </a:r>
                      <a:endParaRPr lang="ru-RU" sz="1600" b="1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3805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55576" y="404664"/>
          <a:ext cx="7848872" cy="1682496"/>
        </p:xfrm>
        <a:graphic>
          <a:graphicData uri="http://schemas.openxmlformats.org/drawingml/2006/table">
            <a:tbl>
              <a:tblPr/>
              <a:tblGrid>
                <a:gridCol w="7848872"/>
              </a:tblGrid>
              <a:tr h="1228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lang="ru-RU" sz="3200" b="1" i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0">
                          <a:srgbClr val="7030A0"/>
                        </a:gs>
                        <a:gs pos="100000">
                          <a:srgbClr val="B6DDE8">
                            <a:alpha val="46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9592" y="3501008"/>
          <a:ext cx="7632849" cy="2901110"/>
        </p:xfrm>
        <a:graphic>
          <a:graphicData uri="http://schemas.openxmlformats.org/drawingml/2006/table">
            <a:tbl>
              <a:tblPr/>
              <a:tblGrid>
                <a:gridCol w="2177937"/>
                <a:gridCol w="337609"/>
                <a:gridCol w="2369973"/>
                <a:gridCol w="366001"/>
                <a:gridCol w="2381329"/>
              </a:tblGrid>
              <a:tr h="6446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 lang="ru-RU" sz="1000" b="1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65F91"/>
                    </a:solidFill>
                  </a:tcPr>
                </a:tc>
              </a:tr>
              <a:tr h="22564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0D9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других 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</a:rPr>
                        <a:t>пошлин </a:t>
                      </a: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и сборов, установленных законодательством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6DDE8">
                        <a:alpha val="4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</a:tbl>
          </a:graphicData>
        </a:graphic>
      </p:graphicFrame>
      <p:sp>
        <p:nvSpPr>
          <p:cNvPr id="60417" name="AutoShape 1"/>
          <p:cNvSpPr>
            <a:spLocks noChangeArrowheads="1"/>
          </p:cNvSpPr>
          <p:nvPr/>
        </p:nvSpPr>
        <p:spPr bwMode="auto">
          <a:xfrm>
            <a:off x="3923928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00B0F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6732240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chemeClr val="accent2">
                  <a:lumMod val="75000"/>
                </a:schemeClr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 bwMode="auto">
          <a:xfrm>
            <a:off x="1187624" y="2564904"/>
            <a:ext cx="1368152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7030A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AutoShape 4" descr="Уголки"/>
          <p:cNvSpPr>
            <a:spLocks noChangeArrowheads="1"/>
          </p:cNvSpPr>
          <p:nvPr/>
        </p:nvSpPr>
        <p:spPr bwMode="auto">
          <a:xfrm>
            <a:off x="2266950" y="457200"/>
            <a:ext cx="4999038" cy="1027584"/>
          </a:xfrm>
          <a:prstGeom prst="cube">
            <a:avLst>
              <a:gd name="adj" fmla="val 15907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9525">
            <a:solidFill>
              <a:srgbClr val="62242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Доходы бюджета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200" b="1" dirty="0" err="1" smtClean="0">
                <a:solidFill>
                  <a:srgbClr val="24406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ского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endParaRPr lang="ru-RU" sz="2200" b="1" dirty="0">
              <a:solidFill>
                <a:srgbClr val="24406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cs typeface="Times New Roman" pitchFamily="18" charset="0"/>
              </a:rPr>
              <a:t>2017</a:t>
            </a:r>
            <a:r>
              <a:rPr kumimoji="0" lang="ru-RU" sz="2200" b="1" i="0" u="none" strike="noStrike" cap="none" normalizeH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cs typeface="Times New Roman" pitchFamily="18" charset="0"/>
              </a:rPr>
              <a:t> год-----------------2676,9 </a:t>
            </a:r>
            <a:r>
              <a:rPr kumimoji="0" lang="ru-RU" sz="2200" b="1" i="0" u="none" strike="noStrike" cap="none" normalizeH="0" dirty="0" err="1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kumimoji="0" lang="ru-RU" sz="2200" b="1" i="0" u="none" strike="noStrike" cap="none" normalizeH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0151030034752бюдже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9144000" cy="51387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611560" y="260648"/>
            <a:ext cx="7992888" cy="1368152"/>
          </a:xfrm>
          <a:prstGeom prst="foldedCorner">
            <a:avLst>
              <a:gd name="adj" fmla="val 50000"/>
            </a:avLst>
          </a:prstGeom>
          <a:gradFill rotWithShape="1">
            <a:gsLst>
              <a:gs pos="0">
                <a:srgbClr val="FDE9D9"/>
              </a:gs>
              <a:gs pos="100000">
                <a:srgbClr val="FFFFFF">
                  <a:alpha val="72000"/>
                </a:srgbClr>
              </a:gs>
            </a:gsLst>
            <a:lin ang="5400000" scaled="1"/>
          </a:gradFill>
          <a:ln w="9525">
            <a:solidFill>
              <a:srgbClr val="943634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обственные доходы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2800" b="1" dirty="0" err="1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Хилков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ского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 сельского поселения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108176" y="4725144"/>
            <a:ext cx="50358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352,8</a:t>
            </a:r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тыс.руб.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31bf095_resizedScaled_817to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1988840"/>
            <a:ext cx="5289361" cy="4585692"/>
          </a:xfrm>
          <a:prstGeom prst="snip1Rect">
            <a:avLst>
              <a:gd name="adj" fmla="val 50000"/>
            </a:avLst>
          </a:prstGeom>
          <a:effectLst>
            <a:softEdge rad="635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2420888"/>
            <a:ext cx="8763139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1,4%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 собственных доходов 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5882"/>
            <a:ext cx="864096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5,1 тыс.руб.</a:t>
            </a:r>
            <a:endParaRPr lang="ru-RU" sz="8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17140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9803961"/>
              </p:ext>
            </p:extLst>
          </p:nvPr>
        </p:nvGraphicFramePr>
        <p:xfrm>
          <a:off x="251520" y="908720"/>
          <a:ext cx="5472608" cy="549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3469"/>
                <a:gridCol w="2319139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Утверждено решением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Хилковского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2017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Налог на доходы физических лиц,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5,1</a:t>
                      </a:r>
                      <a:endParaRPr lang="ru-RU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источником которых является налоговый агент, за исключение</a:t>
                      </a:r>
                      <a:r>
                        <a:rPr lang="ru-RU" sz="1200" baseline="0" dirty="0" smtClean="0"/>
                        <a:t> и уплата налога осуществляются в соответствии со статьями 224,1,   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5,1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</a:t>
                      </a:r>
                      <a:r>
                        <a:rPr lang="ru-RU" sz="1200" baseline="0" dirty="0" smtClean="0"/>
                        <a:t> от осуществления деятельности физическими лицами, зарегистрированными в качестве индивидуальных предпринимателей, нотариусов, занимающихся частной практикой, адвокатов, учредивших адвокатские кабинеты, и других лиц, занимающихся частной практикой в соответствии со статьей 227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 физическими лицами в соответствии со статьей 228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original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692696"/>
            <a:ext cx="9144000" cy="61653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4581128"/>
            <a:ext cx="4027175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15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  <a:reflection blurRad="12700" stA="50000" endPos="50000" dist="5000" dir="5400000" sy="-100000" rotWithShape="0"/>
                </a:effectLst>
              </a:rPr>
              <a:t>100%</a:t>
            </a:r>
            <a:endParaRPr lang="ru-RU" sz="115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innerShdw blurRad="114300">
                  <a:prstClr val="black"/>
                </a:inn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39952" y="3212976"/>
            <a:ext cx="47525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8,2 тыс.руб.</a:t>
            </a:r>
            <a:endParaRPr lang="ru-RU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39972652general_pages_i50245_socialno_nezashchishchennye_jiteli_syol_marksovskogo_raiona_poluchili_lgoty_po_zemelnomu_nalogu.jp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404664"/>
            <a:ext cx="75608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Земельный</a:t>
            </a:r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налог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67743" y="1844824"/>
            <a:ext cx="47820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330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,7 тыс.руб.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" name="Рисунок 5" descr="9tsWejio7bM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59832" y="4077072"/>
            <a:ext cx="2913137" cy="25474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69161" y="2967335"/>
            <a:ext cx="20056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100%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56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132856"/>
            <a:ext cx="5196408" cy="29229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454944" y="332656"/>
            <a:ext cx="667702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Налоги на </a:t>
            </a:r>
          </a:p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совокупный доход</a:t>
            </a:r>
            <a:endParaRPr lang="ru-RU" sz="5400" b="1" dirty="0">
              <a:ln w="1016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5085184"/>
            <a:ext cx="83147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i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Единый сельскохозяйственный 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налог </a:t>
            </a:r>
          </a:p>
          <a:p>
            <a:pPr algn="ctr"/>
            <a:r>
              <a:rPr lang="ru-RU" sz="3200" b="1" i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НЕ ЗАПЛАНИРОВАН</a:t>
            </a:r>
            <a:endParaRPr lang="ru-RU" sz="3200" b="1" i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09924" y="5301208"/>
            <a:ext cx="351307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8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,8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78424" y="3068960"/>
            <a:ext cx="275908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2</a:t>
            </a:r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,5%</a:t>
            </a:r>
            <a:endParaRPr lang="ru-RU" sz="8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3110066"/>
              </p:ext>
            </p:extLst>
          </p:nvPr>
        </p:nvGraphicFramePr>
        <p:xfrm>
          <a:off x="467544" y="1397000"/>
          <a:ext cx="3672408" cy="36017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8232"/>
                <a:gridCol w="1584176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доходов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Утверждено решением Совета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2017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8,8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Прочие неналоговые доходы бюджетных поселений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оммерческа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4293096"/>
            <a:ext cx="2627784" cy="256490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548680"/>
            <a:ext cx="74338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Доходы от сдачи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в аренду имущества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88734" y="4869160"/>
            <a:ext cx="351307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8,8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72000" y="5733256"/>
            <a:ext cx="16289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100%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wealth_mana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23928" y="0"/>
            <a:ext cx="5004048" cy="333603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692696"/>
            <a:ext cx="284212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</a:t>
            </a:r>
          </a:p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доходы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949280"/>
            <a:ext cx="820891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ачисляются в бюджет 100%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973571185"/>
              </p:ext>
            </p:extLst>
          </p:nvPr>
        </p:nvGraphicFramePr>
        <p:xfrm>
          <a:off x="683568" y="2924944"/>
          <a:ext cx="8136904" cy="253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5e9994dfceea3844999360c2ff60dc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6720"/>
            <a:ext cx="9144000" cy="64312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179512" y="2636912"/>
            <a:ext cx="8712968" cy="3970318"/>
          </a:xfrm>
          <a:prstGeom prst="rect">
            <a:avLst/>
          </a:prstGeom>
          <a:solidFill>
            <a:schemeClr val="accent5">
              <a:alpha val="74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Районный </a:t>
            </a:r>
            <a:r>
              <a:rPr lang="ru-RU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бюджет</a:t>
            </a:r>
          </a:p>
          <a:p>
            <a:pPr algn="ctr"/>
            <a:endParaRPr lang="ru-RU" sz="2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дотации на выравнивание бюджетной обеспеченности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</a:p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2017-1000,1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ctr"/>
            <a:endParaRPr lang="ru-RU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 субсидии бюджетам сельских поселений (</a:t>
            </a:r>
            <a:r>
              <a:rPr lang="ru-RU" sz="200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софинансирование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расходных обязательств поселений по финансовому обеспечению деятельности муниципальных казенных учреждений и финансовому обеспечению выполнения муниципального задания бюджетными и автономными учреждениями)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2017- 1265,6 т.руб.</a:t>
            </a:r>
          </a:p>
          <a:p>
            <a:pPr>
              <a:buFontTx/>
              <a:buChar char="-"/>
            </a:pPr>
            <a:endParaRPr lang="ru-RU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6329" name="AutoShape 9"/>
          <p:cNvSpPr>
            <a:spLocks noChangeArrowheads="1"/>
          </p:cNvSpPr>
          <p:nvPr/>
        </p:nvSpPr>
        <p:spPr bwMode="auto">
          <a:xfrm>
            <a:off x="179512" y="260648"/>
            <a:ext cx="8766051" cy="1008112"/>
          </a:xfrm>
          <a:prstGeom prst="plaque">
            <a:avLst>
              <a:gd name="adj" fmla="val 16667"/>
            </a:avLst>
          </a:prstGeom>
          <a:solidFill>
            <a:srgbClr val="FFFFFF">
              <a:alpha val="58000"/>
            </a:srgbClr>
          </a:solidFill>
          <a:ln w="95250">
            <a:solidFill>
              <a:srgbClr val="FFFFCC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Объем безвозмездных поступлений в бюджет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2017 год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0" y="-1654536"/>
            <a:ext cx="184731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0" y="254913"/>
            <a:ext cx="2954655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			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79512" y="1196752"/>
            <a:ext cx="8712968" cy="2062103"/>
          </a:xfrm>
          <a:prstGeom prst="rect">
            <a:avLst/>
          </a:prstGeom>
          <a:solidFill>
            <a:schemeClr val="accent5">
              <a:alpha val="77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Федеральный бюджет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субвенции бюджетам поселений на осуществление первичного воинского учета на территориях, где отсутствуют военные комиссариаты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2017-58,2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>
              <a:buFontTx/>
              <a:buChar char="-"/>
            </a:pP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местным бюджетам на выполнение передаваемых полномочий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субъектовРоссийской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Федерации – 0,2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79746"/>
              </p:ext>
            </p:extLst>
          </p:nvPr>
        </p:nvGraphicFramePr>
        <p:xfrm>
          <a:off x="323528" y="260648"/>
          <a:ext cx="6480720" cy="755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1044116"/>
                <a:gridCol w="104411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2017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Расходы</a:t>
                      </a:r>
                      <a:r>
                        <a:rPr lang="ru-RU" b="1" baseline="0" dirty="0" smtClean="0"/>
                        <a:t> 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3048,7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2681,9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Условно утвержденные расходы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Общегосударственные вопросы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1459,3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1133,8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42,3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77,7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Национальная</a:t>
                      </a:r>
                      <a:r>
                        <a:rPr lang="ru-RU" sz="1400" b="1" baseline="0" dirty="0" smtClean="0"/>
                        <a:t> оборона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53,8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58,2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2,2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100,0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Жилищно-коммунальное хозяйство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135,0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138,4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5,2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102,5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Культура , кинематография средства массовой информации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1370,6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1321,5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49,3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96,4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Социальная политика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30,0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30,0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1,1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100,0</a:t>
                      </a:r>
                      <a:endParaRPr lang="ru-RU" sz="1400" i="1" dirty="0"/>
                    </a:p>
                  </a:txBody>
                  <a:tcPr anchor="b"/>
                </a:tc>
              </a:tr>
            </a:tbl>
          </a:graphicData>
        </a:graphic>
      </p:graphicFrame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3.05556E-6 -4.96762E-6 L 0.01181 -0.96623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-4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finance-template-6</Template>
  <TotalTime>5338</TotalTime>
  <Words>622</Words>
  <Application>Microsoft Office PowerPoint</Application>
  <PresentationFormat>Экран (4:3)</PresentationFormat>
  <Paragraphs>198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Default Design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office 2007 rus ent: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komp</cp:lastModifiedBy>
  <cp:revision>138</cp:revision>
  <dcterms:created xsi:type="dcterms:W3CDTF">2015-12-02T03:11:26Z</dcterms:created>
  <dcterms:modified xsi:type="dcterms:W3CDTF">2019-02-28T11:30:24Z</dcterms:modified>
</cp:coreProperties>
</file>