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09" r:id="rId1"/>
  </p:sldMasterIdLst>
  <p:notesMasterIdLst>
    <p:notesMasterId r:id="rId22"/>
  </p:notesMasterIdLst>
  <p:sldIdLst>
    <p:sldId id="260" r:id="rId2"/>
    <p:sldId id="261" r:id="rId3"/>
    <p:sldId id="294" r:id="rId4"/>
    <p:sldId id="311" r:id="rId5"/>
    <p:sldId id="264" r:id="rId6"/>
    <p:sldId id="266" r:id="rId7"/>
    <p:sldId id="298" r:id="rId8"/>
    <p:sldId id="271" r:id="rId9"/>
    <p:sldId id="295" r:id="rId10"/>
    <p:sldId id="312" r:id="rId11"/>
    <p:sldId id="309" r:id="rId12"/>
    <p:sldId id="299" r:id="rId13"/>
    <p:sldId id="300" r:id="rId14"/>
    <p:sldId id="302" r:id="rId15"/>
    <p:sldId id="310" r:id="rId16"/>
    <p:sldId id="303" r:id="rId17"/>
    <p:sldId id="304" r:id="rId18"/>
    <p:sldId id="268" r:id="rId19"/>
    <p:sldId id="273" r:id="rId20"/>
    <p:sldId id="31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26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033" autoAdjust="0"/>
    <p:restoredTop sz="94660"/>
  </p:normalViewPr>
  <p:slideViewPr>
    <p:cSldViewPr>
      <p:cViewPr varScale="1">
        <p:scale>
          <a:sx n="103" d="100"/>
          <a:sy n="103" d="100"/>
        </p:scale>
        <p:origin x="-3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2000">
                <a:solidFill>
                  <a:srgbClr val="FFFFCC"/>
                </a:solidFill>
              </a:defRPr>
            </a:pPr>
            <a:r>
              <a:rPr lang="ru-RU" dirty="0" smtClean="0"/>
              <a:t> </a:t>
            </a:r>
            <a:endParaRPr lang="ru-RU" dirty="0"/>
          </a:p>
        </c:rich>
      </c:tx>
      <c:layout>
        <c:manualLayout>
          <c:xMode val="edge"/>
          <c:yMode val="edge"/>
          <c:x val="0.7601775362875004"/>
          <c:y val="0.12313150741653552"/>
        </c:manualLayout>
      </c:layout>
      <c:overlay val="1"/>
    </c:title>
    <c:autoTitleDeleted val="0"/>
    <c:view3D>
      <c:rotX val="30"/>
      <c:rotY val="90"/>
      <c:depthPercent val="130"/>
      <c:rAngAx val="0"/>
      <c:perspective val="5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2.7777777777777848E-3"/>
          <c:y val="0"/>
          <c:w val="0.68463462698230892"/>
          <c:h val="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 </c:v>
                </c:pt>
              </c:strCache>
            </c:strRef>
          </c:tx>
          <c:explosion val="5"/>
          <c:dPt>
            <c:idx val="0"/>
            <c:bubble3D val="0"/>
            <c:spPr>
              <a:solidFill>
                <a:schemeClr val="accent1">
                  <a:lumMod val="75000"/>
                </a:schemeClr>
              </a:solidFill>
            </c:spPr>
          </c:dPt>
          <c:dLbls>
            <c:dLbl>
              <c:idx val="0"/>
              <c:layout>
                <c:manualLayout>
                  <c:x val="9.742705599300118E-2"/>
                  <c:y val="-0.1415021674331085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89,6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0.13233437226596675"/>
                  <c:y val="9.8347826851550874E-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10,4 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800" b="1" i="1">
                    <a:solidFill>
                      <a:schemeClr val="bg1"/>
                    </a:solidFill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Лист1!$A$2:$A$3</c:f>
              <c:strCache>
                <c:ptCount val="2"/>
                <c:pt idx="0">
                  <c:v>налоговые доходы</c:v>
                </c:pt>
                <c:pt idx="1">
                  <c:v>неналоговые доходы </c:v>
                </c:pt>
              </c:strCache>
            </c:strRef>
          </c:cat>
          <c:val>
            <c:numRef>
              <c:f>Лист1!$B$2:$B$3</c:f>
              <c:numCache>
                <c:formatCode>0.00%</c:formatCode>
                <c:ptCount val="2"/>
                <c:pt idx="0">
                  <c:v>0.91900000000000004</c:v>
                </c:pt>
                <c:pt idx="1">
                  <c:v>8.1000000000000044E-2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26008311461083"/>
          <c:y val="0.11001481592206033"/>
          <c:w val="0.38617640973047057"/>
          <c:h val="0.14261643907886337"/>
        </c:manualLayout>
      </c:layout>
      <c:overlay val="0"/>
      <c:txPr>
        <a:bodyPr/>
        <a:lstStyle/>
        <a:p>
          <a:pPr>
            <a:defRPr sz="1600">
              <a:solidFill>
                <a:schemeClr val="tx2">
                  <a:lumMod val="75000"/>
                </a:schemeClr>
              </a:solidFill>
            </a:defRPr>
          </a:pPr>
          <a:endParaRPr lang="ru-RU"/>
        </a:p>
      </c:txPr>
    </c:legend>
    <c:plotVisOnly val="1"/>
    <c:dispBlanksAs val="zero"/>
    <c:showDLblsOverMax val="0"/>
  </c:chart>
  <c:spPr>
    <a:noFill/>
    <a:ln>
      <a:noFill/>
    </a:ln>
  </c:spPr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56DBD-CD54-47D3-AC76-62A94322FA5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849DFB3-10A1-49B0-8F28-0DED769C9C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От платных услуг</a:t>
          </a:r>
          <a:endParaRPr lang="ru-RU" dirty="0">
            <a:solidFill>
              <a:srgbClr val="0070C0"/>
            </a:solidFill>
          </a:endParaRPr>
        </a:p>
      </dgm:t>
    </dgm:pt>
    <dgm:pt modelId="{1B874C8E-8E43-4FE0-890D-4395A56A4B46}" type="parTrans" cxnId="{9353694F-5B84-4DBF-B86A-37340389E822}">
      <dgm:prSet/>
      <dgm:spPr/>
      <dgm:t>
        <a:bodyPr/>
        <a:lstStyle/>
        <a:p>
          <a:endParaRPr lang="ru-RU"/>
        </a:p>
      </dgm:t>
    </dgm:pt>
    <dgm:pt modelId="{04D61306-6055-4130-B76A-C04DB5B7D50F}" type="sibTrans" cxnId="{9353694F-5B84-4DBF-B86A-37340389E822}">
      <dgm:prSet/>
      <dgm:spPr/>
      <dgm:t>
        <a:bodyPr/>
        <a:lstStyle/>
        <a:p>
          <a:endParaRPr lang="ru-RU"/>
        </a:p>
      </dgm:t>
    </dgm:pt>
    <dgm:pt modelId="{35D1CB13-503B-4E70-9180-17132D0312FA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0,0 тыс.руб.</a:t>
          </a:r>
          <a:endParaRPr lang="ru-RU" dirty="0">
            <a:solidFill>
              <a:srgbClr val="0070C0"/>
            </a:solidFill>
          </a:endParaRPr>
        </a:p>
      </dgm:t>
    </dgm:pt>
    <dgm:pt modelId="{6ED90389-B913-46EC-BEF5-2BD82ABF920E}" type="parTrans" cxnId="{2644EAB7-0E14-4D1C-BF4C-454274038611}">
      <dgm:prSet/>
      <dgm:spPr/>
      <dgm:t>
        <a:bodyPr/>
        <a:lstStyle/>
        <a:p>
          <a:endParaRPr lang="ru-RU"/>
        </a:p>
      </dgm:t>
    </dgm:pt>
    <dgm:pt modelId="{E1824542-ECE7-4DAA-9E11-7E30036CE25B}" type="sibTrans" cxnId="{2644EAB7-0E14-4D1C-BF4C-454274038611}">
      <dgm:prSet/>
      <dgm:spPr/>
      <dgm:t>
        <a:bodyPr/>
        <a:lstStyle/>
        <a:p>
          <a:endParaRPr lang="ru-RU"/>
        </a:p>
      </dgm:t>
    </dgm:pt>
    <dgm:pt modelId="{0F8A4B89-64BD-4F49-BFA3-844CAE577180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- Неналоговые доходы</a:t>
          </a:r>
          <a:endParaRPr lang="ru-RU" dirty="0">
            <a:solidFill>
              <a:srgbClr val="0070C0"/>
            </a:solidFill>
          </a:endParaRPr>
        </a:p>
      </dgm:t>
    </dgm:pt>
    <dgm:pt modelId="{FAB2AEA4-BD81-42A0-8CD3-D0847DB86DE9}" type="parTrans" cxnId="{3C038661-1687-4A16-8A0E-B93D84299784}">
      <dgm:prSet/>
      <dgm:spPr/>
      <dgm:t>
        <a:bodyPr/>
        <a:lstStyle/>
        <a:p>
          <a:endParaRPr lang="ru-RU"/>
        </a:p>
      </dgm:t>
    </dgm:pt>
    <dgm:pt modelId="{06F07252-768C-44AC-8C7D-16A8A8147317}" type="sibTrans" cxnId="{3C038661-1687-4A16-8A0E-B93D84299784}">
      <dgm:prSet/>
      <dgm:spPr/>
      <dgm:t>
        <a:bodyPr/>
        <a:lstStyle/>
        <a:p>
          <a:endParaRPr lang="ru-RU"/>
        </a:p>
      </dgm:t>
    </dgm:pt>
    <dgm:pt modelId="{BAC13324-A4AD-4107-8538-35FDDC65C2E9}">
      <dgm:prSet phldrT="[Текст]"/>
      <dgm:spPr/>
      <dgm:t>
        <a:bodyPr/>
        <a:lstStyle/>
        <a:p>
          <a:r>
            <a:rPr lang="ru-RU" dirty="0" smtClean="0">
              <a:solidFill>
                <a:srgbClr val="0070C0"/>
              </a:solidFill>
            </a:rPr>
            <a:t>7,6 тыс.руб.</a:t>
          </a:r>
          <a:endParaRPr lang="ru-RU" dirty="0">
            <a:solidFill>
              <a:srgbClr val="0070C0"/>
            </a:solidFill>
          </a:endParaRPr>
        </a:p>
      </dgm:t>
    </dgm:pt>
    <dgm:pt modelId="{50EC058D-38C3-4427-8B23-59920CE357C9}" type="parTrans" cxnId="{F9960343-AB29-4F33-B4CE-6735D9866BDA}">
      <dgm:prSet/>
      <dgm:spPr/>
      <dgm:t>
        <a:bodyPr/>
        <a:lstStyle/>
        <a:p>
          <a:endParaRPr lang="ru-RU"/>
        </a:p>
      </dgm:t>
    </dgm:pt>
    <dgm:pt modelId="{7A4B5B7C-2092-4C4E-A0C2-FDF0858DE2F3}" type="sibTrans" cxnId="{F9960343-AB29-4F33-B4CE-6735D9866BDA}">
      <dgm:prSet/>
      <dgm:spPr/>
      <dgm:t>
        <a:bodyPr/>
        <a:lstStyle/>
        <a:p>
          <a:endParaRPr lang="ru-RU"/>
        </a:p>
      </dgm:t>
    </dgm:pt>
    <dgm:pt modelId="{B425928D-5B29-41F2-9725-6453AAB70FDF}" type="pres">
      <dgm:prSet presAssocID="{B7756DBD-CD54-47D3-AC76-62A94322FA5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5C826B-DA1C-4D87-88A0-5B402E630A67}" type="pres">
      <dgm:prSet presAssocID="{E849DFB3-10A1-49B0-8F28-0DED769C9CE9}" presName="linNode" presStyleCnt="0"/>
      <dgm:spPr/>
    </dgm:pt>
    <dgm:pt modelId="{65F80387-712C-4C0B-AA32-258CEB02B136}" type="pres">
      <dgm:prSet presAssocID="{E849DFB3-10A1-49B0-8F28-0DED769C9CE9}" presName="parentShp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B4630B-E0FA-4B2A-811C-3B1B7C431B16}" type="pres">
      <dgm:prSet presAssocID="{E849DFB3-10A1-49B0-8F28-0DED769C9CE9}" presName="childShp" presStyleLbl="bg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9363583-36C1-499C-B4BE-7889D6051279}" type="pres">
      <dgm:prSet presAssocID="{04D61306-6055-4130-B76A-C04DB5B7D50F}" presName="spacing" presStyleCnt="0"/>
      <dgm:spPr/>
    </dgm:pt>
    <dgm:pt modelId="{94EF2789-9238-4879-A88D-6A88124319D9}" type="pres">
      <dgm:prSet presAssocID="{0F8A4B89-64BD-4F49-BFA3-844CAE577180}" presName="linNode" presStyleCnt="0"/>
      <dgm:spPr/>
    </dgm:pt>
    <dgm:pt modelId="{BDCC67C0-2660-4666-925E-749AEEF62CD2}" type="pres">
      <dgm:prSet presAssocID="{0F8A4B89-64BD-4F49-BFA3-844CAE577180}" presName="parentShp" presStyleLbl="node1" presStyleIdx="1" presStyleCnt="2" custLinFactNeighborX="-20649" custLinFactNeighborY="32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16473F-106D-4525-99D2-E31C79446001}" type="pres">
      <dgm:prSet presAssocID="{0F8A4B89-64BD-4F49-BFA3-844CAE577180}" presName="childShp" presStyleLbl="bg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9960343-AB29-4F33-B4CE-6735D9866BDA}" srcId="{0F8A4B89-64BD-4F49-BFA3-844CAE577180}" destId="{BAC13324-A4AD-4107-8538-35FDDC65C2E9}" srcOrd="0" destOrd="0" parTransId="{50EC058D-38C3-4427-8B23-59920CE357C9}" sibTransId="{7A4B5B7C-2092-4C4E-A0C2-FDF0858DE2F3}"/>
    <dgm:cxn modelId="{C0E4E1B0-5542-4E1E-85FE-9BD3E6E11DFF}" type="presOf" srcId="{B7756DBD-CD54-47D3-AC76-62A94322FA58}" destId="{B425928D-5B29-41F2-9725-6453AAB70FDF}" srcOrd="0" destOrd="0" presId="urn:microsoft.com/office/officeart/2005/8/layout/vList6"/>
    <dgm:cxn modelId="{3C038661-1687-4A16-8A0E-B93D84299784}" srcId="{B7756DBD-CD54-47D3-AC76-62A94322FA58}" destId="{0F8A4B89-64BD-4F49-BFA3-844CAE577180}" srcOrd="1" destOrd="0" parTransId="{FAB2AEA4-BD81-42A0-8CD3-D0847DB86DE9}" sibTransId="{06F07252-768C-44AC-8C7D-16A8A8147317}"/>
    <dgm:cxn modelId="{EE0CBDDB-BDE6-4172-B788-289060003B03}" type="presOf" srcId="{E849DFB3-10A1-49B0-8F28-0DED769C9CE9}" destId="{65F80387-712C-4C0B-AA32-258CEB02B136}" srcOrd="0" destOrd="0" presId="urn:microsoft.com/office/officeart/2005/8/layout/vList6"/>
    <dgm:cxn modelId="{9353694F-5B84-4DBF-B86A-37340389E822}" srcId="{B7756DBD-CD54-47D3-AC76-62A94322FA58}" destId="{E849DFB3-10A1-49B0-8F28-0DED769C9CE9}" srcOrd="0" destOrd="0" parTransId="{1B874C8E-8E43-4FE0-890D-4395A56A4B46}" sibTransId="{04D61306-6055-4130-B76A-C04DB5B7D50F}"/>
    <dgm:cxn modelId="{2644EAB7-0E14-4D1C-BF4C-454274038611}" srcId="{E849DFB3-10A1-49B0-8F28-0DED769C9CE9}" destId="{35D1CB13-503B-4E70-9180-17132D0312FA}" srcOrd="0" destOrd="0" parTransId="{6ED90389-B913-46EC-BEF5-2BD82ABF920E}" sibTransId="{E1824542-ECE7-4DAA-9E11-7E30036CE25B}"/>
    <dgm:cxn modelId="{7FCF9251-E0FC-4C90-96C5-B617797A55CC}" type="presOf" srcId="{0F8A4B89-64BD-4F49-BFA3-844CAE577180}" destId="{BDCC67C0-2660-4666-925E-749AEEF62CD2}" srcOrd="0" destOrd="0" presId="urn:microsoft.com/office/officeart/2005/8/layout/vList6"/>
    <dgm:cxn modelId="{3EBE3128-0FE8-4C51-A65D-A813AB6A841D}" type="presOf" srcId="{BAC13324-A4AD-4107-8538-35FDDC65C2E9}" destId="{9B16473F-106D-4525-99D2-E31C79446001}" srcOrd="0" destOrd="0" presId="urn:microsoft.com/office/officeart/2005/8/layout/vList6"/>
    <dgm:cxn modelId="{5371A3E6-1BF8-45C2-AF1A-2CB3D06594C7}" type="presOf" srcId="{35D1CB13-503B-4E70-9180-17132D0312FA}" destId="{6AB4630B-E0FA-4B2A-811C-3B1B7C431B16}" srcOrd="0" destOrd="0" presId="urn:microsoft.com/office/officeart/2005/8/layout/vList6"/>
    <dgm:cxn modelId="{D850A839-4BC7-4F37-AFBD-FE1A2A0B2118}" type="presParOf" srcId="{B425928D-5B29-41F2-9725-6453AAB70FDF}" destId="{055C826B-DA1C-4D87-88A0-5B402E630A67}" srcOrd="0" destOrd="0" presId="urn:microsoft.com/office/officeart/2005/8/layout/vList6"/>
    <dgm:cxn modelId="{96E56D80-4DBA-4F0A-9928-A37B6F752ACA}" type="presParOf" srcId="{055C826B-DA1C-4D87-88A0-5B402E630A67}" destId="{65F80387-712C-4C0B-AA32-258CEB02B136}" srcOrd="0" destOrd="0" presId="urn:microsoft.com/office/officeart/2005/8/layout/vList6"/>
    <dgm:cxn modelId="{827DCE34-A188-4153-A654-01B12D6CC8F5}" type="presParOf" srcId="{055C826B-DA1C-4D87-88A0-5B402E630A67}" destId="{6AB4630B-E0FA-4B2A-811C-3B1B7C431B16}" srcOrd="1" destOrd="0" presId="urn:microsoft.com/office/officeart/2005/8/layout/vList6"/>
    <dgm:cxn modelId="{F0E0E84B-7285-4FA2-B228-DE641EE9C3C7}" type="presParOf" srcId="{B425928D-5B29-41F2-9725-6453AAB70FDF}" destId="{E9363583-36C1-499C-B4BE-7889D6051279}" srcOrd="1" destOrd="0" presId="urn:microsoft.com/office/officeart/2005/8/layout/vList6"/>
    <dgm:cxn modelId="{AE7CCD08-252A-41BD-83D0-1E6F0EBC01F6}" type="presParOf" srcId="{B425928D-5B29-41F2-9725-6453AAB70FDF}" destId="{94EF2789-9238-4879-A88D-6A88124319D9}" srcOrd="2" destOrd="0" presId="urn:microsoft.com/office/officeart/2005/8/layout/vList6"/>
    <dgm:cxn modelId="{EF4AD63B-F596-4F0D-92D1-7CA476E59547}" type="presParOf" srcId="{94EF2789-9238-4879-A88D-6A88124319D9}" destId="{BDCC67C0-2660-4666-925E-749AEEF62CD2}" srcOrd="0" destOrd="0" presId="urn:microsoft.com/office/officeart/2005/8/layout/vList6"/>
    <dgm:cxn modelId="{41F50B3F-78A8-42DD-80B1-8EF40F9F14B8}" type="presParOf" srcId="{94EF2789-9238-4879-A88D-6A88124319D9}" destId="{9B16473F-106D-4525-99D2-E31C79446001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B4630B-E0FA-4B2A-811C-3B1B7C431B16}">
      <dsp:nvSpPr>
        <dsp:cNvPr id="0" name=""/>
        <dsp:cNvSpPr/>
      </dsp:nvSpPr>
      <dsp:spPr>
        <a:xfrm>
          <a:off x="3254761" y="309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0,0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51228"/>
        <a:ext cx="4429386" cy="905512"/>
      </dsp:txXfrm>
    </dsp:sp>
    <dsp:sp modelId="{65F80387-712C-4C0B-AA32-258CEB02B136}">
      <dsp:nvSpPr>
        <dsp:cNvPr id="0" name=""/>
        <dsp:cNvSpPr/>
      </dsp:nvSpPr>
      <dsp:spPr>
        <a:xfrm>
          <a:off x="0" y="309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От платных услуг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58938" y="59247"/>
        <a:ext cx="3136885" cy="1089474"/>
      </dsp:txXfrm>
    </dsp:sp>
    <dsp:sp modelId="{9B16473F-106D-4525-99D2-E31C79446001}">
      <dsp:nvSpPr>
        <dsp:cNvPr id="0" name=""/>
        <dsp:cNvSpPr/>
      </dsp:nvSpPr>
      <dsp:spPr>
        <a:xfrm>
          <a:off x="3254761" y="1328395"/>
          <a:ext cx="4882142" cy="120735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6195" tIns="36195" rIns="36195" bIns="36195" numCol="1" spcCol="1270" anchor="t" anchorCtr="0">
          <a:noAutofit/>
        </a:bodyPr>
        <a:lstStyle/>
        <a:p>
          <a:pPr marL="285750" lvl="1" indent="-285750" algn="l" defTabSz="2533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5700" kern="1200" dirty="0" smtClean="0">
              <a:solidFill>
                <a:srgbClr val="0070C0"/>
              </a:solidFill>
            </a:rPr>
            <a:t>7,6 тыс.руб.</a:t>
          </a:r>
          <a:endParaRPr lang="ru-RU" sz="5700" kern="1200" dirty="0">
            <a:solidFill>
              <a:srgbClr val="0070C0"/>
            </a:solidFill>
          </a:endParaRPr>
        </a:p>
      </dsp:txBody>
      <dsp:txXfrm>
        <a:off x="3254761" y="1479314"/>
        <a:ext cx="4429386" cy="905512"/>
      </dsp:txXfrm>
    </dsp:sp>
    <dsp:sp modelId="{BDCC67C0-2660-4666-925E-749AEEF62CD2}">
      <dsp:nvSpPr>
        <dsp:cNvPr id="0" name=""/>
        <dsp:cNvSpPr/>
      </dsp:nvSpPr>
      <dsp:spPr>
        <a:xfrm>
          <a:off x="0" y="1328705"/>
          <a:ext cx="3254761" cy="120735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62865" rIns="125730" bIns="62865" numCol="1" spcCol="1270" anchor="ctr" anchorCtr="0">
          <a:noAutofit/>
        </a:bodyPr>
        <a:lstStyle/>
        <a:p>
          <a:pPr lvl="0" algn="ctr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300" kern="1200" dirty="0" smtClean="0">
              <a:solidFill>
                <a:srgbClr val="0070C0"/>
              </a:solidFill>
            </a:rPr>
            <a:t>- Неналоговые доходы</a:t>
          </a:r>
          <a:endParaRPr lang="ru-RU" sz="3300" kern="1200" dirty="0">
            <a:solidFill>
              <a:srgbClr val="0070C0"/>
            </a:solidFill>
          </a:endParaRPr>
        </a:p>
      </dsp:txBody>
      <dsp:txXfrm>
        <a:off x="58938" y="1387643"/>
        <a:ext cx="3136885" cy="10894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6230BC-76B0-4406-886B-2B2E325456D2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857476-A245-40AF-B817-18D707A472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28150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857476-A245-40AF-B817-18D707A472EE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75051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altLang="zh-CN" smtClean="0"/>
              <a:t>Образец подзаголовка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altLang="zh-CN" noProof="0" smtClean="0"/>
              <a:t>Вставка рисунка</a:t>
            </a:r>
            <a:endParaRPr lang="zh-CN" alt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altLang="zh-CN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altLang="zh-CN" smtClean="0"/>
              <a:t>Образец заголовка</a:t>
            </a:r>
            <a:endParaRPr lang="zh-CN" alt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C56AC1-8692-44C5-94DB-8A02EBB95D7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l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заголовка</a:t>
            </a:r>
            <a:endParaRPr lang="en-US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zh-CN" smtClean="0"/>
              <a:t>Образец текста</a:t>
            </a:r>
          </a:p>
          <a:p>
            <a:pPr lvl="1"/>
            <a:r>
              <a:rPr lang="ru-RU" altLang="zh-CN" smtClean="0"/>
              <a:t>Второй уровень</a:t>
            </a:r>
          </a:p>
          <a:p>
            <a:pPr lvl="2"/>
            <a:r>
              <a:rPr lang="ru-RU" altLang="zh-CN" smtClean="0"/>
              <a:t>Третий уровень</a:t>
            </a:r>
          </a:p>
          <a:p>
            <a:pPr lvl="3"/>
            <a:r>
              <a:rPr lang="ru-RU" altLang="zh-CN" smtClean="0"/>
              <a:t>Четвертый уровень</a:t>
            </a:r>
          </a:p>
          <a:p>
            <a:pPr lvl="4"/>
            <a:r>
              <a:rPr lang="ru-RU" altLang="zh-CN" smtClean="0"/>
              <a:t>Пятый уровень</a:t>
            </a:r>
            <a:endParaRPr lang="en-US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SimSun" pitchFamily="2" charset="-122"/>
              </a:defRPr>
            </a:lvl1pPr>
          </a:lstStyle>
          <a:p>
            <a:fld id="{FFC56AC1-8692-44C5-94DB-8A02EBB95D78}" type="datetimeFigureOut">
              <a:rPr lang="ru-RU" smtClean="0"/>
              <a:pPr/>
              <a:t>09.01.2020</a:t>
            </a:fld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SimSun" pitchFamily="2" charset="-122"/>
              </a:defRPr>
            </a:lvl1pPr>
          </a:lstStyle>
          <a:p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SimSun" pitchFamily="2" charset="-122"/>
              </a:defRPr>
            </a:lvl1pPr>
          </a:lstStyle>
          <a:p>
            <a:fld id="{69BF0106-38E7-4A05-9277-B1334DF11D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pull dir="ld"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img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-1"/>
            <a:ext cx="9144000" cy="6857999"/>
          </a:xfrm>
          <a:prstGeom prst="rect">
            <a:avLst/>
          </a:prstGeom>
        </p:spPr>
      </p:pic>
      <p:sp>
        <p:nvSpPr>
          <p:cNvPr id="40968" name="Rectangle 8"/>
          <p:cNvSpPr>
            <a:spLocks noChangeArrowheads="1"/>
          </p:cNvSpPr>
          <p:nvPr/>
        </p:nvSpPr>
        <p:spPr bwMode="auto">
          <a:xfrm>
            <a:off x="4572000" y="4073008"/>
            <a:ext cx="4464496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 решению Совета депутатов Краснопольского сельского поселения Торбеевского муниципального района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Республики Мордовия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 </a:t>
            </a:r>
            <a:r>
              <a:rPr lang="ru-RU" b="1" i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30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.12.2019 г. № 29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«О бюджете Краснопольского  сельского поселения Торбеевского муниципального района Республики Мордовия на 2020</a:t>
            </a:r>
            <a:r>
              <a:rPr kumimoji="0" lang="ru-RU" b="1" i="1" u="none" strike="noStrike" cap="none" normalizeH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год и на плановый период 2021 – 2022 </a:t>
            </a:r>
            <a:r>
              <a:rPr kumimoji="0" lang="ru-RU" b="1" i="1" u="none" strike="noStrike" cap="none" normalizeH="0" baseline="0" dirty="0" err="1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г.г</a:t>
            </a:r>
            <a:r>
              <a:rPr kumimoji="0" lang="ru-RU" b="1" i="1" u="none" strike="noStrike" cap="none" normalizeH="0" baseline="0" dirty="0" smtClean="0">
                <a:ln>
                  <a:noFill/>
                </a:ln>
                <a:solidFill>
                  <a:schemeClr val="accent2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»</a:t>
            </a:r>
            <a:endParaRPr kumimoji="0" lang="ru-RU" sz="700" b="0" i="0" u="none" strike="noStrike" cap="none" normalizeH="0" baseline="0" dirty="0" smtClean="0">
              <a:ln>
                <a:noFill/>
              </a:ln>
              <a:solidFill>
                <a:schemeClr val="accent2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970" name="Rectangle 10"/>
          <p:cNvSpPr>
            <a:spLocks noChangeArrowheads="1"/>
          </p:cNvSpPr>
          <p:nvPr/>
        </p:nvSpPr>
        <p:spPr bwMode="auto">
          <a:xfrm>
            <a:off x="3275856" y="2044298"/>
            <a:ext cx="5472608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БЮДЖЕТ</a:t>
            </a:r>
            <a:endParaRPr kumimoji="0" lang="ru-RU" sz="9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5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4400" b="1" i="1" u="none" strike="noStrike" spc="50" normalizeH="0" baseline="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ДЛЯ ГРАЖДАН </a:t>
            </a:r>
            <a:endParaRPr kumimoji="0" lang="ru-RU" sz="700" b="1" i="0" u="none" strike="noStrike" spc="50" normalizeH="0" baseline="0" dirty="0" smtClean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r>
              <a:rPr kumimoji="0" lang="ru-RU" sz="1600" b="1" i="0" u="none" strike="noStrike" spc="50" normalizeH="0" baseline="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9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7620000" algn="l"/>
              </a:tabLst>
            </a:pPr>
            <a:endParaRPr kumimoji="0" lang="ru-RU" sz="2000" b="1" i="0" u="none" strike="noStrike" spc="50" normalizeH="0" baseline="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5" name="AutoShape 7"/>
          <p:cNvSpPr>
            <a:spLocks noChangeArrowheads="1"/>
          </p:cNvSpPr>
          <p:nvPr/>
        </p:nvSpPr>
        <p:spPr bwMode="auto">
          <a:xfrm>
            <a:off x="1115616" y="548680"/>
            <a:ext cx="7488832" cy="3096344"/>
          </a:xfrm>
          <a:prstGeom prst="snip1Rect">
            <a:avLst>
              <a:gd name="adj" fmla="val 48183"/>
            </a:avLst>
          </a:prstGeom>
          <a:gradFill rotWithShape="1">
            <a:gsLst>
              <a:gs pos="0">
                <a:schemeClr val="accent6">
                  <a:lumMod val="60000"/>
                  <a:lumOff val="40000"/>
                </a:schemeClr>
              </a:gs>
              <a:gs pos="47000">
                <a:srgbClr val="E6E6E6"/>
              </a:gs>
            </a:gsLst>
            <a:lin ang="5400000" scaled="0"/>
          </a:gradFill>
          <a:ln w="3175">
            <a:solidFill>
              <a:srgbClr val="EAF1DD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по  бюджету разработано в соответствии с бюджетным и налоговым обязательством РФ, порядком составления бюджета Краснопольского сельского поселения на 2020 год и на плановый период 2021 -2022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г.г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accent6">
                    <a:lumMod val="50000"/>
                  </a:schemeClr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  на основе: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accent6">
                  <a:lumMod val="50000"/>
                </a:schemeClr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827584" y="3140968"/>
            <a:ext cx="6912768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4000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 cmpd="sng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ежегодного послания Президента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Федеральному Собранию РФ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0" name="Rectangle 12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   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503" name="Rectangle 15"/>
          <p:cNvSpPr>
            <a:spLocks noChangeArrowheads="1"/>
          </p:cNvSpPr>
          <p:nvPr/>
        </p:nvSpPr>
        <p:spPr bwMode="auto">
          <a:xfrm>
            <a:off x="0" y="90872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1" name="AutoShape 3"/>
          <p:cNvSpPr>
            <a:spLocks noChangeArrowheads="1"/>
          </p:cNvSpPr>
          <p:nvPr/>
        </p:nvSpPr>
        <p:spPr bwMode="auto">
          <a:xfrm>
            <a:off x="1043608" y="4077072"/>
            <a:ext cx="7128792" cy="1296144"/>
          </a:xfrm>
          <a:prstGeom prst="corner">
            <a:avLst/>
          </a:prstGeom>
          <a:gradFill rotWithShape="1">
            <a:gsLst>
              <a:gs pos="0">
                <a:srgbClr val="FFFFCC">
                  <a:alpha val="60001"/>
                </a:srgbClr>
              </a:gs>
              <a:gs pos="100000">
                <a:srgbClr val="FFFFCC">
                  <a:gamma/>
                  <a:tint val="7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прогноза социально-экономического развития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1" i="0" u="none" strike="noStrike" cap="none" normalizeH="0" baseline="0" dirty="0" smtClean="0">
                <a:ln>
                  <a:noFill/>
                </a:ln>
                <a:solidFill>
                  <a:srgbClr val="5F497A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Краснопольского сельского поселения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3492" name="AutoShape 4"/>
          <p:cNvSpPr>
            <a:spLocks noChangeArrowheads="1"/>
          </p:cNvSpPr>
          <p:nvPr/>
        </p:nvSpPr>
        <p:spPr bwMode="auto">
          <a:xfrm>
            <a:off x="1475656" y="5085184"/>
            <a:ext cx="6984776" cy="1224136"/>
          </a:xfrm>
          <a:prstGeom prst="corner">
            <a:avLst/>
          </a:prstGeom>
          <a:gradFill rotWithShape="1">
            <a:gsLst>
              <a:gs pos="0">
                <a:srgbClr val="FFFFCC">
                  <a:alpha val="70000"/>
                </a:srgbClr>
              </a:gs>
              <a:gs pos="100000">
                <a:srgbClr val="FFFFCC">
                  <a:gamma/>
                  <a:tint val="33725"/>
                  <a:invGamma/>
                </a:srgbClr>
              </a:gs>
            </a:gsLst>
            <a:lin ang="5400000" scaled="1"/>
          </a:gradFill>
          <a:ln w="25400">
            <a:solidFill>
              <a:schemeClr val="accent6">
                <a:lumMod val="60000"/>
                <a:lumOff val="40000"/>
              </a:schemeClr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a1dfd246238d6407799c3ea5485e694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0790391">
            <a:off x="4601471" y="678646"/>
            <a:ext cx="3630432" cy="561975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  <p:pic>
        <p:nvPicPr>
          <p:cNvPr id="3" name="Рисунок 2" descr="457349.jpg"/>
          <p:cNvPicPr>
            <a:picLocks noChangeAspect="1"/>
          </p:cNvPicPr>
          <p:nvPr/>
        </p:nvPicPr>
        <p:blipFill>
          <a:blip r:embed="rId3" cstate="print">
            <a:lum bright="10000"/>
          </a:blip>
          <a:stretch>
            <a:fillRect/>
          </a:stretch>
        </p:blipFill>
        <p:spPr>
          <a:xfrm rot="20804037">
            <a:off x="901966" y="612118"/>
            <a:ext cx="3699575" cy="5471660"/>
          </a:xfrm>
          <a:prstGeom prst="rect">
            <a:avLst/>
          </a:prstGeom>
          <a:effectLst>
            <a:outerShdw blurRad="63500" sx="102000" sy="102000" algn="ctr" rotWithShape="0">
              <a:schemeClr val="bg1"/>
            </a:outerShdw>
          </a:effec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846353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6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Основные характеристики бюджета</a:t>
            </a:r>
            <a:endParaRPr lang="ru-RU" sz="36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7950503"/>
              </p:ext>
            </p:extLst>
          </p:nvPr>
        </p:nvGraphicFramePr>
        <p:xfrm>
          <a:off x="467544" y="908720"/>
          <a:ext cx="7164799" cy="51691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3168352"/>
                <a:gridCol w="1188133"/>
                <a:gridCol w="1188133"/>
                <a:gridCol w="1188133"/>
              </a:tblGrid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Показатель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Доходы,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5294,3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2654,5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2778,9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из них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Налоговые доходы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547,6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551,1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567,3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Безвозмездные поступления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4746,7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2103,4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2211,6</a:t>
                      </a:r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из них 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                   дотации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0,5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0,5</a:t>
                      </a:r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 smtClean="0"/>
                        <a:t>0,5</a:t>
                      </a:r>
                      <a:endParaRPr lang="ru-RU" sz="1600" dirty="0"/>
                    </a:p>
                  </a:txBody>
                  <a:tcPr anchor="ctr"/>
                </a:tc>
              </a:tr>
              <a:tr h="407026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            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Расходы,</a:t>
                      </a:r>
                      <a:r>
                        <a:rPr lang="ru-RU" sz="1600" b="1" baseline="0" dirty="0" smtClean="0"/>
                        <a:t> всего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5321,7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2681,4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2805,9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4047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dirty="0" smtClean="0"/>
                        <a:t>% к предыдущему</a:t>
                      </a:r>
                      <a:r>
                        <a:rPr lang="ru-RU" sz="1400" baseline="0" dirty="0" smtClean="0"/>
                        <a:t> году</a:t>
                      </a:r>
                      <a:endParaRPr lang="ru-RU" sz="140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ru-RU" sz="1600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Дефицит (-)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err="1" smtClean="0"/>
                        <a:t>Профицит</a:t>
                      </a:r>
                      <a:r>
                        <a:rPr lang="ru-RU" sz="1600" b="1" dirty="0" smtClean="0"/>
                        <a:t> (+)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-27,4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-26,9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-27,0</a:t>
                      </a:r>
                      <a:endParaRPr lang="ru-RU" sz="1600" b="1" dirty="0"/>
                    </a:p>
                  </a:txBody>
                  <a:tcPr anchor="ctr"/>
                </a:tc>
              </a:tr>
              <a:tr h="5655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/>
                        <a:t>Источники финансирования дефицита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27,4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26,9</a:t>
                      </a:r>
                      <a:endParaRPr lang="ru-RU" sz="16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 smtClean="0"/>
                        <a:t>27,0</a:t>
                      </a:r>
                      <a:endParaRPr lang="ru-RU" sz="1600" b="1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38056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755576" y="404664"/>
          <a:ext cx="7848872" cy="1682496"/>
        </p:xfrm>
        <a:graphic>
          <a:graphicData uri="http://schemas.openxmlformats.org/drawingml/2006/table">
            <a:tbl>
              <a:tblPr/>
              <a:tblGrid>
                <a:gridCol w="7848872"/>
              </a:tblGrid>
              <a:tr h="12289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3200" b="1" i="1" dirty="0">
                          <a:solidFill>
                            <a:srgbClr val="FF0000"/>
                          </a:solidFill>
                          <a:latin typeface="Times New Roman"/>
                          <a:ea typeface="Calibri"/>
                        </a:rPr>
                        <a:t>Доходы бюджета </a:t>
                      </a:r>
                      <a:r>
                        <a:rPr lang="ru-RU" sz="3200" b="1" i="1" dirty="0">
                          <a:solidFill>
                            <a:srgbClr val="C00000"/>
                          </a:solidFill>
                          <a:latin typeface="Times New Roman"/>
                          <a:ea typeface="Calibri"/>
                        </a:rPr>
                        <a:t>– безвозмездные и безвозвратные поступления денежных средств в бюджет</a:t>
                      </a:r>
                      <a:endParaRPr lang="ru-RU" sz="1100" b="1" dirty="0">
                        <a:solidFill>
                          <a:srgbClr val="C00000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6">
                            <a:lumMod val="75000"/>
                          </a:schemeClr>
                        </a:gs>
                        <a:gs pos="0">
                          <a:srgbClr val="7030A0"/>
                        </a:gs>
                        <a:gs pos="100000">
                          <a:srgbClr val="B6DDE8">
                            <a:alpha val="46000"/>
                          </a:srgbClr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899592" y="3501008"/>
          <a:ext cx="7632849" cy="2901110"/>
        </p:xfrm>
        <a:graphic>
          <a:graphicData uri="http://schemas.openxmlformats.org/drawingml/2006/table">
            <a:tbl>
              <a:tblPr/>
              <a:tblGrid>
                <a:gridCol w="2177937"/>
                <a:gridCol w="337609"/>
                <a:gridCol w="2369973"/>
                <a:gridCol w="366001"/>
                <a:gridCol w="2381329"/>
              </a:tblGrid>
              <a:tr h="64469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налоговые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F497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неналоговые</a:t>
                      </a:r>
                      <a:endParaRPr lang="ru-RU" sz="1000" b="1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1849B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>
                        <a:solidFill>
                          <a:srgbClr val="FFFFFF"/>
                        </a:solidFill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FFFFFF"/>
                          </a:solidFill>
                          <a:latin typeface="Times New Roman"/>
                          <a:ea typeface="Calibri"/>
                        </a:rPr>
                        <a:t>безвозмездные поступления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365F91"/>
                    </a:solidFill>
                  </a:tcPr>
                </a:tc>
              </a:tr>
              <a:tr h="225641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налогов, установленные налоговым кодексом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CC0D9">
                        <a:alpha val="6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уплаты других  </a:t>
                      </a:r>
                      <a:r>
                        <a:rPr lang="ru-RU" sz="1600" b="1" dirty="0" smtClean="0">
                          <a:latin typeface="Times New Roman"/>
                          <a:ea typeface="Calibri"/>
                        </a:rPr>
                        <a:t>пошлин </a:t>
                      </a: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и сборов, установленных законодательством Российской Федерации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6DDE8">
                        <a:alpha val="44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latin typeface="Times New Roman"/>
                          <a:ea typeface="Calibri"/>
                        </a:rPr>
                        <a:t>Поступления от других бюджетов (межбюджетные трансферты)</a:t>
                      </a:r>
                      <a:endParaRPr lang="ru-RU" sz="1000" b="1" dirty="0">
                        <a:latin typeface="Times New Roman"/>
                        <a:ea typeface="Calibri"/>
                      </a:endParaRPr>
                    </a:p>
                  </a:txBody>
                  <a:tcPr marL="44526" marR="44526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  <p:sp>
        <p:nvSpPr>
          <p:cNvPr id="60417" name="AutoShape 1"/>
          <p:cNvSpPr>
            <a:spLocks noChangeArrowheads="1"/>
          </p:cNvSpPr>
          <p:nvPr/>
        </p:nvSpPr>
        <p:spPr bwMode="auto">
          <a:xfrm>
            <a:off x="3923928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00B0F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9" name="AutoShape 3"/>
          <p:cNvSpPr>
            <a:spLocks noChangeArrowheads="1"/>
          </p:cNvSpPr>
          <p:nvPr/>
        </p:nvSpPr>
        <p:spPr bwMode="auto">
          <a:xfrm>
            <a:off x="6732240" y="2564904"/>
            <a:ext cx="1296144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chemeClr val="accent2">
                  <a:lumMod val="75000"/>
                </a:schemeClr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18" name="AutoShape 2"/>
          <p:cNvSpPr>
            <a:spLocks noChangeArrowheads="1"/>
          </p:cNvSpPr>
          <p:nvPr/>
        </p:nvSpPr>
        <p:spPr bwMode="auto">
          <a:xfrm>
            <a:off x="1187624" y="2564904"/>
            <a:ext cx="1368152" cy="715962"/>
          </a:xfrm>
          <a:prstGeom prst="downArrow">
            <a:avLst>
              <a:gd name="adj1" fmla="val 50000"/>
              <a:gd name="adj2" fmla="val 30147"/>
            </a:avLst>
          </a:prstGeom>
          <a:gradFill rotWithShape="1">
            <a:gsLst>
              <a:gs pos="0">
                <a:srgbClr val="7030A0"/>
              </a:gs>
              <a:gs pos="100000">
                <a:srgbClr val="B6DDE8"/>
              </a:gs>
            </a:gsLst>
            <a:lin ang="5400000" scaled="1"/>
          </a:gradFill>
          <a:ln w="9525">
            <a:solidFill>
              <a:srgbClr val="00B0F0"/>
            </a:solidFill>
            <a:miter lim="800000"/>
            <a:headEnd/>
            <a:tailEnd/>
          </a:ln>
        </p:spPr>
        <p:txBody>
          <a:bodyPr vert="eaVert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042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AutoShape 3" descr="Уголки"/>
          <p:cNvSpPr>
            <a:spLocks noChangeArrowheads="1"/>
          </p:cNvSpPr>
          <p:nvPr/>
        </p:nvSpPr>
        <p:spPr bwMode="auto">
          <a:xfrm>
            <a:off x="1403648" y="836712"/>
            <a:ext cx="6492875" cy="2232248"/>
          </a:xfrm>
          <a:prstGeom prst="cube">
            <a:avLst>
              <a:gd name="adj" fmla="val 31000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1270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Общая сумма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составляет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 г.--------------5294,3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943634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 г. --------------2654,5 </a:t>
            </a:r>
            <a:r>
              <a:rPr lang="ru-RU" sz="2400" b="1" dirty="0" err="1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тыс.руб</a:t>
            </a: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943634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г.--------------2778,9 тыс.руб.</a:t>
            </a:r>
            <a:endParaRPr lang="ru-RU" sz="800" dirty="0" smtClean="0">
              <a:latin typeface="Arial" pitchFamily="34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2" name="AutoShape 4" descr="Уголки"/>
          <p:cNvSpPr>
            <a:spLocks noChangeArrowheads="1"/>
          </p:cNvSpPr>
          <p:nvPr/>
        </p:nvSpPr>
        <p:spPr bwMode="auto">
          <a:xfrm>
            <a:off x="2266950" y="457200"/>
            <a:ext cx="4999038" cy="1027584"/>
          </a:xfrm>
          <a:prstGeom prst="cube">
            <a:avLst>
              <a:gd name="adj" fmla="val 15907"/>
            </a:avLst>
          </a:prstGeom>
          <a:gradFill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5400000" scaled="0"/>
          </a:gradFill>
          <a:ln w="9525">
            <a:solidFill>
              <a:srgbClr val="622423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Доходы бюджета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200" b="1" i="0" u="none" strike="noStrike" cap="none" normalizeH="0" baseline="0" dirty="0" smtClean="0">
                <a:ln>
                  <a:noFill/>
                </a:ln>
                <a:solidFill>
                  <a:srgbClr val="24406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Краснопольского сельского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032257158"/>
              </p:ext>
            </p:extLst>
          </p:nvPr>
        </p:nvGraphicFramePr>
        <p:xfrm>
          <a:off x="285720" y="3143248"/>
          <a:ext cx="8858280" cy="40428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7" name="Rectangle 9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                                      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8" name="Rectangle 10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8379" name="Rectangle 11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23528" y="450912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2020 – 5,6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683568" y="522920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2021 – 5,8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115616" y="5949280"/>
            <a:ext cx="7733174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2022 – 6,0 тыс.руб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.</a:t>
            </a: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20151030034752бюджет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84784"/>
            <a:ext cx="9144000" cy="5138777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45720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52" name="AutoShape 4"/>
          <p:cNvSpPr>
            <a:spLocks noChangeArrowheads="1"/>
          </p:cNvSpPr>
          <p:nvPr/>
        </p:nvSpPr>
        <p:spPr bwMode="auto">
          <a:xfrm>
            <a:off x="611560" y="260648"/>
            <a:ext cx="7992888" cy="1368152"/>
          </a:xfrm>
          <a:prstGeom prst="foldedCorner">
            <a:avLst>
              <a:gd name="adj" fmla="val 50000"/>
            </a:avLst>
          </a:prstGeom>
          <a:gradFill rotWithShape="1">
            <a:gsLst>
              <a:gs pos="0">
                <a:srgbClr val="FDE9D9"/>
              </a:gs>
              <a:gs pos="100000">
                <a:srgbClr val="FFFFFF">
                  <a:alpha val="72000"/>
                </a:srgbClr>
              </a:gs>
            </a:gsLst>
            <a:lin ang="5400000" scaled="1"/>
          </a:gradFill>
          <a:ln w="9525">
            <a:solidFill>
              <a:srgbClr val="943634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36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С</a:t>
            </a:r>
            <a:r>
              <a:rPr kumimoji="0" lang="ru-RU" sz="36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обственные доходы</a:t>
            </a:r>
            <a:endParaRPr kumimoji="0" lang="ru-RU" sz="36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solidFill>
                  <a:srgbClr val="C00000"/>
                </a:solidFill>
                <a:latin typeface="Calibri" pitchFamily="34" charset="0"/>
                <a:cs typeface="Arial" pitchFamily="34" charset="0"/>
              </a:rPr>
              <a:t>Краснопольского</a:t>
            </a: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Calibri" pitchFamily="34" charset="0"/>
                <a:cs typeface="Arial" pitchFamily="34" charset="0"/>
              </a:rPr>
              <a:t> сельского поселения 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Выноска со стрелкой вниз 6"/>
          <p:cNvSpPr/>
          <p:nvPr/>
        </p:nvSpPr>
        <p:spPr>
          <a:xfrm>
            <a:off x="2987824" y="1916832"/>
            <a:ext cx="5544616" cy="2592288"/>
          </a:xfrm>
          <a:prstGeom prst="downArrow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2020</a:t>
            </a: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2021</a:t>
            </a:r>
          </a:p>
          <a:p>
            <a:pPr algn="ctr"/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</a:rPr>
              <a:t>2022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915816" y="4725144"/>
            <a:ext cx="54205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1666,0 тыс.руб.</a:t>
            </a:r>
            <a:endParaRPr lang="ru-RU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431bf095_resizedScaled_817to6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1988840"/>
            <a:ext cx="5289361" cy="4585692"/>
          </a:xfrm>
          <a:prstGeom prst="snip1Rect">
            <a:avLst>
              <a:gd name="adj" fmla="val 50000"/>
            </a:avLst>
          </a:prstGeom>
          <a:effectLst>
            <a:softEdge rad="635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763688" y="2420888"/>
            <a:ext cx="8763139" cy="169277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5,2%</a:t>
            </a:r>
          </a:p>
          <a:p>
            <a:pPr algn="ctr"/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 собственных доходов 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51520" y="1065882"/>
            <a:ext cx="864096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ru-RU" sz="8800" b="1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28,3</a:t>
            </a:r>
            <a:r>
              <a:rPr lang="ru-RU" sz="88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 тыс.руб.</a:t>
            </a:r>
            <a:endParaRPr lang="ru-RU" sz="88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-171400"/>
            <a:ext cx="9144000" cy="10284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200000"/>
              </a:lnSpc>
            </a:pP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</a:t>
            </a:r>
            <a:r>
              <a:rPr lang="ru-RU" sz="3600" b="1" cap="none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алог на доходы </a:t>
            </a:r>
            <a:r>
              <a:rPr lang="ru-RU" sz="3600" b="1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физических лиц</a:t>
            </a: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4456075"/>
              </p:ext>
            </p:extLst>
          </p:nvPr>
        </p:nvGraphicFramePr>
        <p:xfrm>
          <a:off x="251520" y="908720"/>
          <a:ext cx="8280920" cy="5217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99317"/>
                <a:gridCol w="1921363"/>
                <a:gridCol w="1000911"/>
                <a:gridCol w="1159329"/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Утверждено решением Совета депутатов Краснопольского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solidFill>
                            <a:schemeClr val="tx2">
                              <a:lumMod val="75000"/>
                              <a:lumOff val="25000"/>
                            </a:schemeClr>
                          </a:solidFill>
                        </a:rPr>
                        <a:t>Предусмотрено проектом решения Совета Краснопольского сельского поселения</a:t>
                      </a:r>
                      <a:endParaRPr lang="ru-RU" sz="1400" dirty="0">
                        <a:solidFill>
                          <a:schemeClr val="tx2">
                            <a:lumMod val="75000"/>
                            <a:lumOff val="25000"/>
                          </a:schemeClr>
                        </a:solidFill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2020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2021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i="1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2022</a:t>
                      </a:r>
                      <a:endParaRPr lang="ru-RU" i="1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Налог на доходы физических лиц,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28,3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29,4</a:t>
                      </a:r>
                      <a:endParaRPr lang="ru-RU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 smtClean="0"/>
                        <a:t>30,6</a:t>
                      </a:r>
                      <a:endParaRPr lang="ru-RU" b="1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источником которых является налоговый агент, за исключение</a:t>
                      </a:r>
                      <a:r>
                        <a:rPr lang="ru-RU" sz="1200" baseline="0" dirty="0" smtClean="0"/>
                        <a:t> и уплата налога осуществляются в соответствии со статьями  224,1  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28,3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29,4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30,6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</a:t>
                      </a:r>
                      <a:r>
                        <a:rPr lang="ru-RU" sz="1200" baseline="0" dirty="0" smtClean="0"/>
                        <a:t> от осуществления деятельности физическими лицами, зарегистрированными в качестве индивидуальных предпринимателей, нотариусов, занимающихся частной практикой, адвокатов, учредивших адвокатские кабинеты, и других лиц, занимающихся частной практикой в соответствии со статьей 227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200" dirty="0" smtClean="0"/>
                        <a:t>НДФЛ с доходов, полученных физическими лицами в соответствии со статьей 228 Налогового кодекса РФ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original.jpg"/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692696"/>
            <a:ext cx="9144000" cy="616530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043608" y="260648"/>
            <a:ext cx="7239931" cy="1754326"/>
          </a:xfrm>
          <a:prstGeom prst="rect">
            <a:avLst/>
          </a:prstGeom>
          <a:solidFill>
            <a:schemeClr val="lt1">
              <a:alpha val="63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Налог на имущество</a:t>
            </a:r>
          </a:p>
          <a:p>
            <a:pPr algn="ctr"/>
            <a:r>
              <a:rPr lang="ru-RU" sz="5400" b="1" dirty="0" smtClean="0">
                <a:ln w="50800"/>
                <a:solidFill>
                  <a:srgbClr val="0070C0"/>
                </a:solidFill>
              </a:rPr>
              <a:t> физических лиц</a:t>
            </a:r>
            <a:endParaRPr lang="ru-RU" sz="5400" b="1" dirty="0">
              <a:ln w="50800"/>
              <a:solidFill>
                <a:srgbClr val="0070C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11960" y="4581128"/>
            <a:ext cx="4027175" cy="18620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115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innerShdw blurRad="114300">
                    <a:prstClr val="black"/>
                  </a:innerShdw>
                  <a:reflection blurRad="12700" stA="50000" endPos="50000" dist="5000" dir="5400000" sy="-100000" rotWithShape="0"/>
                </a:effectLst>
              </a:rPr>
              <a:t>100%</a:t>
            </a:r>
            <a:endParaRPr lang="ru-RU" sz="115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innerShdw blurRad="114300">
                  <a:prstClr val="black"/>
                </a:innerShdw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139952" y="3212976"/>
            <a:ext cx="475252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5,6 тыс.руб.</a:t>
            </a:r>
            <a:endParaRPr lang="ru-RU" sz="48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1439972652general_pages_i50245_socialno_nezashchishchennye_jiteli_syol_marksovskogo_raiona_poluchili_lgoty_po_zemelnomu_nalogu.jp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0" y="1412776"/>
            <a:ext cx="9144000" cy="5445224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404664"/>
            <a:ext cx="756084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Земельный</a:t>
            </a:r>
            <a:r>
              <a:rPr lang="ru-RU" sz="5400" b="1" cap="none" spc="0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  <a:effectLst/>
              </a:rPr>
              <a:t> </a:t>
            </a:r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налог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67742" y="1844824"/>
            <a:ext cx="478207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504,4 </a:t>
            </a:r>
            <a:r>
              <a:rPr lang="ru-RU" sz="54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тыс.руб.</a:t>
            </a:r>
            <a:endParaRPr lang="ru-RU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6" name="Рисунок 5" descr="9tsWejio7bM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059832" y="4077072"/>
            <a:ext cx="2913137" cy="254744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3569161" y="2967335"/>
            <a:ext cx="200567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100%</a:t>
            </a:r>
            <a:endParaRPr lang="ru-RU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2568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132856"/>
            <a:ext cx="5196408" cy="292298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454944" y="332656"/>
            <a:ext cx="667702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Налоги на </a:t>
            </a:r>
          </a:p>
          <a:p>
            <a:pPr algn="ctr"/>
            <a:r>
              <a:rPr lang="ru-RU" sz="5400" b="1" dirty="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</a:rPr>
              <a:t>совокупный доход</a:t>
            </a:r>
            <a:endParaRPr lang="ru-RU" sz="5400" b="1" dirty="0">
              <a:ln w="10160">
                <a:solidFill>
                  <a:schemeClr val="accent1"/>
                </a:solidFill>
                <a:prstDash val="solid"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5085184"/>
            <a:ext cx="8314777" cy="107721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i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Единый сельскохозяйственный </a:t>
            </a:r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налог </a:t>
            </a:r>
          </a:p>
          <a:p>
            <a:pPr algn="ctr"/>
            <a:r>
              <a:rPr lang="ru-RU" sz="3200" b="1" i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2,1 тыс. руб.</a:t>
            </a:r>
            <a:endParaRPr lang="ru-RU" sz="3200" b="1" i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509924" y="5301208"/>
            <a:ext cx="351307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7,6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649706" y="3068960"/>
            <a:ext cx="1816523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0%</a:t>
            </a:r>
            <a:endParaRPr lang="ru-RU" sz="8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finance_majo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7384"/>
            <a:ext cx="9133462" cy="6858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683568" y="548680"/>
            <a:ext cx="791184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Неналоговые доходы</a:t>
            </a:r>
            <a:endParaRPr lang="ru-RU" sz="54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6248141"/>
              </p:ext>
            </p:extLst>
          </p:nvPr>
        </p:nvGraphicFramePr>
        <p:xfrm>
          <a:off x="467544" y="1397000"/>
          <a:ext cx="5688634" cy="543052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088232"/>
                <a:gridCol w="1584176"/>
                <a:gridCol w="1008113"/>
                <a:gridCol w="1008113"/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Наименование доходов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Утверждено решением Совета депутатов </a:t>
                      </a:r>
                      <a:endParaRPr lang="ru-RU" dirty="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Предусмотрено проектом решения Совета депутатов</a:t>
                      </a:r>
                      <a:endParaRPr lang="ru-RU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Доходы от сдачи в аренду имущества, находящегося в оперативном управлении органов управления поселений и созданных ими учреждений (за исключением имущества муниципальных автономных учреждений)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7,6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14,1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28,3</a:t>
                      </a:r>
                      <a:endParaRPr lang="ru-RU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Прочие неналоговые доходы бюджетных поселений</a:t>
                      </a:r>
                      <a:endParaRPr lang="ru-RU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0,0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14,1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28,3</a:t>
                      </a:r>
                      <a:endParaRPr lang="ru-RU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коммерческая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16216" y="4293096"/>
            <a:ext cx="2627784" cy="2564904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548680"/>
            <a:ext cx="74338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Доходы от сдачи</a:t>
            </a:r>
          </a:p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в аренду имущества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8735" y="4869160"/>
            <a:ext cx="351307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7,6</a:t>
            </a:r>
            <a:r>
              <a:rPr lang="ru-RU" sz="4400" b="1" cap="none" spc="0" dirty="0" smtClean="0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2">
                        <a:tint val="10000"/>
                        <a:satMod val="155000"/>
                      </a:schemeClr>
                    </a:gs>
                    <a:gs pos="60000">
                      <a:schemeClr val="accent2">
                        <a:tint val="30000"/>
                        <a:satMod val="155000"/>
                      </a:schemeClr>
                    </a:gs>
                    <a:gs pos="100000">
                      <a:schemeClr val="accent2">
                        <a:tint val="73000"/>
                        <a:satMod val="155000"/>
                      </a:schemeClr>
                    </a:gs>
                  </a:gsLst>
                  <a:lin ang="5400000"/>
                </a:gra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</a:rPr>
              <a:t> тыс.руб.</a:t>
            </a:r>
            <a:endParaRPr lang="ru-RU" sz="4400" b="1" cap="none" spc="0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2">
                      <a:tint val="10000"/>
                      <a:satMod val="155000"/>
                    </a:schemeClr>
                  </a:gs>
                  <a:gs pos="60000">
                    <a:schemeClr val="accent2">
                      <a:tint val="30000"/>
                      <a:satMod val="155000"/>
                    </a:schemeClr>
                  </a:gs>
                  <a:gs pos="100000">
                    <a:schemeClr val="accent2">
                      <a:tint val="73000"/>
                      <a:satMod val="155000"/>
                    </a:scheme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wealth_mana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923928" y="0"/>
            <a:ext cx="5004048" cy="333603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755576" y="692696"/>
            <a:ext cx="284212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</a:t>
            </a:r>
          </a:p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доходы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5949280"/>
            <a:ext cx="820891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з</a:t>
            </a:r>
            <a:r>
              <a:rPr lang="ru-RU" sz="4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ачисляются в бюджет 100%</a:t>
            </a:r>
            <a:endParaRPr lang="ru-RU" sz="4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352226208"/>
              </p:ext>
            </p:extLst>
          </p:nvPr>
        </p:nvGraphicFramePr>
        <p:xfrm>
          <a:off x="683568" y="2924944"/>
          <a:ext cx="8136904" cy="25360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e5e9994dfceea3844999360c2ff60dc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26720"/>
            <a:ext cx="9144000" cy="64312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3" name="Прямоугольник 12"/>
          <p:cNvSpPr/>
          <p:nvPr/>
        </p:nvSpPr>
        <p:spPr>
          <a:xfrm>
            <a:off x="179512" y="2636912"/>
            <a:ext cx="8712968" cy="6124754"/>
          </a:xfrm>
          <a:prstGeom prst="rect">
            <a:avLst/>
          </a:prstGeom>
          <a:solidFill>
            <a:schemeClr val="accent5">
              <a:alpha val="74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</a:bodyPr>
          <a:lstStyle/>
          <a:p>
            <a:pPr algn="ctr"/>
            <a:endParaRPr lang="ru-RU" sz="28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endParaRPr lang="ru-RU" sz="2400" b="1" cap="none" spc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</a:t>
            </a: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дотации на выравнивание бюджетной обеспеченности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– </a:t>
            </a:r>
          </a:p>
          <a:p>
            <a:pPr algn="ctr"/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 г. - 0,5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2021 г. – 0,5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2022 г. - 0,5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 algn="ctr"/>
            <a:endParaRPr lang="ru-RU" sz="20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Прочие субсидии бюджетам сельских поселений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  г- 762,1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2021 г.- 826,9 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2022 г.- 844,4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межбюджетные трансферты, передаваемые бюджетам сельских поселений из бюджета муниципального района на осуществление части полномочий по решению вопросов местного значения в соответствии с заключенными соглашениями в 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2020 г. – 3950,2 тыс. руб., 2021 г.- 1197,0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2022 г. – 1285,9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</a:t>
            </a:r>
          </a:p>
          <a:p>
            <a:pPr>
              <a:buFontTx/>
              <a:buChar char="-"/>
            </a:pP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бюджетам на осуществление первичного воинского учета на территориях, где отсутствуют военные комиссариаты – 2020 г. - 78,7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2021 г. - 78,8 </a:t>
            </a:r>
            <a:r>
              <a:rPr lang="ru-RU" sz="2000" b="1" cap="none" spc="0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2022 г. - 80,6 тыс. руб.</a:t>
            </a:r>
          </a:p>
          <a:p>
            <a:pPr>
              <a:buFontTx/>
              <a:buChar char="-"/>
            </a:pP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-субвенции местным бюджетам на выполнение полномочий субъектов Российской Федерации: 2020 г. - 0,2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2021 г. - 0,2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 2022- 0,2 </a:t>
            </a:r>
            <a:r>
              <a:rPr lang="ru-RU" sz="20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тыс.руб</a:t>
            </a:r>
            <a:r>
              <a:rPr lang="ru-RU" sz="2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.,</a:t>
            </a:r>
            <a:endParaRPr lang="ru-RU" sz="20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6329" name="AutoShape 9"/>
          <p:cNvSpPr>
            <a:spLocks noChangeArrowheads="1"/>
          </p:cNvSpPr>
          <p:nvPr/>
        </p:nvSpPr>
        <p:spPr bwMode="auto">
          <a:xfrm>
            <a:off x="179512" y="260648"/>
            <a:ext cx="8766051" cy="1008112"/>
          </a:xfrm>
          <a:prstGeom prst="plaque">
            <a:avLst>
              <a:gd name="adj" fmla="val 16667"/>
            </a:avLst>
          </a:prstGeom>
          <a:solidFill>
            <a:srgbClr val="FFFFFF">
              <a:alpha val="58000"/>
            </a:srgbClr>
          </a:solidFill>
          <a:ln w="95250">
            <a:solidFill>
              <a:srgbClr val="FFFFCC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Объем безвозмездных поступлений в бюджет поселения 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на 2020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год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и на плановый период 2021 и 2022</a:t>
            </a:r>
            <a:r>
              <a:rPr kumimoji="0" lang="ru-RU" sz="24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г.г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56332" name="Rectangle 12"/>
          <p:cNvSpPr>
            <a:spLocks noChangeArrowheads="1"/>
          </p:cNvSpPr>
          <p:nvPr/>
        </p:nvSpPr>
        <p:spPr bwMode="auto">
          <a:xfrm>
            <a:off x="0" y="-1654536"/>
            <a:ext cx="184731" cy="627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400" b="1" dirty="0"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6334" name="Rectangle 14"/>
          <p:cNvSpPr>
            <a:spLocks noChangeArrowheads="1"/>
          </p:cNvSpPr>
          <p:nvPr/>
        </p:nvSpPr>
        <p:spPr bwMode="auto">
          <a:xfrm>
            <a:off x="0" y="254913"/>
            <a:ext cx="2031325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		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semeen-budje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652198" cy="6858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8676" name="WordArt 4"/>
          <p:cNvSpPr>
            <a:spLocks noChangeArrowheads="1" noChangeShapeType="1" noTextEdit="1"/>
          </p:cNvSpPr>
          <p:nvPr/>
        </p:nvSpPr>
        <p:spPr bwMode="auto">
          <a:xfrm>
            <a:off x="2267744" y="260648"/>
            <a:ext cx="6677025" cy="1637481"/>
          </a:xfrm>
          <a:prstGeom prst="rect">
            <a:avLst/>
          </a:prstGeom>
          <a:solidFill>
            <a:schemeClr val="lt1">
              <a:alpha val="7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 fromWordArt="1">
            <a:prstTxWarp prst="textPlain">
              <a:avLst>
                <a:gd name="adj" fmla="val 50211"/>
              </a:avLst>
            </a:prstTxWarp>
          </a:bodyPr>
          <a:lstStyle/>
          <a:p>
            <a:pPr algn="ctr" rtl="0"/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Параметры расходной части бюджета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Краснопольского</a:t>
            </a:r>
            <a:r>
              <a:rPr lang="ru-RU" sz="3600" kern="10" spc="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 сельского поселения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на 2020 год </a:t>
            </a:r>
          </a:p>
          <a:p>
            <a:pPr algn="ctr" rtl="0"/>
            <a:r>
              <a:rPr lang="ru-RU" sz="3600" kern="10" dirty="0" smtClean="0">
                <a:ln w="9525">
                  <a:noFill/>
                  <a:round/>
                  <a:headEnd/>
                  <a:tailEnd/>
                </a:ln>
                <a:solidFill>
                  <a:srgbClr val="336699"/>
                </a:solidFill>
                <a:effectLst>
                  <a:outerShdw dist="45791" dir="2021404" algn="ctr" rotWithShape="0">
                    <a:srgbClr val="B2B2B2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 на плановый период 2021 и 2022гг.</a:t>
            </a:r>
            <a:endParaRPr lang="ru-RU" sz="3600" kern="10" spc="0" dirty="0">
              <a:ln w="9525">
                <a:noFill/>
                <a:round/>
                <a:headEnd/>
                <a:tailEnd/>
              </a:ln>
              <a:solidFill>
                <a:srgbClr val="336699"/>
              </a:solidFill>
              <a:effectLst>
                <a:outerShdw dist="45791" dir="2021404" algn="ctr" rotWithShape="0">
                  <a:srgbClr val="B2B2B2">
                    <a:alpha val="80000"/>
                  </a:srgbClr>
                </a:outerShdw>
              </a:effectLst>
              <a:latin typeface="Times New Roman"/>
              <a:cs typeface="Times New Roman"/>
            </a:endParaRPr>
          </a:p>
        </p:txBody>
      </p:sp>
      <p:sp>
        <p:nvSpPr>
          <p:cNvPr id="28679" name="Rectangle 7"/>
          <p:cNvSpPr>
            <a:spLocks noChangeArrowheads="1"/>
          </p:cNvSpPr>
          <p:nvPr/>
        </p:nvSpPr>
        <p:spPr bwMode="auto">
          <a:xfrm>
            <a:off x="0" y="332656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180022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8682" name="Rectangle 10"/>
          <p:cNvSpPr>
            <a:spLocks noChangeArrowheads="1"/>
          </p:cNvSpPr>
          <p:nvPr/>
        </p:nvSpPr>
        <p:spPr bwMode="auto">
          <a:xfrm>
            <a:off x="0" y="32194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8686" name="Rectangle 14"/>
          <p:cNvSpPr>
            <a:spLocks noChangeArrowheads="1"/>
          </p:cNvSpPr>
          <p:nvPr/>
        </p:nvSpPr>
        <p:spPr bwMode="auto">
          <a:xfrm>
            <a:off x="0" y="3717032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	 </a:t>
            </a: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Рисунок 8" descr="1207913206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334000" y="3171825"/>
            <a:ext cx="3810000" cy="3686175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347864" y="3284984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2020 –5321,7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63888" y="4221088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2021 – 2681,4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5157192"/>
            <a:ext cx="4896544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0070C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2022 – 2805,9 тыс.руб.</a:t>
            </a:r>
            <a:endParaRPr lang="ru-RU" sz="3600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249835"/>
              </p:ext>
            </p:extLst>
          </p:nvPr>
        </p:nvGraphicFramePr>
        <p:xfrm>
          <a:off x="323528" y="260648"/>
          <a:ext cx="7524836" cy="741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92488"/>
                <a:gridCol w="1044116"/>
                <a:gridCol w="1044116"/>
                <a:gridCol w="1044116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Наименование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2022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/>
                        <a:t>Расходы</a:t>
                      </a:r>
                      <a:r>
                        <a:rPr lang="ru-RU" b="1" baseline="0" dirty="0" smtClean="0"/>
                        <a:t> , всего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5321,7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2681,4</a:t>
                      </a:r>
                      <a:endParaRPr lang="ru-RU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/>
                        <a:t>2805,9</a:t>
                      </a:r>
                      <a:endParaRPr lang="ru-RU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Условно утвержденные расходы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14,1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28,3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Общегосударственные вопросы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905,0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907,2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909,4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17,0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34,0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32,7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100,3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dirty="0" smtClean="0"/>
                        <a:t>Национальная</a:t>
                      </a:r>
                      <a:r>
                        <a:rPr lang="ru-RU" sz="1400" b="1" baseline="0" dirty="0" smtClean="0"/>
                        <a:t> оборона</a:t>
                      </a:r>
                      <a:endParaRPr lang="ru-RU" sz="14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78,7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78,8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80,6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1,5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2,9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100,1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102,2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Национальная экономика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1116,1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1196,5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1285,4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20,9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44,8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46,2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107,2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107,4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Жилищно-коммунальное хозяйство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234,5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242,9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252,6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4,4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9,1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103,5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104,0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b="1" i="0" dirty="0" smtClean="0"/>
                        <a:t>Социальная политика</a:t>
                      </a:r>
                      <a:endParaRPr lang="ru-RU" sz="1400" b="1" i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199,2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241,8</a:t>
                      </a:r>
                      <a:endParaRPr lang="ru-RU" sz="1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249,5</a:t>
                      </a:r>
                      <a:endParaRPr lang="ru-RU" sz="16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общей сумме расходов без учета условно утверждаемых расходов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 dirty="0" smtClean="0"/>
                    </a:p>
                    <a:p>
                      <a:r>
                        <a:rPr lang="ru-RU" sz="1400" i="1" dirty="0" smtClean="0"/>
                        <a:t>3,7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9,0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8,9</a:t>
                      </a:r>
                      <a:endParaRPr lang="ru-RU" sz="1400" i="1" dirty="0"/>
                    </a:p>
                  </a:txBody>
                  <a:tcPr anchor="b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sz="1400" i="1" dirty="0" smtClean="0"/>
                        <a:t>% к предыдущему году</a:t>
                      </a:r>
                      <a:endParaRPr lang="ru-RU" sz="1400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400" i="1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103,9</a:t>
                      </a:r>
                      <a:endParaRPr lang="ru-RU" sz="1400" i="1" dirty="0"/>
                    </a:p>
                  </a:txBody>
                  <a:tcPr anchor="b"/>
                </a:tc>
                <a:tc>
                  <a:txBody>
                    <a:bodyPr/>
                    <a:lstStyle/>
                    <a:p>
                      <a:pPr algn="r"/>
                      <a:r>
                        <a:rPr lang="ru-RU" sz="1400" i="1" dirty="0" smtClean="0"/>
                        <a:t>155,0</a:t>
                      </a:r>
                      <a:endParaRPr lang="ru-RU" sz="1400" i="1" dirty="0"/>
                    </a:p>
                  </a:txBody>
                  <a:tcPr anchor="b"/>
                </a:tc>
              </a:tr>
            </a:tbl>
          </a:graphicData>
        </a:graphic>
      </p:graphicFrame>
    </p:spTree>
  </p:cSld>
  <p:clrMapOvr>
    <a:masterClrMapping/>
  </p:clrMapOvr>
  <p:transition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animMotion origin="layout" path="M -3.05556E-6 -4.96762E-6 L 0.01181 -0.96623 " pathEditMode="relative" rAng="0" ptsTypes="AA">
                                      <p:cBhvr>
                                        <p:cTn id="6" dur="2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00" y="-48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finance-template-6</Template>
  <TotalTime>5544</TotalTime>
  <Words>886</Words>
  <Application>Microsoft Office PowerPoint</Application>
  <PresentationFormat>Экран (4:3)</PresentationFormat>
  <Paragraphs>271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Default Design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office 2007 rus ent: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komp</cp:lastModifiedBy>
  <cp:revision>156</cp:revision>
  <dcterms:created xsi:type="dcterms:W3CDTF">2015-12-02T03:11:26Z</dcterms:created>
  <dcterms:modified xsi:type="dcterms:W3CDTF">2020-01-09T13:32:45Z</dcterms:modified>
</cp:coreProperties>
</file>