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Default Extension="svg" ContentType="image/svg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396" r:id="rId2"/>
    <p:sldId id="385" r:id="rId3"/>
    <p:sldId id="518" r:id="rId4"/>
    <p:sldId id="516" r:id="rId5"/>
    <p:sldId id="538" r:id="rId6"/>
    <p:sldId id="520" r:id="rId7"/>
    <p:sldId id="447" r:id="rId8"/>
    <p:sldId id="521" r:id="rId9"/>
    <p:sldId id="522" r:id="rId10"/>
    <p:sldId id="514" r:id="rId11"/>
    <p:sldId id="498" r:id="rId12"/>
    <p:sldId id="523" r:id="rId13"/>
    <p:sldId id="526" r:id="rId14"/>
    <p:sldId id="527" r:id="rId15"/>
    <p:sldId id="528" r:id="rId16"/>
    <p:sldId id="531" r:id="rId17"/>
    <p:sldId id="532" r:id="rId18"/>
    <p:sldId id="533" r:id="rId19"/>
    <p:sldId id="534" r:id="rId20"/>
    <p:sldId id="535" r:id="rId21"/>
    <p:sldId id="529" r:id="rId22"/>
    <p:sldId id="536" r:id="rId23"/>
    <p:sldId id="537" r:id="rId24"/>
    <p:sldId id="539" r:id="rId25"/>
    <p:sldId id="540" r:id="rId26"/>
    <p:sldId id="541" r:id="rId27"/>
    <p:sldId id="543" r:id="rId28"/>
    <p:sldId id="542" r:id="rId29"/>
    <p:sldId id="546" r:id="rId30"/>
    <p:sldId id="549" r:id="rId31"/>
    <p:sldId id="563" r:id="rId32"/>
    <p:sldId id="554" r:id="rId33"/>
    <p:sldId id="555" r:id="rId34"/>
    <p:sldId id="557" r:id="rId35"/>
    <p:sldId id="544" r:id="rId36"/>
    <p:sldId id="545" r:id="rId37"/>
    <p:sldId id="564" r:id="rId38"/>
  </p:sldIdLst>
  <p:sldSz cx="10691813" cy="7559675"/>
  <p:notesSz cx="6797675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63" userDrawn="1">
          <p15:clr>
            <a:srgbClr val="A4A3A4"/>
          </p15:clr>
        </p15:guide>
        <p15:guide id="2" pos="533" userDrawn="1">
          <p15:clr>
            <a:srgbClr val="A4A3A4"/>
          </p15:clr>
        </p15:guide>
        <p15:guide id="3" pos="1077" userDrawn="1">
          <p15:clr>
            <a:srgbClr val="A4A3A4"/>
          </p15:clr>
        </p15:guide>
        <p15:guide id="4" orient="horz" pos="9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Горина Екатерина Леонидовна" initials="ГЕЛ" lastIdx="2" clrIdx="0">
    <p:extLst>
      <p:ext uri="{19B8F6BF-5375-455C-9EA6-DF929625EA0E}">
        <p15:presenceInfo xmlns:p15="http://schemas.microsoft.com/office/powerpoint/2012/main" xmlns="" userId="S-1-5-21-2542494797-2759003736-1566031932-20664" providerId="AD"/>
      </p:ext>
    </p:extLst>
  </p:cmAuthor>
  <p:cmAuthor id="2" name="extrena" initials="e" lastIdx="7" clrIdx="1">
    <p:extLst>
      <p:ext uri="{19B8F6BF-5375-455C-9EA6-DF929625EA0E}">
        <p15:presenceInfo xmlns:p15="http://schemas.microsoft.com/office/powerpoint/2012/main" xmlns="" userId="extren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7F2E5"/>
    <a:srgbClr val="562212"/>
    <a:srgbClr val="C59368"/>
    <a:srgbClr val="EDD8C2"/>
    <a:srgbClr val="ED5338"/>
    <a:srgbClr val="F2ECDE"/>
    <a:srgbClr val="000000"/>
    <a:srgbClr val="959595"/>
    <a:srgbClr val="F79647"/>
    <a:srgbClr val="607C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01" autoAdjust="0"/>
    <p:restoredTop sz="96374" autoAdjust="0"/>
  </p:normalViewPr>
  <p:slideViewPr>
    <p:cSldViewPr snapToGrid="0">
      <p:cViewPr>
        <p:scale>
          <a:sx n="75" d="100"/>
          <a:sy n="75" d="100"/>
        </p:scale>
        <p:origin x="-708" y="-504"/>
      </p:cViewPr>
      <p:guideLst>
        <p:guide orient="horz" pos="363"/>
        <p:guide orient="horz" pos="907"/>
        <p:guide pos="533"/>
        <p:guide pos="107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shichkina_sv\Documents\Downloads\&#1087;&#1092;&#1086;%20&#1080;%20&#1076;&#1088;&#1091;&#1075;&#1080;&#1077;%20(2)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C:\Users\shichkina_sv\Documents\Downloads\&#1087;&#1092;&#1086;%20&#1080;%20&#1076;&#1088;&#1091;&#1075;&#1080;&#1077;%20(2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trenkaeva_nv\&#1056;&#1072;&#1073;&#1086;&#1095;&#1080;&#1081;%20&#1089;&#1090;&#1086;&#1083;\&#1080;&#1084;&#1091;&#1097;%20&#1087;&#1086;&#1076;&#1076;&#1077;&#1088;&#1078;&#1082;&#107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1.3767209011264084E-2"/>
          <c:y val="9.9858311308377884E-2"/>
          <c:w val="0.97246558197747157"/>
          <c:h val="0.80892132951047413"/>
        </c:manualLayout>
      </c:layout>
      <c:barChart>
        <c:barDir val="col"/>
        <c:grouping val="clustered"/>
        <c:ser>
          <c:idx val="0"/>
          <c:order val="0"/>
          <c:tx>
            <c:strRef>
              <c:f>'[пфо и другие (2).xlsx]РЕСПУБЛИКА МОРДОВИЯ'!$A$2</c:f>
              <c:strCache>
                <c:ptCount val="1"/>
                <c:pt idx="0">
                  <c:v>средние предприятия</c:v>
                </c:pt>
              </c:strCache>
            </c:strRef>
          </c:tx>
          <c:spPr>
            <a:solidFill>
              <a:srgbClr val="562212"/>
            </a:solidFill>
            <a:ln>
              <a:noFill/>
            </a:ln>
            <a:effectLst>
              <a:innerShdw blurRad="114300">
                <a:schemeClr val="accent2"/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МОРДОВИЯ'!$B$2:$E$2</c:f>
              <c:numCache>
                <c:formatCode>General</c:formatCode>
                <c:ptCount val="4"/>
                <c:pt idx="0">
                  <c:v>72</c:v>
                </c:pt>
                <c:pt idx="1">
                  <c:v>83</c:v>
                </c:pt>
                <c:pt idx="2">
                  <c:v>81</c:v>
                </c:pt>
                <c:pt idx="3">
                  <c:v>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668-4DDD-AD15-9D190CF0FF3F}"/>
            </c:ext>
          </c:extLst>
        </c:ser>
        <c:ser>
          <c:idx val="1"/>
          <c:order val="1"/>
          <c:tx>
            <c:strRef>
              <c:f>'[пфо и другие (2).xlsx]РЕСПУБЛИКА МОРДОВИЯ'!$A$3</c:f>
              <c:strCache>
                <c:ptCount val="1"/>
                <c:pt idx="0">
                  <c:v>малые предприятия</c:v>
                </c:pt>
              </c:strCache>
            </c:strRef>
          </c:tx>
          <c:spPr>
            <a:solidFill>
              <a:srgbClr val="ED5338"/>
            </a:solidFill>
            <a:ln>
              <a:noFill/>
            </a:ln>
            <a:effectLst>
              <a:innerShdw blurRad="114300">
                <a:schemeClr val="accent4"/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МОРДОВИЯ'!$B$3:$E$3</c:f>
              <c:numCache>
                <c:formatCode>General</c:formatCode>
                <c:ptCount val="4"/>
                <c:pt idx="0">
                  <c:v>929</c:v>
                </c:pt>
                <c:pt idx="1">
                  <c:v>943</c:v>
                </c:pt>
                <c:pt idx="2">
                  <c:v>879</c:v>
                </c:pt>
                <c:pt idx="3">
                  <c:v>789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668-4DDD-AD15-9D190CF0FF3F}"/>
            </c:ext>
          </c:extLst>
        </c:ser>
        <c:ser>
          <c:idx val="2"/>
          <c:order val="2"/>
          <c:tx>
            <c:strRef>
              <c:f>'[пфо и другие (2).xlsx]РЕСПУБЛИКА МОРДОВИЯ'!$A$4</c:f>
              <c:strCache>
                <c:ptCount val="1"/>
                <c:pt idx="0">
                  <c:v>микропредприятия</c:v>
                </c:pt>
              </c:strCache>
            </c:strRef>
          </c:tx>
          <c:spPr>
            <a:solidFill>
              <a:srgbClr val="EDD8C2"/>
            </a:solidFill>
            <a:ln>
              <a:noFill/>
            </a:ln>
            <a:effectLst>
              <a:innerShdw blurRad="114300">
                <a:schemeClr val="accent6"/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МОРДОВИЯ'!$B$4:$E$4</c:f>
              <c:numCache>
                <c:formatCode>#,##0</c:formatCode>
                <c:ptCount val="4"/>
                <c:pt idx="0">
                  <c:v>6151</c:v>
                </c:pt>
                <c:pt idx="1">
                  <c:v>6146</c:v>
                </c:pt>
                <c:pt idx="2">
                  <c:v>5940</c:v>
                </c:pt>
                <c:pt idx="3">
                  <c:v>5673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1668-4DDD-AD15-9D190CF0FF3F}"/>
            </c:ext>
          </c:extLst>
        </c:ser>
        <c:ser>
          <c:idx val="3"/>
          <c:order val="3"/>
          <c:tx>
            <c:strRef>
              <c:f>'[пфо и другие (2).xlsx]РЕСПУБЛИКА МОРДОВИЯ'!$A$5</c:f>
              <c:strCache>
                <c:ptCount val="1"/>
                <c:pt idx="0">
                  <c:v>ИП</c:v>
                </c:pt>
              </c:strCache>
            </c:strRef>
          </c:tx>
          <c:spPr>
            <a:solidFill>
              <a:srgbClr val="C59368"/>
            </a:solidFill>
            <a:ln>
              <a:noFill/>
            </a:ln>
            <a:effectLst>
              <a:innerShdw blurRad="114300">
                <a:schemeClr val="accent2">
                  <a:lumMod val="60000"/>
                </a:schemeClr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МОРДОВИЯ'!$B$5:$E$5</c:f>
              <c:numCache>
                <c:formatCode>#,##0</c:formatCode>
                <c:ptCount val="4"/>
                <c:pt idx="0">
                  <c:v>14225</c:v>
                </c:pt>
                <c:pt idx="1">
                  <c:v>14340</c:v>
                </c:pt>
                <c:pt idx="2">
                  <c:v>14092</c:v>
                </c:pt>
                <c:pt idx="3">
                  <c:v>13824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1668-4DDD-AD15-9D190CF0FF3F}"/>
            </c:ext>
          </c:extLst>
        </c:ser>
        <c:ser>
          <c:idx val="4"/>
          <c:order val="4"/>
          <c:tx>
            <c:strRef>
              <c:f>'[пфо и другие (2).xlsx]РЕСПУБЛИКА МОРДОВИЯ'!$A$6</c:f>
              <c:strCache>
                <c:ptCount val="1"/>
                <c:pt idx="0">
                  <c:v>Количество МСП</c:v>
                </c:pt>
              </c:strCache>
            </c:strRef>
          </c:tx>
          <c:spPr>
            <a:solidFill>
              <a:srgbClr val="562212"/>
            </a:solidFill>
            <a:ln>
              <a:noFill/>
            </a:ln>
            <a:effectLst>
              <a:innerShdw blurRad="114300">
                <a:schemeClr val="accent4">
                  <a:lumMod val="60000"/>
                </a:schemeClr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spPr>
              <a:ln w="19050" cap="rnd">
                <a:solidFill>
                  <a:srgbClr val="C00000"/>
                </a:solidFill>
                <a:prstDash val="dash"/>
              </a:ln>
              <a:effectLst/>
            </c:spPr>
            <c:trendlineType val="linear"/>
          </c:trendline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МОРДОВИЯ'!$B$6:$E$6</c:f>
              <c:numCache>
                <c:formatCode>#,##0</c:formatCode>
                <c:ptCount val="4"/>
                <c:pt idx="0">
                  <c:v>21377</c:v>
                </c:pt>
                <c:pt idx="1">
                  <c:v>21512</c:v>
                </c:pt>
                <c:pt idx="2">
                  <c:v>20992</c:v>
                </c:pt>
                <c:pt idx="3">
                  <c:v>20359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1668-4DDD-AD15-9D190CF0FF3F}"/>
            </c:ext>
          </c:extLst>
        </c:ser>
        <c:dLbls>
          <c:showVal val="1"/>
        </c:dLbls>
        <c:gapWidth val="164"/>
        <c:overlap val="-22"/>
        <c:axId val="50816512"/>
        <c:axId val="50818048"/>
      </c:barChart>
      <c:catAx>
        <c:axId val="50816512"/>
        <c:scaling>
          <c:orientation val="minMax"/>
        </c:scaling>
        <c:axPos val="b"/>
        <c:numFmt formatCode="General" sourceLinked="0"/>
        <c:maj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818048"/>
        <c:crosses val="autoZero"/>
        <c:auto val="1"/>
        <c:lblAlgn val="ctr"/>
        <c:lblOffset val="100"/>
      </c:catAx>
      <c:valAx>
        <c:axId val="50818048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8165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3645420590164817"/>
          <c:y val="9.0307454823404937E-2"/>
          <c:w val="0.66583863039048552"/>
          <c:h val="8.1210020120293616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'[пфо и другие (2).xlsx]РЕСПУБЛИКА МОРДОВИЯ'!$A$10</c:f>
              <c:strCache>
                <c:ptCount val="1"/>
                <c:pt idx="0">
                  <c:v>Численность занятых в сфере малого и среднего предпринимательства, включая индивидуальных предпринимателей **</c:v>
                </c:pt>
              </c:strCache>
            </c:strRef>
          </c:tx>
          <c:spPr>
            <a:ln w="22225" cap="rnd">
              <a:solidFill>
                <a:srgbClr val="562212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562212"/>
              </a:solidFill>
              <a:ln w="9525">
                <a:solidFill>
                  <a:srgbClr val="562212"/>
                </a:solidFill>
                <a:round/>
              </a:ln>
              <a:effectLst/>
            </c:spPr>
          </c:marker>
          <c:dLbls>
            <c:dLbl>
              <c:idx val="0"/>
              <c:layout>
                <c:manualLayout>
                  <c:x val="-4.5844938858437281E-2"/>
                  <c:y val="1.3227515982901301E-2"/>
                </c:manualLayout>
              </c:layout>
              <c:dLblPos val="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28D-4246-8D48-2253658DAED1}"/>
                </c:ext>
              </c:extLst>
            </c:dLbl>
            <c:spPr>
              <a:solidFill>
                <a:srgbClr val="EDD8C2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МОРДОВИЯ'!$B$9:$E$9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МОРДОВИЯ'!$B$10:$E$10</c:f>
              <c:numCache>
                <c:formatCode>General</c:formatCode>
                <c:ptCount val="4"/>
                <c:pt idx="0">
                  <c:v>91.1</c:v>
                </c:pt>
                <c:pt idx="1">
                  <c:v>91.5</c:v>
                </c:pt>
                <c:pt idx="2">
                  <c:v>87.1</c:v>
                </c:pt>
                <c:pt idx="3">
                  <c:v>81.099999999999994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28D-4246-8D48-2253658DAED1}"/>
            </c:ext>
          </c:extLst>
        </c:ser>
        <c:dLbls>
          <c:showVal val="1"/>
        </c:dLbls>
        <c:marker val="1"/>
        <c:axId val="54694656"/>
        <c:axId val="54696192"/>
      </c:lineChart>
      <c:catAx>
        <c:axId val="54694656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tickLblPos val="nextTo"/>
        <c:spPr>
          <a:solidFill>
            <a:srgbClr val="EDD8C2"/>
          </a:solidFill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4696192"/>
        <c:crosses val="autoZero"/>
        <c:auto val="1"/>
        <c:lblAlgn val="ctr"/>
        <c:lblOffset val="100"/>
      </c:catAx>
      <c:valAx>
        <c:axId val="54696192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46946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8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Лист1!$C$1</c:f>
              <c:strCache>
                <c:ptCount val="1"/>
                <c:pt idx="0">
                  <c:v>Кол-во объектов в перечнях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Лист1!$B$2:$B$25</c:f>
              <c:strCache>
                <c:ptCount val="24"/>
                <c:pt idx="0">
                  <c:v>Ардатовский</c:v>
                </c:pt>
                <c:pt idx="1">
                  <c:v>Атюрьевский</c:v>
                </c:pt>
                <c:pt idx="2">
                  <c:v>Атяшевский</c:v>
                </c:pt>
                <c:pt idx="3">
                  <c:v>Большеберезниковский</c:v>
                </c:pt>
                <c:pt idx="4">
                  <c:v>Большеигнатовский</c:v>
                </c:pt>
                <c:pt idx="5">
                  <c:v>Дубенский</c:v>
                </c:pt>
                <c:pt idx="6">
                  <c:v>Ельниковский</c:v>
                </c:pt>
                <c:pt idx="7">
                  <c:v>Зубово-Полянский</c:v>
                </c:pt>
                <c:pt idx="8">
                  <c:v>Инсарский</c:v>
                </c:pt>
                <c:pt idx="9">
                  <c:v>Ичалковский</c:v>
                </c:pt>
                <c:pt idx="10">
                  <c:v>Кадошкинский</c:v>
                </c:pt>
                <c:pt idx="11">
                  <c:v>Кочкуровский</c:v>
                </c:pt>
                <c:pt idx="12">
                  <c:v>Краснослободский</c:v>
                </c:pt>
                <c:pt idx="13">
                  <c:v>Лямбирский</c:v>
                </c:pt>
                <c:pt idx="14">
                  <c:v>Ромодановский</c:v>
                </c:pt>
                <c:pt idx="15">
                  <c:v>Старошайговский</c:v>
                </c:pt>
                <c:pt idx="16">
                  <c:v>Темниковский</c:v>
                </c:pt>
                <c:pt idx="17">
                  <c:v>Теньгушевский</c:v>
                </c:pt>
                <c:pt idx="18">
                  <c:v>Торбеевский</c:v>
                </c:pt>
                <c:pt idx="19">
                  <c:v>Чамзинский</c:v>
                </c:pt>
                <c:pt idx="20">
                  <c:v>Ковылкинский</c:v>
                </c:pt>
                <c:pt idx="21">
                  <c:v>Рузаевский</c:v>
                </c:pt>
                <c:pt idx="22">
                  <c:v>Г.о. Саранск</c:v>
                </c:pt>
                <c:pt idx="23">
                  <c:v>Госкомимущество</c:v>
                </c:pt>
              </c:strCache>
            </c:strRef>
          </c:cat>
          <c:val>
            <c:numRef>
              <c:f>Лист1!$C$2:$C$25</c:f>
              <c:numCache>
                <c:formatCode>General</c:formatCode>
                <c:ptCount val="24"/>
                <c:pt idx="0">
                  <c:v>4</c:v>
                </c:pt>
                <c:pt idx="1">
                  <c:v>1</c:v>
                </c:pt>
                <c:pt idx="2">
                  <c:v>4</c:v>
                </c:pt>
                <c:pt idx="3">
                  <c:v>7</c:v>
                </c:pt>
                <c:pt idx="4">
                  <c:v>10</c:v>
                </c:pt>
                <c:pt idx="5">
                  <c:v>14</c:v>
                </c:pt>
                <c:pt idx="6">
                  <c:v>1</c:v>
                </c:pt>
                <c:pt idx="7">
                  <c:v>2</c:v>
                </c:pt>
                <c:pt idx="8">
                  <c:v>5</c:v>
                </c:pt>
                <c:pt idx="9">
                  <c:v>9</c:v>
                </c:pt>
                <c:pt idx="10">
                  <c:v>7</c:v>
                </c:pt>
                <c:pt idx="11">
                  <c:v>2</c:v>
                </c:pt>
                <c:pt idx="12">
                  <c:v>4</c:v>
                </c:pt>
                <c:pt idx="13">
                  <c:v>4</c:v>
                </c:pt>
                <c:pt idx="14">
                  <c:v>2</c:v>
                </c:pt>
                <c:pt idx="15">
                  <c:v>2</c:v>
                </c:pt>
                <c:pt idx="16">
                  <c:v>11</c:v>
                </c:pt>
                <c:pt idx="17">
                  <c:v>3</c:v>
                </c:pt>
                <c:pt idx="18">
                  <c:v>4</c:v>
                </c:pt>
                <c:pt idx="19">
                  <c:v>11</c:v>
                </c:pt>
                <c:pt idx="20">
                  <c:v>3</c:v>
                </c:pt>
                <c:pt idx="21">
                  <c:v>4</c:v>
                </c:pt>
                <c:pt idx="22">
                  <c:v>65</c:v>
                </c:pt>
                <c:pt idx="23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AD2-4087-A0F9-CA35B308E86E}"/>
            </c:ext>
          </c:extLst>
        </c:ser>
        <c:dLbls/>
        <c:shape val="box"/>
        <c:axId val="55315840"/>
        <c:axId val="55321728"/>
        <c:axId val="0"/>
      </c:bar3DChart>
      <c:catAx>
        <c:axId val="55315840"/>
        <c:scaling>
          <c:orientation val="minMax"/>
        </c:scaling>
        <c:axPos val="b"/>
        <c:numFmt formatCode="General" sourceLinked="0"/>
        <c:tickLblPos val="nextTo"/>
        <c:crossAx val="55321728"/>
        <c:crosses val="autoZero"/>
        <c:auto val="1"/>
        <c:lblAlgn val="ctr"/>
        <c:lblOffset val="100"/>
      </c:catAx>
      <c:valAx>
        <c:axId val="55321728"/>
        <c:scaling>
          <c:orientation val="minMax"/>
        </c:scaling>
        <c:axPos val="l"/>
        <c:majorGridlines/>
        <c:numFmt formatCode="General" sourceLinked="1"/>
        <c:tickLblPos val="nextTo"/>
        <c:crossAx val="55315840"/>
        <c:crosses val="autoZero"/>
        <c:crossBetween val="between"/>
      </c:valAx>
    </c:plotArea>
    <c:plotVisOnly val="1"/>
    <c:dispBlanksAs val="gap"/>
  </c:chart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326337-D0CD-48D6-A0E1-AD5861E1B0BF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30288" y="1241425"/>
            <a:ext cx="47371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8723"/>
            <a:ext cx="543814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1599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1599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2FB82C-153F-4E5B-9C4D-5017BDDBB9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8213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/>
          </a:p>
        </p:txBody>
      </p:sp>
    </p:spTree>
    <p:extLst>
      <p:ext uri="{BB962C8B-B14F-4D97-AF65-F5344CB8AC3E}">
        <p14:creationId xmlns:p14="http://schemas.microsoft.com/office/powerpoint/2010/main" xmlns="" val="607933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098977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FB82C-153F-4E5B-9C4D-5017BDDBB9A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55219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191452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593855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9353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43089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503469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308776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124180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195838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118523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493571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911227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917881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645006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312544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349475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778812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347534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276127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568857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311981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068916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889723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361106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7302190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FB82C-153F-4E5B-9C4D-5017BDDBB9A0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041489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FB82C-153F-4E5B-9C4D-5017BDDBB9A0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6878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/>
          </a:p>
        </p:txBody>
      </p:sp>
    </p:spTree>
    <p:extLst>
      <p:ext uri="{BB962C8B-B14F-4D97-AF65-F5344CB8AC3E}">
        <p14:creationId xmlns:p14="http://schemas.microsoft.com/office/powerpoint/2010/main" xmlns="" val="3221072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095691" y="349217"/>
            <a:ext cx="1278856" cy="368413"/>
          </a:xfrm>
          <a:prstGeom prst="rect">
            <a:avLst/>
          </a:prstGeom>
        </p:spPr>
      </p:pic>
      <p:sp>
        <p:nvSpPr>
          <p:cNvPr id="11" name="Прямоугольник 10"/>
          <p:cNvSpPr/>
          <p:nvPr userDrawn="1"/>
        </p:nvSpPr>
        <p:spPr>
          <a:xfrm>
            <a:off x="837097" y="358775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xmlns="" val="980693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095691" y="349217"/>
            <a:ext cx="1278856" cy="368413"/>
          </a:xfrm>
          <a:prstGeom prst="rect">
            <a:avLst/>
          </a:prstGeom>
        </p:spPr>
      </p:pic>
      <p:sp>
        <p:nvSpPr>
          <p:cNvPr id="8" name="Прямоугольник 7"/>
          <p:cNvSpPr/>
          <p:nvPr userDrawn="1"/>
        </p:nvSpPr>
        <p:spPr>
          <a:xfrm>
            <a:off x="837097" y="358775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xmlns="" val="3279387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0453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65518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5938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2159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8799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7923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4629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8121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0561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 userDrawn="1"/>
        </p:nvSpPr>
        <p:spPr>
          <a:xfrm>
            <a:off x="10111425" y="7070327"/>
            <a:ext cx="418910" cy="418910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10089705" y="7127888"/>
            <a:ext cx="462349" cy="281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B4796126-9FE8-47CA-8F39-CFE5822E4F2F}" type="slidenum">
              <a:rPr lang="ru-RU" sz="1228" smtClean="0">
                <a:solidFill>
                  <a:srgbClr val="562212"/>
                </a:solidFill>
              </a:rPr>
              <a:pPr algn="ctr"/>
              <a:t>‹#›</a:t>
            </a:fld>
            <a:endParaRPr lang="ru-RU" sz="1228" dirty="0">
              <a:solidFill>
                <a:srgbClr val="56221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3423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emf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monitoring.corpmsp.ru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1.jpe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issrm.ru/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 cstate="print"/>
          <a:srcRect t="29636" r="25088"/>
          <a:stretch/>
        </p:blipFill>
        <p:spPr>
          <a:xfrm>
            <a:off x="4965611" y="-144067"/>
            <a:ext cx="6645162" cy="6239912"/>
          </a:xfrm>
          <a:prstGeom prst="rect">
            <a:avLst/>
          </a:prstGeom>
        </p:spPr>
      </p:pic>
      <p:sp>
        <p:nvSpPr>
          <p:cNvPr id="23" name="Арка 22"/>
          <p:cNvSpPr/>
          <p:nvPr/>
        </p:nvSpPr>
        <p:spPr>
          <a:xfrm rot="18477485">
            <a:off x="-1735170" y="5641028"/>
            <a:ext cx="4829763" cy="4829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Арка 20"/>
          <p:cNvSpPr/>
          <p:nvPr/>
        </p:nvSpPr>
        <p:spPr>
          <a:xfrm rot="9900000">
            <a:off x="9058499" y="6227266"/>
            <a:ext cx="2473453" cy="2473453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 cstate="print">
            <a:lum contrast="-20000"/>
          </a:blip>
          <a:stretch>
            <a:fillRect/>
          </a:stretch>
        </p:blipFill>
        <p:spPr>
          <a:xfrm>
            <a:off x="5780443" y="-1070814"/>
            <a:ext cx="1854042" cy="18534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01675" y="314036"/>
            <a:ext cx="813089" cy="2185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101" y="7084291"/>
            <a:ext cx="566252" cy="37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058725" y="4023214"/>
            <a:ext cx="7191657" cy="1014022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920709" y="2084142"/>
            <a:ext cx="9091392" cy="2582371"/>
            <a:chOff x="920709" y="2234968"/>
            <a:chExt cx="8532371" cy="2423584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5" cstate="print"/>
            <a:srcRect l="82864"/>
            <a:stretch/>
          </p:blipFill>
          <p:spPr>
            <a:xfrm>
              <a:off x="8011434" y="2234968"/>
              <a:ext cx="1441646" cy="2423584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920709" y="2629589"/>
              <a:ext cx="6976492" cy="1295192"/>
            </a:xfrm>
            <a:prstGeom prst="rect">
              <a:avLst/>
            </a:prstGeom>
          </p:spPr>
        </p:pic>
      </p:grpSp>
      <p:sp>
        <p:nvSpPr>
          <p:cNvPr id="9" name="Прямоугольник 8"/>
          <p:cNvSpPr/>
          <p:nvPr/>
        </p:nvSpPr>
        <p:spPr>
          <a:xfrm>
            <a:off x="1167198" y="4108370"/>
            <a:ext cx="6968884" cy="1062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defRPr/>
            </a:pPr>
            <a:r>
              <a:rPr lang="ru-RU" sz="1500" b="1" noProof="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рамках национального проекта </a:t>
            </a:r>
            <a:r>
              <a:rPr lang="ru-RU" sz="1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«Малое и среднее предпринимательство и поддержка индивидуальной предпринимательской инициативы»</a:t>
            </a:r>
          </a:p>
          <a:p>
            <a:pPr lvl="0">
              <a:lnSpc>
                <a:spcPct val="107000"/>
              </a:lnSpc>
              <a:defRPr/>
            </a:pPr>
            <a:endParaRPr kumimoji="0" lang="ru-RU" sz="1500" b="0" i="0" u="none" strike="noStrike" kern="1200" cap="none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32403" y="256939"/>
            <a:ext cx="1534076" cy="5257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2B639B8B-F051-43FC-AA79-94043E611D0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2548" y="293441"/>
            <a:ext cx="643688" cy="707240"/>
          </a:xfrm>
          <a:prstGeom prst="rect">
            <a:avLst/>
          </a:prstGeom>
        </p:spPr>
      </p:pic>
      <p:sp>
        <p:nvSpPr>
          <p:cNvPr id="19" name="Подзаголовок 2">
            <a:extLst>
              <a:ext uri="{FF2B5EF4-FFF2-40B4-BE49-F238E27FC236}">
                <a16:creationId xmlns:a16="http://schemas.microsoft.com/office/drawing/2014/main" xmlns="" id="{92821736-3CE7-49B6-88A3-4C1EE47C49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198" y="423306"/>
            <a:ext cx="3677802" cy="525741"/>
          </a:xfrm>
        </p:spPr>
        <p:txBody>
          <a:bodyPr>
            <a:normAutofit/>
          </a:bodyPr>
          <a:lstStyle/>
          <a:p>
            <a:pPr algn="l"/>
            <a:r>
              <a:rPr lang="ru-RU" sz="1050" cap="all" dirty="0">
                <a:latin typeface="Arial" panose="020B0604020202020204" pitchFamily="34" charset="0"/>
                <a:cs typeface="Arial" panose="020B0604020202020204" pitchFamily="34" charset="0"/>
              </a:rPr>
              <a:t>Министерство экономики, торговли и </a:t>
            </a:r>
            <a:r>
              <a:rPr lang="ru-RU" sz="1050" cap="all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предпринимательства</a:t>
            </a:r>
            <a:r>
              <a:rPr lang="ru-RU" sz="1050" cap="all" dirty="0">
                <a:latin typeface="Arial" panose="020B0604020202020204" pitchFamily="34" charset="0"/>
                <a:cs typeface="Arial" panose="020B0604020202020204" pitchFamily="34" charset="0"/>
              </a:rPr>
              <a:t> Республики Мордовия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5460E0B0-0236-4CBF-A638-2CBBEEB1365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041222" y="6038849"/>
            <a:ext cx="3685654" cy="514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3403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-1" y="1"/>
            <a:ext cx="10691813" cy="7559674"/>
          </a:xfrm>
          <a:prstGeom prst="rect">
            <a:avLst/>
          </a:prstGeom>
          <a:solidFill>
            <a:srgbClr val="562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 cstate="print"/>
          <a:srcRect b="44173"/>
          <a:stretch/>
        </p:blipFill>
        <p:spPr>
          <a:xfrm rot="10800000">
            <a:off x="-1698187" y="-1354013"/>
            <a:ext cx="6966537" cy="3894792"/>
          </a:xfrm>
          <a:prstGeom prst="rect">
            <a:avLst/>
          </a:prstGeom>
        </p:spPr>
      </p:pic>
      <p:sp>
        <p:nvSpPr>
          <p:cNvPr id="19" name="Арка 18"/>
          <p:cNvSpPr/>
          <p:nvPr/>
        </p:nvSpPr>
        <p:spPr>
          <a:xfrm rot="8100000">
            <a:off x="6691351" y="4031579"/>
            <a:ext cx="6496390" cy="6496390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8" name="Арка 17"/>
          <p:cNvSpPr/>
          <p:nvPr/>
        </p:nvSpPr>
        <p:spPr>
          <a:xfrm rot="8470968">
            <a:off x="-1173830" y="6386391"/>
            <a:ext cx="3537529" cy="3537529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C59368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4935" y="1579232"/>
            <a:ext cx="7563659" cy="37856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8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1. </a:t>
            </a:r>
            <a: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/>
            </a:r>
            <a:b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</a:br>
            <a: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Реализация национального проекта и общая характеристика МСП</a:t>
            </a:r>
            <a:endParaRPr lang="en-US" sz="4800" dirty="0">
              <a:solidFill>
                <a:schemeClr val="bg1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4434" y="4754614"/>
            <a:ext cx="2398886" cy="104061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09726" y="353128"/>
            <a:ext cx="1295626" cy="373244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5902960" y="-213360"/>
            <a:ext cx="1188720" cy="1205309"/>
            <a:chOff x="5008880" y="1849120"/>
            <a:chExt cx="1188720" cy="1205309"/>
          </a:xfrm>
          <a:solidFill>
            <a:srgbClr val="C59368">
              <a:alpha val="31000"/>
            </a:srgbClr>
          </a:solidFill>
        </p:grpSpPr>
        <p:sp>
          <p:nvSpPr>
            <p:cNvPr id="4" name="Овал 3"/>
            <p:cNvSpPr/>
            <p:nvPr/>
          </p:nvSpPr>
          <p:spPr>
            <a:xfrm>
              <a:off x="5008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5770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5364480" y="223520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5008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5770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3474720" y="5443575"/>
            <a:ext cx="2119256" cy="1472882"/>
            <a:chOff x="2418080" y="4704080"/>
            <a:chExt cx="2032000" cy="1412239"/>
          </a:xfrm>
          <a:solidFill>
            <a:srgbClr val="EDD8C2">
              <a:alpha val="20000"/>
            </a:srgbClr>
          </a:solidFill>
        </p:grpSpPr>
        <p:sp>
          <p:nvSpPr>
            <p:cNvPr id="6" name="Прямоугольник 5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lum bright="-53000" contrast="39000"/>
          </a:blip>
          <a:stretch>
            <a:fillRect/>
          </a:stretch>
        </p:blipFill>
        <p:spPr>
          <a:xfrm>
            <a:off x="8795471" y="2105886"/>
            <a:ext cx="2491277" cy="86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197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 cstate="print"/>
          <a:srcRect t="-77" r="218" b="-1"/>
          <a:stretch/>
        </p:blipFill>
        <p:spPr>
          <a:xfrm>
            <a:off x="9302065" y="6100324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29310" y="580224"/>
            <a:ext cx="8682545" cy="1822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1.1 Нацпроект </a:t>
            </a:r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«Малое и среднее предпринимательство и поддержка индивидуальной предпринимательской инициативы»</a:t>
            </a:r>
          </a:p>
          <a:p>
            <a:pPr>
              <a:lnSpc>
                <a:spcPct val="85000"/>
              </a:lnSpc>
            </a:pPr>
            <a:endParaRPr lang="ru-RU" sz="3600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37097" y="362864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sp>
        <p:nvSpPr>
          <p:cNvPr id="2" name="Прямоугольник 1"/>
          <p:cNvSpPr/>
          <p:nvPr/>
        </p:nvSpPr>
        <p:spPr>
          <a:xfrm>
            <a:off x="5019370" y="-1137057"/>
            <a:ext cx="3790733" cy="8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79" dirty="0"/>
              <a:t>Иконки на каждый буллит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522093" y="2283809"/>
            <a:ext cx="586016" cy="560934"/>
            <a:chOff x="837097" y="4487863"/>
            <a:chExt cx="832866" cy="832866"/>
          </a:xfrm>
        </p:grpSpPr>
        <p:sp>
          <p:nvSpPr>
            <p:cNvPr id="16" name="Овал 15"/>
            <p:cNvSpPr/>
            <p:nvPr/>
          </p:nvSpPr>
          <p:spPr>
            <a:xfrm>
              <a:off x="837097" y="4487863"/>
              <a:ext cx="832866" cy="832866"/>
            </a:xfrm>
            <a:prstGeom prst="ellipse">
              <a:avLst/>
            </a:prstGeom>
            <a:solidFill>
              <a:srgbClr val="F8F0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90542" y="4558867"/>
              <a:ext cx="566954" cy="637709"/>
            </a:xfrm>
            <a:prstGeom prst="rect">
              <a:avLst/>
            </a:prstGeom>
          </p:spPr>
        </p:pic>
      </p:grp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649635" y="4995519"/>
            <a:ext cx="602458" cy="60245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9F1340E8-D61B-4E2D-A10A-36994CD58322}"/>
              </a:ext>
            </a:extLst>
          </p:cNvPr>
          <p:cNvSpPr txBox="1"/>
          <p:nvPr/>
        </p:nvSpPr>
        <p:spPr>
          <a:xfrm>
            <a:off x="1522093" y="2031168"/>
            <a:ext cx="7990752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ts val="1920"/>
              </a:lnSpc>
              <a:spcBef>
                <a:spcPts val="1800"/>
              </a:spcBef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КЛЮЧЕВАЯ ЦЕЛЬ национального проекта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 fontAlgn="base">
              <a:lnSpc>
                <a:spcPts val="1920"/>
              </a:lnSpc>
              <a:spcBef>
                <a:spcPts val="1800"/>
              </a:spcBef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увеличение занятых в сфере малого и среднего бизнеса к 2024 году</a:t>
            </a:r>
          </a:p>
          <a:p>
            <a:pPr algn="ctr" fontAlgn="base">
              <a:lnSpc>
                <a:spcPts val="1920"/>
              </a:lnSpc>
              <a:spcBef>
                <a:spcPts val="1800"/>
              </a:spcBef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 19 до 25 млн. человек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A27C5AED-3739-4300-B174-D62F79AFB4E5}"/>
              </a:ext>
            </a:extLst>
          </p:cNvPr>
          <p:cNvSpPr/>
          <p:nvPr/>
        </p:nvSpPr>
        <p:spPr>
          <a:xfrm>
            <a:off x="475806" y="3616556"/>
            <a:ext cx="2503882" cy="2120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Региональный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</a:p>
          <a:p>
            <a:pPr algn="ctr"/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Улучшение условий ведения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предпринимательской деятельности при упрощении налоговой отчетности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88B9B5E1-4B12-4AC4-942B-6F543205B82A}"/>
              </a:ext>
            </a:extLst>
          </p:cNvPr>
          <p:cNvSpPr/>
          <p:nvPr/>
        </p:nvSpPr>
        <p:spPr>
          <a:xfrm>
            <a:off x="2792895" y="3600913"/>
            <a:ext cx="2727905" cy="24794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Региональный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</a:t>
            </a:r>
          </a:p>
          <a:p>
            <a:pPr algn="ctr"/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Расширение доступа</a:t>
            </a: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финансовым ресурсам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т.ч. льготному финансированию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96BE2F8E-C1E3-441A-A4FE-D113ED87874B}"/>
              </a:ext>
            </a:extLst>
          </p:cNvPr>
          <p:cNvSpPr/>
          <p:nvPr/>
        </p:nvSpPr>
        <p:spPr>
          <a:xfrm>
            <a:off x="5171472" y="3600913"/>
            <a:ext cx="2603303" cy="256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Региональный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Акселерация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субъектов малого и среднего предпринимательства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C7354238-800F-4949-B9BB-20DEE53E1648}"/>
              </a:ext>
            </a:extLst>
          </p:cNvPr>
          <p:cNvSpPr/>
          <p:nvPr/>
        </p:nvSpPr>
        <p:spPr>
          <a:xfrm>
            <a:off x="7824779" y="3576582"/>
            <a:ext cx="2513021" cy="26162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Региональный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</a:p>
          <a:p>
            <a:pPr algn="ctr"/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Популяризация предпринимательства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xmlns="" id="{B7FE1A04-D952-4BBB-A747-84E37E1068F6}"/>
              </a:ext>
            </a:extLst>
          </p:cNvPr>
          <p:cNvSpPr/>
          <p:nvPr/>
        </p:nvSpPr>
        <p:spPr>
          <a:xfrm>
            <a:off x="1390587" y="6097883"/>
            <a:ext cx="8260426" cy="865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региональных</a:t>
            </a:r>
            <a:r>
              <a:rPr lang="ru-RU" sz="2000" dirty="0">
                <a:solidFill>
                  <a:schemeClr val="tx1"/>
                </a:solidFill>
              </a:rPr>
              <a:t> проектов на реализацию в 2019 - 2024 гг.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</a:rPr>
              <a:t>5 млрд.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670684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/>
          <p:cNvSpPr/>
          <p:nvPr/>
        </p:nvSpPr>
        <p:spPr>
          <a:xfrm>
            <a:off x="-527319" y="6616700"/>
            <a:ext cx="1556020" cy="1449413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735062" y="399985"/>
            <a:ext cx="9221689" cy="12566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Динамика субъектов малого и среднего предпринимательства РМ</a:t>
            </a: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xmlns="" id="{51ECE4C6-057E-4D56-92C9-E26378D769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586031421"/>
              </p:ext>
            </p:extLst>
          </p:nvPr>
        </p:nvGraphicFramePr>
        <p:xfrm>
          <a:off x="393699" y="1108077"/>
          <a:ext cx="10147301" cy="61659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7D9B5E4-3CA5-4D82-9879-04EE02E8FE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t="-77" r="218" b="-1"/>
          <a:stretch/>
        </p:blipFill>
        <p:spPr>
          <a:xfrm>
            <a:off x="-1474786" y="285684"/>
            <a:ext cx="2322296" cy="2328515"/>
          </a:xfrm>
          <a:prstGeom prst="rect">
            <a:avLst/>
          </a:prstGeom>
        </p:spPr>
      </p:pic>
      <p:sp>
        <p:nvSpPr>
          <p:cNvPr id="10" name="Овал 9">
            <a:extLst>
              <a:ext uri="{FF2B5EF4-FFF2-40B4-BE49-F238E27FC236}">
                <a16:creationId xmlns:a16="http://schemas.microsoft.com/office/drawing/2014/main" xmlns="" id="{A3377362-248D-46F2-AA60-15858A72188C}"/>
              </a:ext>
            </a:extLst>
          </p:cNvPr>
          <p:cNvSpPr/>
          <p:nvPr/>
        </p:nvSpPr>
        <p:spPr>
          <a:xfrm>
            <a:off x="9762990" y="4356100"/>
            <a:ext cx="1556020" cy="1449413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99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9BDDFDE7-FC1F-4613-9F22-1F7E63356F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29636" r="25088"/>
          <a:stretch/>
        </p:blipFill>
        <p:spPr>
          <a:xfrm>
            <a:off x="4735179" y="-131367"/>
            <a:ext cx="6645162" cy="6239912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-527320" y="6399228"/>
            <a:ext cx="1666885" cy="1666885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735062" y="399985"/>
            <a:ext cx="9221689" cy="12566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Численность занятых в сфере малого и среднего предпринимательства</a:t>
            </a: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xmlns="" id="{E92372DF-FF62-4E90-8338-B3ECFD3C63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66347196"/>
              </p:ext>
            </p:extLst>
          </p:nvPr>
        </p:nvGraphicFramePr>
        <p:xfrm>
          <a:off x="516730" y="1656594"/>
          <a:ext cx="9859169" cy="50109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4571076F-7286-4D5B-A6ED-CF5BF02AA814}"/>
              </a:ext>
            </a:extLst>
          </p:cNvPr>
          <p:cNvSpPr/>
          <p:nvPr/>
        </p:nvSpPr>
        <p:spPr>
          <a:xfrm>
            <a:off x="9713456" y="1656593"/>
            <a:ext cx="1666885" cy="1666885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4733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2042DB4-7EA3-4D78-8328-E9559A11DC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96081" y="3381594"/>
            <a:ext cx="5251005" cy="3708451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-375334" y="572564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115285" y="1414896"/>
            <a:ext cx="1153055" cy="1153055"/>
          </a:xfrm>
          <a:prstGeom prst="ellipse">
            <a:avLst/>
          </a:prstGeom>
          <a:noFill/>
          <a:ln w="301625"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7928" y="469630"/>
            <a:ext cx="9290748" cy="1017603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1.2 </a:t>
            </a:r>
            <a:r>
              <a:rPr lang="ru-RU" sz="4000" dirty="0">
                <a:solidFill>
                  <a:srgbClr val="562212"/>
                </a:solidFill>
                <a:latin typeface="Arial Black" panose="020B0A04020102020204" pitchFamily="34" charset="0"/>
                <a:cs typeface="+mn-cs"/>
              </a:rPr>
              <a:t>Центр «Мой бизнес»</a:t>
            </a:r>
            <a:endParaRPr lang="ru-RU" sz="2800" dirty="0">
              <a:solidFill>
                <a:srgbClr val="562212"/>
              </a:solidFill>
              <a:latin typeface="Arial Black" panose="020B0A04020102020204" pitchFamily="34" charset="0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96081" y="3381359"/>
            <a:ext cx="5251005" cy="738664"/>
          </a:xfrm>
          <a:prstGeom prst="rect">
            <a:avLst/>
          </a:prstGeom>
          <a:solidFill>
            <a:srgbClr val="C59368"/>
          </a:solidFill>
        </p:spPr>
        <p:txBody>
          <a:bodyPr wrap="square" numCol="1">
            <a:spAutoFit/>
          </a:bodyPr>
          <a:lstStyle/>
          <a:p>
            <a:pPr algn="ctr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dirty="0"/>
              <a:t>Центр «Мой бизнес» Республики Мордовия </a:t>
            </a:r>
            <a:r>
              <a:rPr lang="ru-RU" sz="1400" dirty="0"/>
              <a:t>– единый центр оказания услуг для предпринимателей и лиц, планирующих открыть свой бизнес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4728" y="2605518"/>
            <a:ext cx="9802358" cy="584775"/>
          </a:xfrm>
          <a:prstGeom prst="rect">
            <a:avLst/>
          </a:prstGeom>
          <a:solidFill>
            <a:srgbClr val="F7F2E5"/>
          </a:solidFill>
        </p:spPr>
        <p:txBody>
          <a:bodyPr wrap="square" numCol="1">
            <a:spAutoFit/>
          </a:bodyPr>
          <a:lstStyle/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Ключевая цель проекта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вовлечь как можно больше людей в предпринимательство, обучить их, помочь создать и/или развить свой бизнес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551A50EA-EA3B-45A4-8E58-0C9B297A996C}"/>
              </a:ext>
            </a:extLst>
          </p:cNvPr>
          <p:cNvSpPr/>
          <p:nvPr/>
        </p:nvSpPr>
        <p:spPr>
          <a:xfrm>
            <a:off x="444727" y="3458389"/>
            <a:ext cx="4290900" cy="3970318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Как это работает:</a:t>
            </a:r>
          </a:p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/>
              <a:t>консультанты центра Мой бизнес выполняют роль фронт-офиса, и если есть заявка по какому-то узкому вопросу, то она передается специалистам «флагманского центра». </a:t>
            </a:r>
          </a:p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/>
              <a:t>Например, не нужно ехать в Москву, чтобы у Российского экспортного центра узнать, какие есть экспортные возможности. Можно обратиться в центр «Мой бизнес» к соответствующему специалисту фронт-офиса, </a:t>
            </a:r>
          </a:p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/>
              <a:t>либо клиентский менеджер сориентирует какая организация инфраструктуры поддержки оказывает данные консультации на территории региона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dirty="0">
              <a:solidFill>
                <a:srgbClr val="ED5338"/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C533A586-804B-45D1-8FFD-790FEE48B9B3}"/>
              </a:ext>
            </a:extLst>
          </p:cNvPr>
          <p:cNvSpPr/>
          <p:nvPr/>
        </p:nvSpPr>
        <p:spPr>
          <a:xfrm>
            <a:off x="444727" y="1575926"/>
            <a:ext cx="9413949" cy="830997"/>
          </a:xfrm>
          <a:prstGeom prst="rect">
            <a:avLst/>
          </a:prstGeom>
          <a:solidFill>
            <a:schemeClr val="bg1"/>
          </a:solidFill>
        </p:spPr>
        <p:txBody>
          <a:bodyPr wrap="square" numCol="1">
            <a:spAutoFit/>
          </a:bodyPr>
          <a:lstStyle/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Идея сети центров «Мой бизнес» –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дать возможность предпринимателям, в том числе начинающим,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 удобном формате получить доступ ко всей информации о мерах поддержки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которые существуют на муниципальном, региональном и федеральном уровнях</a:t>
            </a:r>
          </a:p>
        </p:txBody>
      </p:sp>
    </p:spTree>
    <p:extLst>
      <p:ext uri="{BB962C8B-B14F-4D97-AF65-F5344CB8AC3E}">
        <p14:creationId xmlns:p14="http://schemas.microsoft.com/office/powerpoint/2010/main" xmlns="" val="904607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 cstate="print"/>
          <a:srcRect t="-77" r="218" b="-1"/>
          <a:stretch/>
        </p:blipFill>
        <p:spPr>
          <a:xfrm>
            <a:off x="-1326997" y="6710914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01676" y="548075"/>
            <a:ext cx="9241952" cy="985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СТРУКТУРА ЦЕНТРА</a:t>
            </a:r>
          </a:p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«МОЙ БИЗНЕС</a:t>
            </a:r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908305" y="1721351"/>
            <a:ext cx="9241952" cy="1544060"/>
          </a:xfrm>
          <a:prstGeom prst="rect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Единый орган управления </a:t>
            </a:r>
          </a:p>
          <a:p>
            <a:pPr algn="ctr"/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организациями инфраструктуры</a:t>
            </a:r>
          </a:p>
          <a:p>
            <a:pPr algn="ctr"/>
            <a:r>
              <a:rPr lang="ru-RU" sz="2000" b="1" dirty="0" err="1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Микрокредитная</a:t>
            </a:r>
            <a:r>
              <a:rPr lang="ru-RU" sz="20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компания</a:t>
            </a:r>
          </a:p>
          <a:p>
            <a:pPr algn="ctr"/>
            <a:r>
              <a:rPr lang="ru-RU" sz="20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«Фонд поддержки предпринимательства Республики Мордовия</a:t>
            </a:r>
          </a:p>
        </p:txBody>
      </p:sp>
      <p:grpSp>
        <p:nvGrpSpPr>
          <p:cNvPr id="21" name="Группа 20"/>
          <p:cNvGrpSpPr/>
          <p:nvPr/>
        </p:nvGrpSpPr>
        <p:grpSpPr>
          <a:xfrm>
            <a:off x="908305" y="3609895"/>
            <a:ext cx="4339970" cy="910126"/>
            <a:chOff x="855877" y="2488694"/>
            <a:chExt cx="3548622" cy="1037826"/>
          </a:xfrm>
        </p:grpSpPr>
        <p:grpSp>
          <p:nvGrpSpPr>
            <p:cNvPr id="52" name="Группа 51"/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53" name="Прямоугольник 52"/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rPr>
                  <a:t>1</a:t>
                </a:r>
              </a:p>
            </p:txBody>
          </p:sp>
        </p:grpSp>
        <p:sp>
          <p:nvSpPr>
            <p:cNvPr id="56" name="Прямоугольник 55"/>
            <p:cNvSpPr/>
            <p:nvPr/>
          </p:nvSpPr>
          <p:spPr>
            <a:xfrm>
              <a:off x="1233351" y="2667260"/>
              <a:ext cx="3171148" cy="66975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АНО «Центр поддержки предпринимательства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Республики Мордовия </a:t>
              </a:r>
            </a:p>
          </p:txBody>
        </p:sp>
      </p:grp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xmlns="" id="{C9C1E90C-48C3-4FDD-88B6-9131294A498D}"/>
              </a:ext>
            </a:extLst>
          </p:cNvPr>
          <p:cNvGrpSpPr/>
          <p:nvPr/>
        </p:nvGrpSpPr>
        <p:grpSpPr>
          <a:xfrm>
            <a:off x="908306" y="3611578"/>
            <a:ext cx="4317680" cy="910126"/>
            <a:chOff x="855877" y="2488694"/>
            <a:chExt cx="3709505" cy="1037826"/>
          </a:xfrm>
        </p:grpSpPr>
        <p:grpSp>
          <p:nvGrpSpPr>
            <p:cNvPr id="40" name="Группа 39">
              <a:extLst>
                <a:ext uri="{FF2B5EF4-FFF2-40B4-BE49-F238E27FC236}">
                  <a16:creationId xmlns:a16="http://schemas.microsoft.com/office/drawing/2014/main" xmlns="" id="{3AD753A5-64FB-4341-BD97-5531FCA5B3C3}"/>
                </a:ext>
              </a:extLst>
            </p:cNvPr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42" name="Прямоугольник 41">
                <a:extLst>
                  <a:ext uri="{FF2B5EF4-FFF2-40B4-BE49-F238E27FC236}">
                    <a16:creationId xmlns:a16="http://schemas.microsoft.com/office/drawing/2014/main" xmlns="" id="{9ABE206E-51E1-427E-B92A-097F7EFC3BD6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Прямоугольник 42">
                <a:extLst>
                  <a:ext uri="{FF2B5EF4-FFF2-40B4-BE49-F238E27FC236}">
                    <a16:creationId xmlns:a16="http://schemas.microsoft.com/office/drawing/2014/main" xmlns="" id="{65BE9DAB-B535-4A22-8C98-75FB00ED4D4B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xmlns="" id="{E48C7A80-3879-4DD4-A143-88B03DDE851C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rPr>
                  <a:t>1</a:t>
                </a:r>
              </a:p>
            </p:txBody>
          </p:sp>
        </p:grpSp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xmlns="" id="{83B52777-1EF1-4F15-B4FA-464B25002CCC}"/>
                </a:ext>
              </a:extLst>
            </p:cNvPr>
            <p:cNvSpPr/>
            <p:nvPr/>
          </p:nvSpPr>
          <p:spPr>
            <a:xfrm>
              <a:off x="1233351" y="2598530"/>
              <a:ext cx="3332031" cy="8072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АНО «Центр поддержки предпринимательства Республики Мордовия</a:t>
              </a: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68" name="Группа 67">
            <a:extLst>
              <a:ext uri="{FF2B5EF4-FFF2-40B4-BE49-F238E27FC236}">
                <a16:creationId xmlns:a16="http://schemas.microsoft.com/office/drawing/2014/main" xmlns="" id="{6E58E885-6A00-4508-BFD5-D840B8D3239B}"/>
              </a:ext>
            </a:extLst>
          </p:cNvPr>
          <p:cNvGrpSpPr/>
          <p:nvPr/>
        </p:nvGrpSpPr>
        <p:grpSpPr>
          <a:xfrm>
            <a:off x="908305" y="4792678"/>
            <a:ext cx="4317680" cy="910126"/>
            <a:chOff x="855877" y="2488694"/>
            <a:chExt cx="3709505" cy="1037826"/>
          </a:xfrm>
        </p:grpSpPr>
        <p:grpSp>
          <p:nvGrpSpPr>
            <p:cNvPr id="69" name="Группа 68">
              <a:extLst>
                <a:ext uri="{FF2B5EF4-FFF2-40B4-BE49-F238E27FC236}">
                  <a16:creationId xmlns:a16="http://schemas.microsoft.com/office/drawing/2014/main" xmlns="" id="{E683BDEE-ED3F-4A2F-95E3-D35D3FEB34FA}"/>
                </a:ext>
              </a:extLst>
            </p:cNvPr>
            <p:cNvGrpSpPr/>
            <p:nvPr/>
          </p:nvGrpSpPr>
          <p:grpSpPr>
            <a:xfrm>
              <a:off x="855877" y="2488694"/>
              <a:ext cx="3709505" cy="1037826"/>
              <a:chOff x="915224" y="3341056"/>
              <a:chExt cx="3709505" cy="763062"/>
            </a:xfrm>
          </p:grpSpPr>
          <p:sp>
            <p:nvSpPr>
              <p:cNvPr id="71" name="Прямоугольник 70">
                <a:extLst>
                  <a:ext uri="{FF2B5EF4-FFF2-40B4-BE49-F238E27FC236}">
                    <a16:creationId xmlns:a16="http://schemas.microsoft.com/office/drawing/2014/main" xmlns="" id="{C3F1DEFA-FB20-4217-808A-D6C0A063ED9C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670177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2" name="Прямоугольник 71">
                <a:extLst>
                  <a:ext uri="{FF2B5EF4-FFF2-40B4-BE49-F238E27FC236}">
                    <a16:creationId xmlns:a16="http://schemas.microsoft.com/office/drawing/2014/main" xmlns="" id="{69EAE342-C2EE-4485-A989-C0696935EE56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xmlns="" id="{E40810B4-AB27-453E-BF0E-8D48F5501B95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2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0" name="Прямоугольник 69">
              <a:extLst>
                <a:ext uri="{FF2B5EF4-FFF2-40B4-BE49-F238E27FC236}">
                  <a16:creationId xmlns:a16="http://schemas.microsoft.com/office/drawing/2014/main" xmlns="" id="{20B28816-9DB8-4273-956C-A9BCED5670CB}"/>
                </a:ext>
              </a:extLst>
            </p:cNvPr>
            <p:cNvSpPr/>
            <p:nvPr/>
          </p:nvSpPr>
          <p:spPr>
            <a:xfrm>
              <a:off x="1233351" y="2607305"/>
              <a:ext cx="3332031" cy="78966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Центр инноваций социальной сферы Республики Мордовия (подразделение Молодежного центра РМ)</a:t>
              </a:r>
              <a:endPara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74" name="Группа 73">
            <a:extLst>
              <a:ext uri="{FF2B5EF4-FFF2-40B4-BE49-F238E27FC236}">
                <a16:creationId xmlns:a16="http://schemas.microsoft.com/office/drawing/2014/main" xmlns="" id="{51A9F2D9-9022-4B0E-8506-403B9F3B82C7}"/>
              </a:ext>
            </a:extLst>
          </p:cNvPr>
          <p:cNvGrpSpPr/>
          <p:nvPr/>
        </p:nvGrpSpPr>
        <p:grpSpPr>
          <a:xfrm>
            <a:off x="908305" y="5926122"/>
            <a:ext cx="4317680" cy="910126"/>
            <a:chOff x="855877" y="2488694"/>
            <a:chExt cx="3709505" cy="1037826"/>
          </a:xfrm>
        </p:grpSpPr>
        <p:grpSp>
          <p:nvGrpSpPr>
            <p:cNvPr id="75" name="Группа 74">
              <a:extLst>
                <a:ext uri="{FF2B5EF4-FFF2-40B4-BE49-F238E27FC236}">
                  <a16:creationId xmlns:a16="http://schemas.microsoft.com/office/drawing/2014/main" xmlns="" id="{DDA0DA0D-78B2-496B-8A7C-EED2C619EEA8}"/>
                </a:ext>
              </a:extLst>
            </p:cNvPr>
            <p:cNvGrpSpPr/>
            <p:nvPr/>
          </p:nvGrpSpPr>
          <p:grpSpPr>
            <a:xfrm>
              <a:off x="855877" y="2488694"/>
              <a:ext cx="3709505" cy="1037826"/>
              <a:chOff x="915224" y="3341056"/>
              <a:chExt cx="3709505" cy="763062"/>
            </a:xfrm>
          </p:grpSpPr>
          <p:sp>
            <p:nvSpPr>
              <p:cNvPr id="77" name="Прямоугольник 76">
                <a:extLst>
                  <a:ext uri="{FF2B5EF4-FFF2-40B4-BE49-F238E27FC236}">
                    <a16:creationId xmlns:a16="http://schemas.microsoft.com/office/drawing/2014/main" xmlns="" id="{48D50808-E975-4BF8-A675-238B1D708364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670177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" name="Прямоугольник 77">
                <a:extLst>
                  <a:ext uri="{FF2B5EF4-FFF2-40B4-BE49-F238E27FC236}">
                    <a16:creationId xmlns:a16="http://schemas.microsoft.com/office/drawing/2014/main" xmlns="" id="{3F0030AF-F6EB-49AE-AA2E-613EB50AFBCC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xmlns="" id="{F46AF963-C51E-4B48-B69B-703A158FAD37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3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6" name="Прямоугольник 75">
              <a:extLst>
                <a:ext uri="{FF2B5EF4-FFF2-40B4-BE49-F238E27FC236}">
                  <a16:creationId xmlns:a16="http://schemas.microsoft.com/office/drawing/2014/main" xmlns="" id="{0EFF86A4-962C-4632-9A97-6F6A7CE339EC}"/>
                </a:ext>
              </a:extLst>
            </p:cNvPr>
            <p:cNvSpPr/>
            <p:nvPr/>
          </p:nvSpPr>
          <p:spPr>
            <a:xfrm>
              <a:off x="1233351" y="2607305"/>
              <a:ext cx="3332031" cy="78966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Центр прототипирования и Региональный центр инжиниринга (подразделения АУ «Технопарк Республики Мордовия»</a:t>
              </a:r>
              <a:endPara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0" name="Группа 79">
            <a:extLst>
              <a:ext uri="{FF2B5EF4-FFF2-40B4-BE49-F238E27FC236}">
                <a16:creationId xmlns:a16="http://schemas.microsoft.com/office/drawing/2014/main" xmlns="" id="{6D4228E8-DC63-4359-973B-0693F79258B2}"/>
              </a:ext>
            </a:extLst>
          </p:cNvPr>
          <p:cNvGrpSpPr/>
          <p:nvPr/>
        </p:nvGrpSpPr>
        <p:grpSpPr>
          <a:xfrm>
            <a:off x="5972273" y="3605096"/>
            <a:ext cx="4317680" cy="910126"/>
            <a:chOff x="855877" y="2488694"/>
            <a:chExt cx="3709505" cy="1037826"/>
          </a:xfrm>
        </p:grpSpPr>
        <p:grpSp>
          <p:nvGrpSpPr>
            <p:cNvPr id="81" name="Группа 80">
              <a:extLst>
                <a:ext uri="{FF2B5EF4-FFF2-40B4-BE49-F238E27FC236}">
                  <a16:creationId xmlns:a16="http://schemas.microsoft.com/office/drawing/2014/main" xmlns="" id="{437531CF-5B02-48AF-9A13-7D302B5473C7}"/>
                </a:ext>
              </a:extLst>
            </p:cNvPr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83" name="Прямоугольник 82">
                <a:extLst>
                  <a:ext uri="{FF2B5EF4-FFF2-40B4-BE49-F238E27FC236}">
                    <a16:creationId xmlns:a16="http://schemas.microsoft.com/office/drawing/2014/main" xmlns="" id="{7E82AAEE-A136-44DB-991D-79A6761C3A90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4" name="Прямоугольник 83">
                <a:extLst>
                  <a:ext uri="{FF2B5EF4-FFF2-40B4-BE49-F238E27FC236}">
                    <a16:creationId xmlns:a16="http://schemas.microsoft.com/office/drawing/2014/main" xmlns="" id="{3DE2C861-FB37-446D-B455-D8E4BCF2B61D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xmlns="" id="{E9981E3B-ECC1-448C-B27A-D5E3253F6062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4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82" name="Прямоугольник 81">
              <a:extLst>
                <a:ext uri="{FF2B5EF4-FFF2-40B4-BE49-F238E27FC236}">
                  <a16:creationId xmlns:a16="http://schemas.microsoft.com/office/drawing/2014/main" xmlns="" id="{3BF76F8C-2673-4DC5-B0C2-E5BB5330919E}"/>
                </a:ext>
              </a:extLst>
            </p:cNvPr>
            <p:cNvSpPr/>
            <p:nvPr/>
          </p:nvSpPr>
          <p:spPr>
            <a:xfrm>
              <a:off x="1233351" y="2712592"/>
              <a:ext cx="3332031" cy="57908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АУ «Центр микрофинансирования Республики Мордовия</a:t>
              </a: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86" name="Группа 85">
            <a:extLst>
              <a:ext uri="{FF2B5EF4-FFF2-40B4-BE49-F238E27FC236}">
                <a16:creationId xmlns:a16="http://schemas.microsoft.com/office/drawing/2014/main" xmlns="" id="{717495BF-8EF8-46E8-B42B-9C1122FC550E}"/>
              </a:ext>
            </a:extLst>
          </p:cNvPr>
          <p:cNvGrpSpPr/>
          <p:nvPr/>
        </p:nvGrpSpPr>
        <p:grpSpPr>
          <a:xfrm>
            <a:off x="5972273" y="4819288"/>
            <a:ext cx="4317680" cy="910126"/>
            <a:chOff x="855877" y="2488694"/>
            <a:chExt cx="3709505" cy="1037826"/>
          </a:xfrm>
        </p:grpSpPr>
        <p:grpSp>
          <p:nvGrpSpPr>
            <p:cNvPr id="87" name="Группа 86">
              <a:extLst>
                <a:ext uri="{FF2B5EF4-FFF2-40B4-BE49-F238E27FC236}">
                  <a16:creationId xmlns:a16="http://schemas.microsoft.com/office/drawing/2014/main" xmlns="" id="{A9D07564-188F-4463-8BD4-792BA97AD29A}"/>
                </a:ext>
              </a:extLst>
            </p:cNvPr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89" name="Прямоугольник 88">
                <a:extLst>
                  <a:ext uri="{FF2B5EF4-FFF2-40B4-BE49-F238E27FC236}">
                    <a16:creationId xmlns:a16="http://schemas.microsoft.com/office/drawing/2014/main" xmlns="" id="{C55F96B5-45BB-4073-9781-81E8E0E0CE7E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0" name="Прямоугольник 89">
                <a:extLst>
                  <a:ext uri="{FF2B5EF4-FFF2-40B4-BE49-F238E27FC236}">
                    <a16:creationId xmlns:a16="http://schemas.microsoft.com/office/drawing/2014/main" xmlns="" id="{9D5A44A8-9350-4592-AA19-A7A1291E19E7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xmlns="" id="{447A939D-54CE-4C5F-B929-CDC4A80A0F50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5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88" name="Прямоугольник 87">
              <a:extLst>
                <a:ext uri="{FF2B5EF4-FFF2-40B4-BE49-F238E27FC236}">
                  <a16:creationId xmlns:a16="http://schemas.microsoft.com/office/drawing/2014/main" xmlns="" id="{78BA1830-23D7-4F9C-B033-A3B570577884}"/>
                </a:ext>
              </a:extLst>
            </p:cNvPr>
            <p:cNvSpPr/>
            <p:nvPr/>
          </p:nvSpPr>
          <p:spPr>
            <a:xfrm>
              <a:off x="1233351" y="2712593"/>
              <a:ext cx="3332031" cy="57908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АУ «Гарантийный фонд кредитного обеспечения Республики Мордовия</a:t>
              </a: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92" name="Группа 91">
            <a:extLst>
              <a:ext uri="{FF2B5EF4-FFF2-40B4-BE49-F238E27FC236}">
                <a16:creationId xmlns:a16="http://schemas.microsoft.com/office/drawing/2014/main" xmlns="" id="{86E4451D-4F33-4AB7-A2A8-F71783ECE273}"/>
              </a:ext>
            </a:extLst>
          </p:cNvPr>
          <p:cNvGrpSpPr/>
          <p:nvPr/>
        </p:nvGrpSpPr>
        <p:grpSpPr>
          <a:xfrm>
            <a:off x="5972273" y="5926122"/>
            <a:ext cx="4196567" cy="910126"/>
            <a:chOff x="855877" y="2488694"/>
            <a:chExt cx="3605452" cy="1037826"/>
          </a:xfrm>
        </p:grpSpPr>
        <p:grpSp>
          <p:nvGrpSpPr>
            <p:cNvPr id="93" name="Группа 92">
              <a:extLst>
                <a:ext uri="{FF2B5EF4-FFF2-40B4-BE49-F238E27FC236}">
                  <a16:creationId xmlns:a16="http://schemas.microsoft.com/office/drawing/2014/main" xmlns="" id="{31761740-A782-4EAA-A114-20B70D587264}"/>
                </a:ext>
              </a:extLst>
            </p:cNvPr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95" name="Прямоугольник 94">
                <a:extLst>
                  <a:ext uri="{FF2B5EF4-FFF2-40B4-BE49-F238E27FC236}">
                    <a16:creationId xmlns:a16="http://schemas.microsoft.com/office/drawing/2014/main" xmlns="" id="{7FDA7564-EAD7-48A9-9E41-051FA2FC84C7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6" name="Прямоугольник 95">
                <a:extLst>
                  <a:ext uri="{FF2B5EF4-FFF2-40B4-BE49-F238E27FC236}">
                    <a16:creationId xmlns:a16="http://schemas.microsoft.com/office/drawing/2014/main" xmlns="" id="{C65A49A6-3920-47E0-92C9-1A8A6A54EA23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xmlns="" id="{0069ABE8-F028-430E-B75D-3EA4E21DEEA2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6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94" name="Прямоугольник 93">
              <a:extLst>
                <a:ext uri="{FF2B5EF4-FFF2-40B4-BE49-F238E27FC236}">
                  <a16:creationId xmlns:a16="http://schemas.microsoft.com/office/drawing/2014/main" xmlns="" id="{6ACE91C8-8779-404B-9727-2FA7175DA47B}"/>
                </a:ext>
              </a:extLst>
            </p:cNvPr>
            <p:cNvSpPr/>
            <p:nvPr/>
          </p:nvSpPr>
          <p:spPr>
            <a:xfrm>
              <a:off x="1129298" y="2589756"/>
              <a:ext cx="3332031" cy="8072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Центр поддержки экспорта (подразделение  АНО «Центр конкурентоспособности Республики Мордовия</a:t>
              </a:r>
              <a:r>
                <a:rPr lang="ru-RU" sz="1400" b="1" dirty="0">
                  <a:solidFill>
                    <a:srgbClr val="56221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»)</a:t>
              </a:r>
              <a:endPara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CBEF24CC-6737-4E24-87D9-6685250B773D}"/>
              </a:ext>
            </a:extLst>
          </p:cNvPr>
          <p:cNvCxnSpPr>
            <a:cxnSpLocks/>
          </p:cNvCxnSpPr>
          <p:nvPr/>
        </p:nvCxnSpPr>
        <p:spPr>
          <a:xfrm>
            <a:off x="5625618" y="3266315"/>
            <a:ext cx="15088" cy="356686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xmlns="" id="{4A6667EF-8842-4152-B586-89998477FF82}"/>
              </a:ext>
            </a:extLst>
          </p:cNvPr>
          <p:cNvCxnSpPr>
            <a:stCxn id="41" idx="3"/>
          </p:cNvCxnSpPr>
          <p:nvPr/>
        </p:nvCxnSpPr>
        <p:spPr>
          <a:xfrm>
            <a:off x="5225986" y="4061842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>
            <a:extLst>
              <a:ext uri="{FF2B5EF4-FFF2-40B4-BE49-F238E27FC236}">
                <a16:creationId xmlns:a16="http://schemas.microsoft.com/office/drawing/2014/main" xmlns="" id="{8EE6F45F-0E46-41CA-9C4E-EED2809D93DF}"/>
              </a:ext>
            </a:extLst>
          </p:cNvPr>
          <p:cNvCxnSpPr/>
          <p:nvPr/>
        </p:nvCxnSpPr>
        <p:spPr>
          <a:xfrm>
            <a:off x="5640706" y="4321439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106">
            <a:extLst>
              <a:ext uri="{FF2B5EF4-FFF2-40B4-BE49-F238E27FC236}">
                <a16:creationId xmlns:a16="http://schemas.microsoft.com/office/drawing/2014/main" xmlns="" id="{C2163129-6C92-4351-B6FE-3E44F212F13D}"/>
              </a:ext>
            </a:extLst>
          </p:cNvPr>
          <p:cNvCxnSpPr/>
          <p:nvPr/>
        </p:nvCxnSpPr>
        <p:spPr>
          <a:xfrm>
            <a:off x="5640706" y="5418693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>
            <a:extLst>
              <a:ext uri="{FF2B5EF4-FFF2-40B4-BE49-F238E27FC236}">
                <a16:creationId xmlns:a16="http://schemas.microsoft.com/office/drawing/2014/main" xmlns="" id="{16D54F6A-EE47-4757-B63C-895718B6A4C4}"/>
              </a:ext>
            </a:extLst>
          </p:cNvPr>
          <p:cNvCxnSpPr/>
          <p:nvPr/>
        </p:nvCxnSpPr>
        <p:spPr>
          <a:xfrm>
            <a:off x="5233530" y="5129869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единительная линия 108">
            <a:extLst>
              <a:ext uri="{FF2B5EF4-FFF2-40B4-BE49-F238E27FC236}">
                <a16:creationId xmlns:a16="http://schemas.microsoft.com/office/drawing/2014/main" xmlns="" id="{11ADE317-7638-4DF1-9262-953C37331865}"/>
              </a:ext>
            </a:extLst>
          </p:cNvPr>
          <p:cNvCxnSpPr/>
          <p:nvPr/>
        </p:nvCxnSpPr>
        <p:spPr>
          <a:xfrm>
            <a:off x="5233530" y="6253231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109">
            <a:extLst>
              <a:ext uri="{FF2B5EF4-FFF2-40B4-BE49-F238E27FC236}">
                <a16:creationId xmlns:a16="http://schemas.microsoft.com/office/drawing/2014/main" xmlns="" id="{6D24EE2E-67E3-4DEE-A01D-912943805206}"/>
              </a:ext>
            </a:extLst>
          </p:cNvPr>
          <p:cNvCxnSpPr/>
          <p:nvPr/>
        </p:nvCxnSpPr>
        <p:spPr>
          <a:xfrm>
            <a:off x="5640706" y="6442343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21336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 cstate="print"/>
          <a:srcRect t="-77" r="218" b="-1"/>
          <a:stretch/>
        </p:blipFill>
        <p:spPr>
          <a:xfrm>
            <a:off x="-1326997" y="6710914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01676" y="548075"/>
            <a:ext cx="9241952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ЕДИНЫЙ КЛИЕНТСКИЙ</a:t>
            </a:r>
          </a:p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ФРОНТ-ОФИС «Мой бизнес»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0FFF4706-ECC1-48B7-A249-38D6973BC05C}"/>
              </a:ext>
            </a:extLst>
          </p:cNvPr>
          <p:cNvGrpSpPr/>
          <p:nvPr/>
        </p:nvGrpSpPr>
        <p:grpSpPr>
          <a:xfrm>
            <a:off x="858840" y="1711145"/>
            <a:ext cx="8974131" cy="5628604"/>
            <a:chOff x="386556" y="1651699"/>
            <a:chExt cx="8974131" cy="5628604"/>
          </a:xfrm>
        </p:grpSpPr>
        <p:grpSp>
          <p:nvGrpSpPr>
            <p:cNvPr id="39" name="Группа 38">
              <a:extLst>
                <a:ext uri="{FF2B5EF4-FFF2-40B4-BE49-F238E27FC236}">
                  <a16:creationId xmlns:a16="http://schemas.microsoft.com/office/drawing/2014/main" xmlns="" id="{C9C1E90C-48C3-4FDD-88B6-9131294A498D}"/>
                </a:ext>
              </a:extLst>
            </p:cNvPr>
            <p:cNvGrpSpPr/>
            <p:nvPr/>
          </p:nvGrpSpPr>
          <p:grpSpPr>
            <a:xfrm rot="5400000">
              <a:off x="7042804" y="1157458"/>
              <a:ext cx="1804311" cy="2831454"/>
              <a:chOff x="491348" y="2486422"/>
              <a:chExt cx="4430776" cy="1037825"/>
            </a:xfrm>
          </p:grpSpPr>
          <p:grpSp>
            <p:nvGrpSpPr>
              <p:cNvPr id="40" name="Группа 39">
                <a:extLst>
                  <a:ext uri="{FF2B5EF4-FFF2-40B4-BE49-F238E27FC236}">
                    <a16:creationId xmlns:a16="http://schemas.microsoft.com/office/drawing/2014/main" xmlns="" id="{3AD753A5-64FB-4341-BD97-5531FCA5B3C3}"/>
                  </a:ext>
                </a:extLst>
              </p:cNvPr>
              <p:cNvGrpSpPr/>
              <p:nvPr/>
            </p:nvGrpSpPr>
            <p:grpSpPr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42" name="Прямоугольник 41">
                  <a:extLst>
                    <a:ext uri="{FF2B5EF4-FFF2-40B4-BE49-F238E27FC236}">
                      <a16:creationId xmlns:a16="http://schemas.microsoft.com/office/drawing/2014/main" xmlns="" id="{9ABE206E-51E1-427E-B92A-097F7EFC3BD6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3509294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43" name="Прямоугольник 42">
                  <a:extLst>
                    <a:ext uri="{FF2B5EF4-FFF2-40B4-BE49-F238E27FC236}">
                      <a16:creationId xmlns:a16="http://schemas.microsoft.com/office/drawing/2014/main" xmlns="" id="{65BE9DAB-B535-4A22-8C98-75FB00ED4D4B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0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xmlns="" id="{E48C7A80-3879-4DD4-A143-88B03DDE851C}"/>
                    </a:ext>
                  </a:extLst>
                </p:cNvPr>
                <p:cNvSpPr txBox="1"/>
                <p:nvPr/>
              </p:nvSpPr>
              <p:spPr>
                <a:xfrm rot="16200000">
                  <a:off x="653423" y="3364034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rmAutofit fontScale="92500" lnSpcReduction="20000"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5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8</a:t>
                  </a:r>
                  <a:endParaRPr kumimoji="0" lang="ru-RU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1" name="Прямоугольник 40">
                <a:extLst>
                  <a:ext uri="{FF2B5EF4-FFF2-40B4-BE49-F238E27FC236}">
                    <a16:creationId xmlns:a16="http://schemas.microsoft.com/office/drawing/2014/main" xmlns="" id="{83B52777-1EF1-4F15-B4FA-464B25002CCC}"/>
                  </a:ext>
                </a:extLst>
              </p:cNvPr>
              <p:cNvSpPr/>
              <p:nvPr/>
            </p:nvSpPr>
            <p:spPr>
              <a:xfrm rot="16200000">
                <a:off x="2877032" y="1443044"/>
                <a:ext cx="991426" cy="3098759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Услуги МФЦ для бизнеса – удаленное рабочее место сотрудника МФЦ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57" name="Группа 56">
              <a:extLst>
                <a:ext uri="{FF2B5EF4-FFF2-40B4-BE49-F238E27FC236}">
                  <a16:creationId xmlns:a16="http://schemas.microsoft.com/office/drawing/2014/main" xmlns="" id="{BCE23CDA-725E-4C4E-957E-96A7D1218351}"/>
                </a:ext>
              </a:extLst>
            </p:cNvPr>
            <p:cNvGrpSpPr/>
            <p:nvPr/>
          </p:nvGrpSpPr>
          <p:grpSpPr>
            <a:xfrm rot="5400000">
              <a:off x="6960576" y="2948841"/>
              <a:ext cx="1907528" cy="2831454"/>
              <a:chOff x="491348" y="2486422"/>
              <a:chExt cx="4684243" cy="1037825"/>
            </a:xfrm>
          </p:grpSpPr>
          <p:grpSp>
            <p:nvGrpSpPr>
              <p:cNvPr id="58" name="Группа 57">
                <a:extLst>
                  <a:ext uri="{FF2B5EF4-FFF2-40B4-BE49-F238E27FC236}">
                    <a16:creationId xmlns:a16="http://schemas.microsoft.com/office/drawing/2014/main" xmlns="" id="{8EB88BFA-6077-4A1B-9C7D-9F1556302417}"/>
                  </a:ext>
                </a:extLst>
              </p:cNvPr>
              <p:cNvGrpSpPr/>
              <p:nvPr/>
            </p:nvGrpSpPr>
            <p:grpSpPr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60" name="Прямоугольник 59">
                  <a:extLst>
                    <a:ext uri="{FF2B5EF4-FFF2-40B4-BE49-F238E27FC236}">
                      <a16:creationId xmlns:a16="http://schemas.microsoft.com/office/drawing/2014/main" xmlns="" id="{A401B293-DEFD-47E1-AFE7-6438BE2188EE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3509294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Прямоугольник 60">
                  <a:extLst>
                    <a:ext uri="{FF2B5EF4-FFF2-40B4-BE49-F238E27FC236}">
                      <a16:creationId xmlns:a16="http://schemas.microsoft.com/office/drawing/2014/main" xmlns="" id="{060357F0-2DA4-4C24-9AED-57A39DC5AE7E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1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62" name="TextBox 61">
                  <a:extLst>
                    <a:ext uri="{FF2B5EF4-FFF2-40B4-BE49-F238E27FC236}">
                      <a16:creationId xmlns:a16="http://schemas.microsoft.com/office/drawing/2014/main" xmlns="" id="{D252FE1E-90D6-43EA-A633-963241E946E8}"/>
                    </a:ext>
                  </a:extLst>
                </p:cNvPr>
                <p:cNvSpPr txBox="1"/>
                <p:nvPr/>
              </p:nvSpPr>
              <p:spPr>
                <a:xfrm rot="16200000">
                  <a:off x="634657" y="3373529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7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59" name="Прямоугольник 58">
                <a:extLst>
                  <a:ext uri="{FF2B5EF4-FFF2-40B4-BE49-F238E27FC236}">
                    <a16:creationId xmlns:a16="http://schemas.microsoft.com/office/drawing/2014/main" xmlns="" id="{FDE744D8-058F-463E-BB96-FFA3BCFE87C3}"/>
                  </a:ext>
                </a:extLst>
              </p:cNvPr>
              <p:cNvSpPr/>
              <p:nvPr/>
            </p:nvSpPr>
            <p:spPr>
              <a:xfrm rot="16200000">
                <a:off x="2828181" y="1153637"/>
                <a:ext cx="991426" cy="370339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Общественная приемная Уполномоченного по защите прав предпринимателей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99" name="Группа 98">
              <a:extLst>
                <a:ext uri="{FF2B5EF4-FFF2-40B4-BE49-F238E27FC236}">
                  <a16:creationId xmlns:a16="http://schemas.microsoft.com/office/drawing/2014/main" xmlns="" id="{2AA28885-DEE8-41EE-A36F-0C6175471C4C}"/>
                </a:ext>
              </a:extLst>
            </p:cNvPr>
            <p:cNvGrpSpPr/>
            <p:nvPr/>
          </p:nvGrpSpPr>
          <p:grpSpPr>
            <a:xfrm rot="5400000">
              <a:off x="843853" y="1207475"/>
              <a:ext cx="1943006" cy="2831454"/>
              <a:chOff x="491348" y="2486422"/>
              <a:chExt cx="4771365" cy="1037825"/>
            </a:xfrm>
          </p:grpSpPr>
          <p:grpSp>
            <p:nvGrpSpPr>
              <p:cNvPr id="100" name="Группа 99">
                <a:extLst>
                  <a:ext uri="{FF2B5EF4-FFF2-40B4-BE49-F238E27FC236}">
                    <a16:creationId xmlns:a16="http://schemas.microsoft.com/office/drawing/2014/main" xmlns="" id="{EAAB5FE7-3DB7-4B14-B8AF-9BEE5C3B88D8}"/>
                  </a:ext>
                </a:extLst>
              </p:cNvPr>
              <p:cNvGrpSpPr/>
              <p:nvPr/>
            </p:nvGrpSpPr>
            <p:grpSpPr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102" name="Прямоугольник 101">
                  <a:extLst>
                    <a:ext uri="{FF2B5EF4-FFF2-40B4-BE49-F238E27FC236}">
                      <a16:creationId xmlns:a16="http://schemas.microsoft.com/office/drawing/2014/main" xmlns="" id="{907E7CF3-1C54-4F01-8C8A-5420F162DA6B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3509294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03" name="Прямоугольник 102">
                  <a:extLst>
                    <a:ext uri="{FF2B5EF4-FFF2-40B4-BE49-F238E27FC236}">
                      <a16:creationId xmlns:a16="http://schemas.microsoft.com/office/drawing/2014/main" xmlns="" id="{54009EE0-5378-4D05-A757-1E1E70EF55C5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1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04" name="TextBox 103">
                  <a:extLst>
                    <a:ext uri="{FF2B5EF4-FFF2-40B4-BE49-F238E27FC236}">
                      <a16:creationId xmlns:a16="http://schemas.microsoft.com/office/drawing/2014/main" xmlns="" id="{9159AE62-BEB5-41CF-BAE9-BF825CE40005}"/>
                    </a:ext>
                  </a:extLst>
                </p:cNvPr>
                <p:cNvSpPr txBox="1"/>
                <p:nvPr/>
              </p:nvSpPr>
              <p:spPr>
                <a:xfrm rot="16200000">
                  <a:off x="637312" y="3371176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Окна № 1-3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01" name="Прямоугольник 100">
                <a:extLst>
                  <a:ext uri="{FF2B5EF4-FFF2-40B4-BE49-F238E27FC236}">
                    <a16:creationId xmlns:a16="http://schemas.microsoft.com/office/drawing/2014/main" xmlns="" id="{3375E959-3E17-42F7-8FC6-5A1358EEA25A}"/>
                  </a:ext>
                </a:extLst>
              </p:cNvPr>
              <p:cNvSpPr/>
              <p:nvPr/>
            </p:nvSpPr>
            <p:spPr>
              <a:xfrm rot="16200000">
                <a:off x="2915303" y="1144053"/>
                <a:ext cx="991426" cy="370339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Финансовая поддержка  займы для бизнеса –</a:t>
                </a:r>
              </a:p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Фонд поддержки предпринимательства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105" name="Группа 104">
              <a:extLst>
                <a:ext uri="{FF2B5EF4-FFF2-40B4-BE49-F238E27FC236}">
                  <a16:creationId xmlns:a16="http://schemas.microsoft.com/office/drawing/2014/main" xmlns="" id="{19721639-6587-419C-8B85-2040A57DC9EA}"/>
                </a:ext>
              </a:extLst>
            </p:cNvPr>
            <p:cNvGrpSpPr/>
            <p:nvPr/>
          </p:nvGrpSpPr>
          <p:grpSpPr>
            <a:xfrm rot="5400000">
              <a:off x="-45412" y="3666983"/>
              <a:ext cx="3695390" cy="2831454"/>
              <a:chOff x="332109" y="2486422"/>
              <a:chExt cx="4144047" cy="1037825"/>
            </a:xfrm>
          </p:grpSpPr>
          <p:grpSp>
            <p:nvGrpSpPr>
              <p:cNvPr id="111" name="Группа 110">
                <a:extLst>
                  <a:ext uri="{FF2B5EF4-FFF2-40B4-BE49-F238E27FC236}">
                    <a16:creationId xmlns:a16="http://schemas.microsoft.com/office/drawing/2014/main" xmlns="" id="{21021B8E-671A-48FE-9CE9-6459F835B731}"/>
                  </a:ext>
                </a:extLst>
              </p:cNvPr>
              <p:cNvGrpSpPr/>
              <p:nvPr/>
            </p:nvGrpSpPr>
            <p:grpSpPr>
              <a:xfrm>
                <a:off x="332109" y="2486422"/>
                <a:ext cx="4144047" cy="1037825"/>
                <a:chOff x="391456" y="3339389"/>
                <a:chExt cx="4144047" cy="763062"/>
              </a:xfrm>
            </p:grpSpPr>
            <p:sp>
              <p:nvSpPr>
                <p:cNvPr id="113" name="Прямоугольник 112">
                  <a:extLst>
                    <a:ext uri="{FF2B5EF4-FFF2-40B4-BE49-F238E27FC236}">
                      <a16:creationId xmlns:a16="http://schemas.microsoft.com/office/drawing/2014/main" xmlns="" id="{F7CBAE2F-8A75-41CB-9544-4DA736D3516B}"/>
                    </a:ext>
                  </a:extLst>
                </p:cNvPr>
                <p:cNvSpPr/>
                <p:nvPr/>
              </p:nvSpPr>
              <p:spPr>
                <a:xfrm>
                  <a:off x="897453" y="3339389"/>
                  <a:ext cx="3638050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14" name="Прямоугольник 113">
                  <a:extLst>
                    <a:ext uri="{FF2B5EF4-FFF2-40B4-BE49-F238E27FC236}">
                      <a16:creationId xmlns:a16="http://schemas.microsoft.com/office/drawing/2014/main" xmlns="" id="{3ABBBDB6-910D-4F1C-B104-D340718B2658}"/>
                    </a:ext>
                  </a:extLst>
                </p:cNvPr>
                <p:cNvSpPr/>
                <p:nvPr/>
              </p:nvSpPr>
              <p:spPr>
                <a:xfrm>
                  <a:off x="550694" y="3341056"/>
                  <a:ext cx="331617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15" name="TextBox 114">
                  <a:extLst>
                    <a:ext uri="{FF2B5EF4-FFF2-40B4-BE49-F238E27FC236}">
                      <a16:creationId xmlns:a16="http://schemas.microsoft.com/office/drawing/2014/main" xmlns="" id="{483A8979-2D0F-4ED0-AD16-20B88832860D}"/>
                    </a:ext>
                  </a:extLst>
                </p:cNvPr>
                <p:cNvSpPr txBox="1"/>
                <p:nvPr/>
              </p:nvSpPr>
              <p:spPr>
                <a:xfrm rot="16200000">
                  <a:off x="418750" y="3396876"/>
                  <a:ext cx="593502" cy="648090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rm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4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12" name="Прямоугольник 111">
                <a:extLst>
                  <a:ext uri="{FF2B5EF4-FFF2-40B4-BE49-F238E27FC236}">
                    <a16:creationId xmlns:a16="http://schemas.microsoft.com/office/drawing/2014/main" xmlns="" id="{E2EEB28E-E972-4E6D-BC17-50737604ED64}"/>
                  </a:ext>
                </a:extLst>
              </p:cNvPr>
              <p:cNvSpPr/>
              <p:nvPr/>
            </p:nvSpPr>
            <p:spPr>
              <a:xfrm rot="16200000">
                <a:off x="2119369" y="1300496"/>
                <a:ext cx="991426" cy="3403277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- Вывод на новые рынки сбыта, бизнес-миссии – центр поддержки экспорта</a:t>
                </a: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- Создание новых и развитие высокотехнологичных компаний – Фонд содействия развития инноваций в научно-социальной сфере (Фонд Бортника)</a:t>
                </a:r>
                <a:endParaRPr lang="ru-RU" sz="1400" dirty="0"/>
              </a:p>
            </p:txBody>
          </p:sp>
        </p:grpSp>
        <p:grpSp>
          <p:nvGrpSpPr>
            <p:cNvPr id="116" name="Группа 115">
              <a:extLst>
                <a:ext uri="{FF2B5EF4-FFF2-40B4-BE49-F238E27FC236}">
                  <a16:creationId xmlns:a16="http://schemas.microsoft.com/office/drawing/2014/main" xmlns="" id="{A549CB45-67A7-4A91-8D63-269E84533801}"/>
                </a:ext>
              </a:extLst>
            </p:cNvPr>
            <p:cNvGrpSpPr/>
            <p:nvPr/>
          </p:nvGrpSpPr>
          <p:grpSpPr>
            <a:xfrm rot="5400000">
              <a:off x="4000592" y="1140237"/>
              <a:ext cx="1764920" cy="2831459"/>
              <a:chOff x="491348" y="2486422"/>
              <a:chExt cx="4334043" cy="1037827"/>
            </a:xfrm>
          </p:grpSpPr>
          <p:grpSp>
            <p:nvGrpSpPr>
              <p:cNvPr id="117" name="Группа 116">
                <a:extLst>
                  <a:ext uri="{FF2B5EF4-FFF2-40B4-BE49-F238E27FC236}">
                    <a16:creationId xmlns:a16="http://schemas.microsoft.com/office/drawing/2014/main" xmlns="" id="{45EFC15D-C3A3-4517-B621-2289C1B86C91}"/>
                  </a:ext>
                </a:extLst>
              </p:cNvPr>
              <p:cNvGrpSpPr/>
              <p:nvPr/>
            </p:nvGrpSpPr>
            <p:grpSpPr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119" name="Прямоугольник 118">
                  <a:extLst>
                    <a:ext uri="{FF2B5EF4-FFF2-40B4-BE49-F238E27FC236}">
                      <a16:creationId xmlns:a16="http://schemas.microsoft.com/office/drawing/2014/main" xmlns="" id="{28083E20-8112-424E-B0E3-C425E85C930B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3509294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20" name="Прямоугольник 119">
                  <a:extLst>
                    <a:ext uri="{FF2B5EF4-FFF2-40B4-BE49-F238E27FC236}">
                      <a16:creationId xmlns:a16="http://schemas.microsoft.com/office/drawing/2014/main" xmlns="" id="{3D8A5201-D5BF-4B7D-89AB-8C27447B823C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1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21" name="TextBox 120">
                  <a:extLst>
                    <a:ext uri="{FF2B5EF4-FFF2-40B4-BE49-F238E27FC236}">
                      <a16:creationId xmlns:a16="http://schemas.microsoft.com/office/drawing/2014/main" xmlns="" id="{69259599-CB56-4289-A387-86331622D187}"/>
                    </a:ext>
                  </a:extLst>
                </p:cNvPr>
                <p:cNvSpPr txBox="1"/>
                <p:nvPr/>
              </p:nvSpPr>
              <p:spPr>
                <a:xfrm rot="16200000">
                  <a:off x="619322" y="3371176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9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18" name="Прямоугольник 117">
                <a:extLst>
                  <a:ext uri="{FF2B5EF4-FFF2-40B4-BE49-F238E27FC236}">
                    <a16:creationId xmlns:a16="http://schemas.microsoft.com/office/drawing/2014/main" xmlns="" id="{025F6307-5D3A-47F8-874E-25D81F250F03}"/>
                  </a:ext>
                </a:extLst>
              </p:cNvPr>
              <p:cNvSpPr/>
              <p:nvPr/>
            </p:nvSpPr>
            <p:spPr>
              <a:xfrm rot="16200000">
                <a:off x="2477982" y="1176839"/>
                <a:ext cx="991426" cy="3703393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Кредитно-гарантийная поддержка (поручительства) – Гарантийный фонд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128" name="Группа 127">
              <a:extLst>
                <a:ext uri="{FF2B5EF4-FFF2-40B4-BE49-F238E27FC236}">
                  <a16:creationId xmlns:a16="http://schemas.microsoft.com/office/drawing/2014/main" xmlns="" id="{06AF2C60-66D0-4BE7-B728-CBCDCE1F5E2C}"/>
                </a:ext>
              </a:extLst>
            </p:cNvPr>
            <p:cNvGrpSpPr/>
            <p:nvPr/>
          </p:nvGrpSpPr>
          <p:grpSpPr>
            <a:xfrm rot="5400000">
              <a:off x="6843066" y="4805729"/>
              <a:ext cx="2117694" cy="2831454"/>
              <a:chOff x="484206" y="2486422"/>
              <a:chExt cx="5742717" cy="1037825"/>
            </a:xfrm>
          </p:grpSpPr>
          <p:grpSp>
            <p:nvGrpSpPr>
              <p:cNvPr id="129" name="Группа 128">
                <a:extLst>
                  <a:ext uri="{FF2B5EF4-FFF2-40B4-BE49-F238E27FC236}">
                    <a16:creationId xmlns:a16="http://schemas.microsoft.com/office/drawing/2014/main" xmlns="" id="{0B51FCDC-FD76-4F39-A5BE-4669AE99912B}"/>
                  </a:ext>
                </a:extLst>
              </p:cNvPr>
              <p:cNvGrpSpPr/>
              <p:nvPr/>
            </p:nvGrpSpPr>
            <p:grpSpPr>
              <a:xfrm>
                <a:off x="484206" y="2486422"/>
                <a:ext cx="4957411" cy="1037825"/>
                <a:chOff x="543553" y="3339389"/>
                <a:chExt cx="4957411" cy="763062"/>
              </a:xfrm>
            </p:grpSpPr>
            <p:sp>
              <p:nvSpPr>
                <p:cNvPr id="131" name="Прямоугольник 130">
                  <a:extLst>
                    <a:ext uri="{FF2B5EF4-FFF2-40B4-BE49-F238E27FC236}">
                      <a16:creationId xmlns:a16="http://schemas.microsoft.com/office/drawing/2014/main" xmlns="" id="{3528C7BE-9A4D-45FC-BC1F-B440AF749F03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4474755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2" name="Прямоугольник 131">
                  <a:extLst>
                    <a:ext uri="{FF2B5EF4-FFF2-40B4-BE49-F238E27FC236}">
                      <a16:creationId xmlns:a16="http://schemas.microsoft.com/office/drawing/2014/main" xmlns="" id="{0AE25366-DF86-4712-B72E-CAB66BA58027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1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3" name="TextBox 132">
                  <a:extLst>
                    <a:ext uri="{FF2B5EF4-FFF2-40B4-BE49-F238E27FC236}">
                      <a16:creationId xmlns:a16="http://schemas.microsoft.com/office/drawing/2014/main" xmlns="" id="{E4E47B14-61AA-4A85-AC37-5DCD0434F8B7}"/>
                    </a:ext>
                  </a:extLst>
                </p:cNvPr>
                <p:cNvSpPr txBox="1"/>
                <p:nvPr/>
              </p:nvSpPr>
              <p:spPr>
                <a:xfrm rot="16200000">
                  <a:off x="594194" y="3373530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6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30" name="Прямоугольник 129">
                <a:extLst>
                  <a:ext uri="{FF2B5EF4-FFF2-40B4-BE49-F238E27FC236}">
                    <a16:creationId xmlns:a16="http://schemas.microsoft.com/office/drawing/2014/main" xmlns="" id="{BEE2F6DC-280F-4099-9B7A-53992DB3D566}"/>
                  </a:ext>
                </a:extLst>
              </p:cNvPr>
              <p:cNvSpPr/>
              <p:nvPr/>
            </p:nvSpPr>
            <p:spPr>
              <a:xfrm rot="16200000">
                <a:off x="3274876" y="549001"/>
                <a:ext cx="991426" cy="4912669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Информационная и консультационная поддержка, образование – центр поддержки предпринимательства</a:t>
                </a: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134" name="Группа 133">
              <a:extLst>
                <a:ext uri="{FF2B5EF4-FFF2-40B4-BE49-F238E27FC236}">
                  <a16:creationId xmlns:a16="http://schemas.microsoft.com/office/drawing/2014/main" xmlns="" id="{FE5E3D0B-E44F-4152-8E48-F1541A6F6682}"/>
                </a:ext>
              </a:extLst>
            </p:cNvPr>
            <p:cNvGrpSpPr/>
            <p:nvPr/>
          </p:nvGrpSpPr>
          <p:grpSpPr>
            <a:xfrm rot="5400000">
              <a:off x="2905309" y="3778541"/>
              <a:ext cx="3852131" cy="2840187"/>
              <a:chOff x="332109" y="2486422"/>
              <a:chExt cx="4337105" cy="1041026"/>
            </a:xfrm>
          </p:grpSpPr>
          <p:grpSp>
            <p:nvGrpSpPr>
              <p:cNvPr id="135" name="Группа 134">
                <a:extLst>
                  <a:ext uri="{FF2B5EF4-FFF2-40B4-BE49-F238E27FC236}">
                    <a16:creationId xmlns:a16="http://schemas.microsoft.com/office/drawing/2014/main" xmlns="" id="{D0CDF087-A8AE-47D3-B72B-2C8DD4555382}"/>
                  </a:ext>
                </a:extLst>
              </p:cNvPr>
              <p:cNvGrpSpPr/>
              <p:nvPr/>
            </p:nvGrpSpPr>
            <p:grpSpPr>
              <a:xfrm>
                <a:off x="332109" y="2486422"/>
                <a:ext cx="4144047" cy="1037825"/>
                <a:chOff x="391456" y="3339389"/>
                <a:chExt cx="4144047" cy="763062"/>
              </a:xfrm>
            </p:grpSpPr>
            <p:sp>
              <p:nvSpPr>
                <p:cNvPr id="137" name="Прямоугольник 136">
                  <a:extLst>
                    <a:ext uri="{FF2B5EF4-FFF2-40B4-BE49-F238E27FC236}">
                      <a16:creationId xmlns:a16="http://schemas.microsoft.com/office/drawing/2014/main" xmlns="" id="{C8232768-6881-43F5-B96D-6174024A4FA2}"/>
                    </a:ext>
                  </a:extLst>
                </p:cNvPr>
                <p:cNvSpPr/>
                <p:nvPr/>
              </p:nvSpPr>
              <p:spPr>
                <a:xfrm>
                  <a:off x="897453" y="3339389"/>
                  <a:ext cx="3638050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8" name="Прямоугольник 137">
                  <a:extLst>
                    <a:ext uri="{FF2B5EF4-FFF2-40B4-BE49-F238E27FC236}">
                      <a16:creationId xmlns:a16="http://schemas.microsoft.com/office/drawing/2014/main" xmlns="" id="{E7397B74-D475-4D9C-B09D-E49E777E24CE}"/>
                    </a:ext>
                  </a:extLst>
                </p:cNvPr>
                <p:cNvSpPr/>
                <p:nvPr/>
              </p:nvSpPr>
              <p:spPr>
                <a:xfrm>
                  <a:off x="550694" y="3341056"/>
                  <a:ext cx="331617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9" name="TextBox 138">
                  <a:extLst>
                    <a:ext uri="{FF2B5EF4-FFF2-40B4-BE49-F238E27FC236}">
                      <a16:creationId xmlns:a16="http://schemas.microsoft.com/office/drawing/2014/main" xmlns="" id="{57CA5567-3A45-4C5D-85DD-FFC6F089B2DA}"/>
                    </a:ext>
                  </a:extLst>
                </p:cNvPr>
                <p:cNvSpPr txBox="1"/>
                <p:nvPr/>
              </p:nvSpPr>
              <p:spPr>
                <a:xfrm rot="16200000">
                  <a:off x="418750" y="3396876"/>
                  <a:ext cx="593502" cy="648090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rm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5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36" name="Прямоугольник 135">
                <a:extLst>
                  <a:ext uri="{FF2B5EF4-FFF2-40B4-BE49-F238E27FC236}">
                    <a16:creationId xmlns:a16="http://schemas.microsoft.com/office/drawing/2014/main" xmlns="" id="{7213BED9-FE85-4E7F-90F4-8C2F28B19ADE}"/>
                  </a:ext>
                </a:extLst>
              </p:cNvPr>
              <p:cNvSpPr/>
              <p:nvPr/>
            </p:nvSpPr>
            <p:spPr>
              <a:xfrm rot="16200000">
                <a:off x="2376444" y="1234678"/>
                <a:ext cx="991426" cy="3594114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- Продвижение и поддержка социальных инициатив предпринимателей – центр инноваций социальной сферы</a:t>
                </a: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- Консалтинговые услуги, услуги по бизнес-проектированию – АУ «Технопарк РМ»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723779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-1" y="1"/>
            <a:ext cx="10691813" cy="7559674"/>
          </a:xfrm>
          <a:prstGeom prst="rect">
            <a:avLst/>
          </a:prstGeom>
          <a:solidFill>
            <a:srgbClr val="562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 cstate="print"/>
          <a:srcRect b="44173"/>
          <a:stretch/>
        </p:blipFill>
        <p:spPr>
          <a:xfrm rot="10800000">
            <a:off x="-1698187" y="-1354013"/>
            <a:ext cx="6966537" cy="3894792"/>
          </a:xfrm>
          <a:prstGeom prst="rect">
            <a:avLst/>
          </a:prstGeom>
        </p:spPr>
      </p:pic>
      <p:sp>
        <p:nvSpPr>
          <p:cNvPr id="19" name="Арка 18"/>
          <p:cNvSpPr/>
          <p:nvPr/>
        </p:nvSpPr>
        <p:spPr>
          <a:xfrm rot="8100000">
            <a:off x="6691351" y="4031579"/>
            <a:ext cx="6496390" cy="6496390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8" name="Арка 17"/>
          <p:cNvSpPr/>
          <p:nvPr/>
        </p:nvSpPr>
        <p:spPr>
          <a:xfrm rot="8470968">
            <a:off x="-1173830" y="6386391"/>
            <a:ext cx="3537529" cy="3537529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C59368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4935" y="2317896"/>
            <a:ext cx="7563659" cy="23083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48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2</a:t>
            </a:r>
            <a:r>
              <a:rPr lang="en-US" sz="48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. </a:t>
            </a:r>
            <a: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/>
            </a:r>
            <a:b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</a:br>
            <a: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Государственная поддержка МСП</a:t>
            </a:r>
            <a:endParaRPr lang="en-US" sz="4800" dirty="0">
              <a:solidFill>
                <a:schemeClr val="bg1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4434" y="4754614"/>
            <a:ext cx="2398886" cy="104061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09726" y="353128"/>
            <a:ext cx="1295626" cy="373244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5902960" y="-213360"/>
            <a:ext cx="1188720" cy="1205309"/>
            <a:chOff x="5008880" y="1849120"/>
            <a:chExt cx="1188720" cy="1205309"/>
          </a:xfrm>
          <a:solidFill>
            <a:srgbClr val="C59368">
              <a:alpha val="31000"/>
            </a:srgbClr>
          </a:solidFill>
        </p:grpSpPr>
        <p:sp>
          <p:nvSpPr>
            <p:cNvPr id="4" name="Овал 3"/>
            <p:cNvSpPr/>
            <p:nvPr/>
          </p:nvSpPr>
          <p:spPr>
            <a:xfrm>
              <a:off x="5008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5770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5364480" y="223520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5008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5770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3474720" y="5443575"/>
            <a:ext cx="2119256" cy="1472882"/>
            <a:chOff x="2418080" y="4704080"/>
            <a:chExt cx="2032000" cy="1412239"/>
          </a:xfrm>
          <a:solidFill>
            <a:srgbClr val="EDD8C2">
              <a:alpha val="20000"/>
            </a:srgbClr>
          </a:solidFill>
        </p:grpSpPr>
        <p:sp>
          <p:nvSpPr>
            <p:cNvPr id="6" name="Прямоугольник 5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lum bright="-53000" contrast="39000"/>
          </a:blip>
          <a:stretch>
            <a:fillRect/>
          </a:stretch>
        </p:blipFill>
        <p:spPr>
          <a:xfrm>
            <a:off x="8795471" y="2105886"/>
            <a:ext cx="2491277" cy="86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4562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29310" y="826707"/>
            <a:ext cx="8410705" cy="567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Направления господдержки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37097" y="362864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9310" y="1825705"/>
            <a:ext cx="9141890" cy="677108"/>
          </a:xfrm>
          <a:prstGeom prst="rect">
            <a:avLst/>
          </a:prstGeom>
          <a:solidFill>
            <a:srgbClr val="F7F2E5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ED5338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1.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Финансовая поддержка</a:t>
            </a:r>
          </a:p>
          <a:p>
            <a:pPr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29310" y="2934668"/>
            <a:ext cx="9141890" cy="707886"/>
          </a:xfrm>
          <a:prstGeom prst="rect">
            <a:avLst/>
          </a:prstGeom>
          <a:solidFill>
            <a:srgbClr val="F7F2E5"/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ED5338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2. 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Имущественная поддержка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		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								         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29310" y="4074409"/>
            <a:ext cx="9141890" cy="707886"/>
          </a:xfrm>
          <a:prstGeom prst="rect">
            <a:avLst/>
          </a:prstGeom>
          <a:solidFill>
            <a:srgbClr val="F7F2E5"/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ED5338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3. 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Информационно-консультационная поддержка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		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								         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16146E25-CC15-4886-8CF5-DC0361D135ED}"/>
              </a:ext>
            </a:extLst>
          </p:cNvPr>
          <p:cNvSpPr txBox="1"/>
          <p:nvPr/>
        </p:nvSpPr>
        <p:spPr>
          <a:xfrm>
            <a:off x="729310" y="5214150"/>
            <a:ext cx="9141890" cy="707886"/>
          </a:xfrm>
          <a:prstGeom prst="rect">
            <a:avLst/>
          </a:prstGeom>
          <a:solidFill>
            <a:srgbClr val="F7F2E5"/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ED5338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4. 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Услуги МФЦ для бизнеса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		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								         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907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2.1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 Финансовая поддержка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75068329"/>
              </p:ext>
            </p:extLst>
          </p:nvPr>
        </p:nvGraphicFramePr>
        <p:xfrm>
          <a:off x="381000" y="1090635"/>
          <a:ext cx="10001250" cy="6211824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7486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04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Организация инфраструктуры поддержки субъектов МСП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Описание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Микрокредитная</a:t>
                      </a: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компания Фонд поддержки предпринимательства Республики Мордовия, АУ «Центр микрофинансирования Республики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Микрозаймы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млн. рублей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 «Гарантийный фонд кредитного обеспечения Республики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Поручительства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по кредитам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Уполномоченные банки – участники программы льготного кредитования для малого и среднего бизнеса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Кредиты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ставке до 8,5%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Акционерное общество «Федеральная корпорация по развитию малого и среднего предпринимательства», Региональные лизинговые компании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Кредитно-гарантийная поддержка, лизинг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1473323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Фонд развития моногородов (льготное возвратное финансирование инвестиционных проектов в моногородах)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Займ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участие в капитале от 10 млн. рублей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05823949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Фонд содействия развитию малых форм предприятий в научно-технической сфере (Фонд 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Бортникова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Грант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20 </a:t>
                      </a:r>
                      <a:r>
                        <a:rPr lang="ru-RU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млн.рублей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23209532"/>
                  </a:ext>
                </a:extLst>
              </a:tr>
              <a:tr h="33982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ФОНД развития промышленности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Республики Мордовия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Займы от 5 млн. рублей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24793716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Министерство сельского хозяйства и продовольствия Республики Мордовия (грант на реализацию проектов создания и (или) развития КФХ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Грант «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Агростартап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млн.рублей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34309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>
            <a:extLst>
              <a:ext uri="{FF2B5EF4-FFF2-40B4-BE49-F238E27FC236}">
                <a16:creationId xmlns:a16="http://schemas.microsoft.com/office/drawing/2014/main" xmlns="" id="{AF6C7267-5D1F-4B04-B55E-5D042A56A81E}"/>
              </a:ext>
            </a:extLst>
          </p:cNvPr>
          <p:cNvSpPr/>
          <p:nvPr/>
        </p:nvSpPr>
        <p:spPr>
          <a:xfrm>
            <a:off x="-1222840" y="5816593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48081196"/>
              </p:ext>
            </p:extLst>
          </p:nvPr>
        </p:nvGraphicFramePr>
        <p:xfrm>
          <a:off x="635892" y="2887160"/>
          <a:ext cx="6518088" cy="4291584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28470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064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79335">
                  <a:extLst>
                    <a:ext uri="{9D8B030D-6E8A-4147-A177-3AD203B41FA5}">
                      <a16:colId xmlns:a16="http://schemas.microsoft.com/office/drawing/2014/main" xmlns="" val="124828149"/>
                    </a:ext>
                  </a:extLst>
                </a:gridCol>
                <a:gridCol w="1685274">
                  <a:extLst>
                    <a:ext uri="{9D8B030D-6E8A-4147-A177-3AD203B41FA5}">
                      <a16:colId xmlns:a16="http://schemas.microsoft.com/office/drawing/2014/main" xmlns="" val="1544729885"/>
                    </a:ext>
                  </a:extLst>
                </a:gridCol>
              </a:tblGrid>
              <a:tr h="3223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Виды 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Ставка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Условия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9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«Стандартный»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Ключевая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млн. рублей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срок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3-х лет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отсрочка платежа по основному долгу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6 месяцев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Обеспечение: </a:t>
                      </a: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стандартные залоги, поручительства 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224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«Приоритетный»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Ключевая минус 0,5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5,5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224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«Социальный»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Ключевая минус 0,75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5,25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22901594"/>
                  </a:ext>
                </a:extLst>
              </a:tr>
              <a:tr h="509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«МОНОГОРОДА»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½ ключевой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51504817"/>
                  </a:ext>
                </a:extLst>
              </a:tr>
              <a:tr h="759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«Женщина-предприниматель»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Фиксированная ставка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5,5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4190596"/>
                  </a:ext>
                </a:extLst>
              </a:tr>
              <a:tr h="7418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«Рефинансирование»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Ключевая 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11772277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МИКРОЗАЙМЫ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DBA6943-DB57-48D1-9D62-EB2FD7112A64}"/>
              </a:ext>
            </a:extLst>
          </p:cNvPr>
          <p:cNvSpPr/>
          <p:nvPr/>
        </p:nvSpPr>
        <p:spPr>
          <a:xfrm>
            <a:off x="635891" y="2371678"/>
            <a:ext cx="6518087" cy="402997"/>
          </a:xfrm>
          <a:prstGeom prst="rect">
            <a:avLst/>
          </a:prstGeom>
          <a:solidFill>
            <a:srgbClr val="F7F2E5"/>
          </a:solidFill>
          <a:ln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79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«Продуктовая линейка»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4258330-94BD-4738-87FA-E75FFEAAEB3C}"/>
              </a:ext>
            </a:extLst>
          </p:cNvPr>
          <p:cNvSpPr/>
          <p:nvPr/>
        </p:nvSpPr>
        <p:spPr>
          <a:xfrm>
            <a:off x="7293681" y="2371678"/>
            <a:ext cx="3183819" cy="4771010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800,7 млн. рублей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капитализация государственных  МФО;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514 микрозаймов                                  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575 млн. рублей -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совокупный действующий портфель на 01.01.2020 г.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2016-2019 годы                            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выдано 1 162 микрозайма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1,6 млрд. рублей,                 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позволило: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сохранить 13 825 рабочих места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создать 2 399 рабочих места</a:t>
            </a:r>
          </a:p>
          <a:p>
            <a:pPr algn="ctr"/>
            <a:endParaRPr lang="ru-RU" sz="1579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99180" y="1265349"/>
            <a:ext cx="9838619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Услугу предоставляют государственные микрофинансовые организации (МФО):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 err="1"/>
              <a:t>Микрокредитная</a:t>
            </a:r>
            <a:r>
              <a:rPr lang="ru-RU" sz="1600" dirty="0"/>
              <a:t> компания Фонд поддержки предпринимательства Республики Мордовия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/>
              <a:t>АУ «Центр микрофинансирования Республики Мордовия»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1426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Гарантийная поддержка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DBA6943-DB57-48D1-9D62-EB2FD7112A64}"/>
              </a:ext>
            </a:extLst>
          </p:cNvPr>
          <p:cNvSpPr/>
          <p:nvPr/>
        </p:nvSpPr>
        <p:spPr>
          <a:xfrm>
            <a:off x="657004" y="2281397"/>
            <a:ext cx="6336408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параметры предоставляемой гарантийной поддержки</a:t>
            </a:r>
            <a:endParaRPr lang="ru-RU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525117" y="377983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4258330-94BD-4738-87FA-E75FFEAAEB3C}"/>
              </a:ext>
            </a:extLst>
          </p:cNvPr>
          <p:cNvSpPr/>
          <p:nvPr/>
        </p:nvSpPr>
        <p:spPr>
          <a:xfrm>
            <a:off x="7153980" y="2348004"/>
            <a:ext cx="3183819" cy="390198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212,7 млн. рублей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гарантийный капитал Фонда;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 поручительств                                  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236 млн. рублей -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совокупный действующий портфель на 01.01.2020 г.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2016-2019 годы                            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выдано 67 поручительств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420,6 млн. рублей,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объем привлеченных кредитов 721,4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млн.рублей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позволило: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создать 516 рабочих мест</a:t>
            </a:r>
            <a:endParaRPr lang="ru-RU" sz="1579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99180" y="1265349"/>
            <a:ext cx="9838619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Поручительство – </a:t>
            </a:r>
            <a:r>
              <a:rPr lang="ru-RU" sz="1600" dirty="0"/>
              <a:t>альтернатива залогу при получении заемного финансирования в финансовых организациях</a:t>
            </a:r>
          </a:p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Услугу предоставляет </a:t>
            </a:r>
            <a:r>
              <a:rPr lang="ru-RU" sz="1600" dirty="0"/>
              <a:t>АУ «Гарантийный фонд кредитного обеспечения Республики Мордовия»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4" descr="http://www.gfkorm.ru/img/banki/4.png">
            <a:extLst>
              <a:ext uri="{FF2B5EF4-FFF2-40B4-BE49-F238E27FC236}">
                <a16:creationId xmlns:a16="http://schemas.microsoft.com/office/drawing/2014/main" xmlns="" id="{DEE69732-31DF-4D9A-ABFE-69664151E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3471" y="6079409"/>
            <a:ext cx="746441" cy="29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://www.gfkorm.ru/img/banki/5.jpg">
            <a:extLst>
              <a:ext uri="{FF2B5EF4-FFF2-40B4-BE49-F238E27FC236}">
                <a16:creationId xmlns:a16="http://schemas.microsoft.com/office/drawing/2014/main" xmlns="" id="{152F9B95-79F0-4CA4-A4F0-7F248721F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7470" y="6533916"/>
            <a:ext cx="838978" cy="33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http://www.gfkorm.ru/img/banki/2.jpg">
            <a:extLst>
              <a:ext uri="{FF2B5EF4-FFF2-40B4-BE49-F238E27FC236}">
                <a16:creationId xmlns:a16="http://schemas.microsoft.com/office/drawing/2014/main" xmlns="" id="{8438CC06-5738-41CA-828F-300B1E40B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06392" y="6472621"/>
            <a:ext cx="913958" cy="37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http://www.gfkorm.ru/img/banki/8.jpg">
            <a:extLst>
              <a:ext uri="{FF2B5EF4-FFF2-40B4-BE49-F238E27FC236}">
                <a16:creationId xmlns:a16="http://schemas.microsoft.com/office/drawing/2014/main" xmlns="" id="{5EB25A08-B448-4990-9F50-1E55E14A43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4560" y="5988094"/>
            <a:ext cx="1129135" cy="45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 descr="http://www.gfkorm.ru/img/banki/11.jpg">
            <a:extLst>
              <a:ext uri="{FF2B5EF4-FFF2-40B4-BE49-F238E27FC236}">
                <a16:creationId xmlns:a16="http://schemas.microsoft.com/office/drawing/2014/main" xmlns="" id="{1225BF4A-DC0C-4187-BEC2-0523D3546A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92024" y="5971746"/>
            <a:ext cx="1252189" cy="50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0" descr="http://www.gfkorm.ru/img/banki/16.jpg">
            <a:extLst>
              <a:ext uri="{FF2B5EF4-FFF2-40B4-BE49-F238E27FC236}">
                <a16:creationId xmlns:a16="http://schemas.microsoft.com/office/drawing/2014/main" xmlns="" id="{97DA7C9B-2CF2-4FD0-AB02-316489F0B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06608" y="6563497"/>
            <a:ext cx="746440" cy="29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s://ndv.ms11.ru/sites/default/files/otkr_0.jpg">
            <a:extLst>
              <a:ext uri="{FF2B5EF4-FFF2-40B4-BE49-F238E27FC236}">
                <a16:creationId xmlns:a16="http://schemas.microsoft.com/office/drawing/2014/main" xmlns="" id="{6A788237-09B6-4F6A-B51A-FF74471F7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13616" y="6594457"/>
            <a:ext cx="1679796" cy="261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ÐÐ¸ÐºÑÐ¾ÐºÑÐµÐ´Ð¸ÑÐ½Ð°Ñ ÐºÐ¾Ð¼Ð¿Ð°Ð½Ð¸Ñ Ð¤Ð¾Ð½Ð´ Ð¿Ð¾Ð´Ð´ÐµÑÐ¶ÐºÐ¸ Ð¿ÑÐµÐ´Ð¿ÑÐ¸Ð½Ð¸Ð¼Ð°ÑÐµÐ»ÑÑÑÐ²Ð° Ð ÐµÑÐ¿ÑÐ±Ð»Ð¸ÐºÐ¸ ÐÐ¾ÑÐ´Ð¾Ð²Ð¸Ñ">
            <a:extLst>
              <a:ext uri="{FF2B5EF4-FFF2-40B4-BE49-F238E27FC236}">
                <a16:creationId xmlns:a16="http://schemas.microsoft.com/office/drawing/2014/main" xmlns="" id="{25ED8BE5-552D-444B-B3CC-9BE0FBB75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71464" y="6426942"/>
            <a:ext cx="1438411" cy="575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Рисунок 22" descr="мсп.jpg">
            <a:extLst>
              <a:ext uri="{FF2B5EF4-FFF2-40B4-BE49-F238E27FC236}">
                <a16:creationId xmlns:a16="http://schemas.microsoft.com/office/drawing/2014/main" xmlns="" id="{04342525-DF4D-4DD7-B01A-42E07591C682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69749" y="6495546"/>
            <a:ext cx="780546" cy="412332"/>
          </a:xfrm>
          <a:prstGeom prst="rect">
            <a:avLst/>
          </a:prstGeom>
        </p:spPr>
      </p:pic>
      <p:pic>
        <p:nvPicPr>
          <p:cNvPr id="24" name="Picture 6" descr="http://www.gfkorm.ru/img/banki/3.jpg">
            <a:extLst>
              <a:ext uri="{FF2B5EF4-FFF2-40B4-BE49-F238E27FC236}">
                <a16:creationId xmlns:a16="http://schemas.microsoft.com/office/drawing/2014/main" xmlns="" id="{12003F3E-CCDE-48E5-A359-F4099E87F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949" y="5942627"/>
            <a:ext cx="1357890" cy="497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2" descr="http://www.gfkorm.ru/assets/images/17.jpg">
            <a:extLst>
              <a:ext uri="{FF2B5EF4-FFF2-40B4-BE49-F238E27FC236}">
                <a16:creationId xmlns:a16="http://schemas.microsoft.com/office/drawing/2014/main" xmlns="" id="{5BABF0BC-971B-4392-A836-28F0B2A42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98678" y="5953944"/>
            <a:ext cx="993138" cy="39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s://gazprombank-lk.ru/wp-content/uploads/2018/07/word-image-16.jpeg">
            <a:extLst>
              <a:ext uri="{FF2B5EF4-FFF2-40B4-BE49-F238E27FC236}">
                <a16:creationId xmlns:a16="http://schemas.microsoft.com/office/drawing/2014/main" xmlns="" id="{DDA3781A-BD35-473D-8FA4-786571E3C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6914" y="6399857"/>
            <a:ext cx="1185675" cy="575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8" name="Таблица 27">
            <a:extLst>
              <a:ext uri="{FF2B5EF4-FFF2-40B4-BE49-F238E27FC236}">
                <a16:creationId xmlns:a16="http://schemas.microsoft.com/office/drawing/2014/main" xmlns="" id="{A70C5528-BC7E-4A5F-B8AA-1E5803F2D1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1922641"/>
              </p:ext>
            </p:extLst>
          </p:nvPr>
        </p:nvGraphicFramePr>
        <p:xfrm>
          <a:off x="657005" y="2708635"/>
          <a:ext cx="6336407" cy="301752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8656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627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08004">
                  <a:extLst>
                    <a:ext uri="{9D8B030D-6E8A-4147-A177-3AD203B41FA5}">
                      <a16:colId xmlns:a16="http://schemas.microsoft.com/office/drawing/2014/main" xmlns="" val="124828149"/>
                    </a:ext>
                  </a:extLst>
                </a:gridCol>
              </a:tblGrid>
              <a:tr h="2836546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поручительства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marL="0" indent="0" algn="ctr">
                        <a:buNone/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не более 5 лет по кредитному договору/договору банковской гарантии (возможна пролонгация); </a:t>
                      </a:r>
                    </a:p>
                    <a:p>
                      <a:pPr marL="0" indent="0" algn="ctr">
                        <a:buNone/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не более 3-х лет по договору микрозайма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Ставка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вознаграждения:</a:t>
                      </a: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 кредитным договорам и договорам микрозаймов  – 1,25 % годовых;</a:t>
                      </a: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 договорам банковской гарантии – 1 % годовых;</a:t>
                      </a: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 совместным сделкам</a:t>
                      </a: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 АО «Корпорация МСП» (</a:t>
                      </a:r>
                      <a:r>
                        <a:rPr lang="ru-RU" sz="1200" b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согарантия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) –                         0,75 % годовых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Максимальная ответственность Фонда  </a:t>
                      </a:r>
                    </a:p>
                    <a:p>
                      <a:pPr marL="0" lvl="0" indent="0" algn="ctr">
                        <a:buNone/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70 % от суммы основного долга по заключаемому кредитному договору/договору банковской гарантии;</a:t>
                      </a:r>
                    </a:p>
                    <a:p>
                      <a:pPr marL="0" indent="0" algn="ctr">
                        <a:buNone/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50 % от суммы основного долга по заключаемому договору микрозайма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xmlns="" id="{A2462BF5-2A5E-4CAC-A1DD-9A619186FD39}"/>
              </a:ext>
            </a:extLst>
          </p:cNvPr>
          <p:cNvSpPr/>
          <p:nvPr/>
        </p:nvSpPr>
        <p:spPr>
          <a:xfrm>
            <a:off x="2806363" y="5636012"/>
            <a:ext cx="1705330" cy="317932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Банки-партнеры</a:t>
            </a:r>
            <a:endParaRPr lang="ru-RU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8376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Л</a:t>
            </a:r>
            <a:r>
              <a:rPr lang="ru-RU" sz="3200" dirty="0" err="1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ьготное</a:t>
            </a: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 кредитование 8,5% 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DBA6943-DB57-48D1-9D62-EB2FD7112A64}"/>
              </a:ext>
            </a:extLst>
          </p:cNvPr>
          <p:cNvSpPr/>
          <p:nvPr/>
        </p:nvSpPr>
        <p:spPr>
          <a:xfrm>
            <a:off x="607317" y="1982750"/>
            <a:ext cx="9730482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параметры Программы льготного кредитования МСП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3829706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99179" y="1086600"/>
            <a:ext cx="98386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Услугу предоставляют уполномоченные банки – участники программы, прошедшие отбор Минэкономразвития РФ: </a:t>
            </a:r>
            <a:r>
              <a:rPr lang="ru-RU" sz="1400" dirty="0">
                <a:sym typeface="Arial"/>
              </a:rPr>
              <a:t>«ФК Открытие», «</a:t>
            </a:r>
            <a:r>
              <a:rPr lang="ru-RU" sz="1400" dirty="0" err="1">
                <a:sym typeface="Arial"/>
              </a:rPr>
              <a:t>ФораБанк</a:t>
            </a:r>
            <a:r>
              <a:rPr lang="ru-RU" sz="1400" dirty="0">
                <a:sym typeface="Arial"/>
              </a:rPr>
              <a:t>», «ВТБ», «Газпромбанк», «Райффайзенбанк», «Росбанк», «Сбербанк России», «Альфа-Банк», «Возрождение», «</a:t>
            </a:r>
            <a:r>
              <a:rPr lang="ru-RU" sz="1400" dirty="0" err="1">
                <a:sym typeface="Arial"/>
              </a:rPr>
              <a:t>Россельхозбанк</a:t>
            </a:r>
            <a:r>
              <a:rPr lang="ru-RU" sz="1400" dirty="0">
                <a:sym typeface="Arial"/>
              </a:rPr>
              <a:t>», «</a:t>
            </a:r>
            <a:r>
              <a:rPr lang="ru-RU" sz="1400" dirty="0" err="1">
                <a:sym typeface="Arial"/>
              </a:rPr>
              <a:t>Совкомбанк</a:t>
            </a:r>
            <a:r>
              <a:rPr lang="ru-RU" sz="1400" dirty="0">
                <a:sym typeface="Arial"/>
              </a:rPr>
              <a:t>»</a:t>
            </a:r>
            <a:r>
              <a:rPr lang="ru-RU" sz="1600" b="1" dirty="0"/>
              <a:t> 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2" name="Таблица 31">
            <a:extLst>
              <a:ext uri="{FF2B5EF4-FFF2-40B4-BE49-F238E27FC236}">
                <a16:creationId xmlns:a16="http://schemas.microsoft.com/office/drawing/2014/main" xmlns="" id="{0717F445-61C0-46D9-A687-BF6D40C8AF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64473527"/>
              </p:ext>
            </p:extLst>
          </p:nvPr>
        </p:nvGraphicFramePr>
        <p:xfrm>
          <a:off x="607315" y="2427934"/>
          <a:ext cx="9622345" cy="5092446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13308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892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24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Процентная ставка по кредиту для Заемщика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8,5%</a:t>
                      </a:r>
                      <a:endParaRPr lang="ru-RU" sz="11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178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Цели льготных кредитов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Инвестиционные и пополнение оборотных средств, </a:t>
                      </a: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рефинансирование инвестиционного кредита (приоритетные отрасли), на развитие предпринимательской деятельности</a:t>
                      </a:r>
                      <a:endParaRPr lang="ru-RU" sz="1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2928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Размер кредита на инвестиционные цели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500 тыс. рублей до 1 млрд. рублей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500 тыс. рублей до 2 млрд. рублей на деятельность в целях развития внутреннего и въездного туризма</a:t>
                      </a: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Размер кредита на пополнение оборотных средств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500 тыс. рублей до 500 млн. рублей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14733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кредитного договора на инвестиционные цели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10 лет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05823949"/>
                  </a:ext>
                </a:extLst>
              </a:tr>
              <a:tr h="44450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кредитного договора на пополнение оборотных средств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3 лет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534258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Размер кредита на развитие предпринимательской деятельности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10 млн. рублей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62423885"/>
                  </a:ext>
                </a:extLst>
              </a:tr>
              <a:tr h="444502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Срок кредита  на развитие предпринимательской деятельности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лет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80471726"/>
                  </a:ext>
                </a:extLst>
              </a:tr>
              <a:tr h="444502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Заемщик по кредиту на развитие предпринимательской деятельности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Микропредприятие, «самозанятые» граждане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65698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421137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03024" y="858446"/>
            <a:ext cx="9737904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АО «Федеральная к</a:t>
            </a:r>
            <a:r>
              <a:rPr kumimoji="0" 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орпорация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 МСП»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4405969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26594" y="1444255"/>
            <a:ext cx="9838619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Корпорация – институт развития в сфере малого и среднего предпринимательства</a:t>
            </a:r>
          </a:p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Акционерами Корпорации являются Российская Федерация (в лице Федерального агентства по управлению государственным имуществом) и государственная корпорация «Банк развития и внешнеэкономической деятельности (Внешэкономбанк)»</a:t>
            </a:r>
          </a:p>
          <a:p>
            <a:pPr algn="just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Акционерное общество «Российский Банк поддержки малого и среднего предпринимательства»  (АО «МСП Банк») является дочерним обществом Корпорации </a:t>
            </a:r>
            <a:endParaRPr lang="ru-RU" sz="1400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426594" y="3528469"/>
            <a:ext cx="9733406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ПОДДЕРЖКИ СУБЪЕКТОВ МСП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0B1AB25A-67E7-4D73-8A43-5941E83C3751}"/>
              </a:ext>
            </a:extLst>
          </p:cNvPr>
          <p:cNvSpPr/>
          <p:nvPr/>
        </p:nvSpPr>
        <p:spPr>
          <a:xfrm>
            <a:off x="730251" y="4122854"/>
            <a:ext cx="4400550" cy="954107"/>
          </a:xfrm>
          <a:prstGeom prst="rect">
            <a:avLst/>
          </a:prstGeom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Предоставление независимых гарантий </a:t>
            </a: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Корпорации для обеспечения кредитов (займов) малому и среднему предпринимательству в финансовых организациях-партнерах</a:t>
            </a:r>
            <a:endParaRPr lang="ru-RU" sz="1400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D29F1986-54D2-4A45-87B9-D9072BB11C6A}"/>
              </a:ext>
            </a:extLst>
          </p:cNvPr>
          <p:cNvSpPr/>
          <p:nvPr/>
        </p:nvSpPr>
        <p:spPr>
          <a:xfrm>
            <a:off x="730251" y="5331637"/>
            <a:ext cx="4400550" cy="1169551"/>
          </a:xfrm>
          <a:prstGeom prst="rect">
            <a:avLst/>
          </a:prstGeom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Предоставление специальных гарантийных продуктов </a:t>
            </a: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Корпорации:</a:t>
            </a:r>
          </a:p>
          <a:p>
            <a:pPr algn="ctr"/>
            <a:r>
              <a:rPr 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согарантия</a:t>
            </a: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 для экспортеров,</a:t>
            </a:r>
          </a:p>
          <a:p>
            <a:pPr algn="ctr"/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прямая гарантия для обеспечения части обязательств по договору лизинга</a:t>
            </a:r>
            <a:endParaRPr lang="ru-RU" sz="1400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C17A7C48-335C-4E7D-BAB9-4801249F34AB}"/>
              </a:ext>
            </a:extLst>
          </p:cNvPr>
          <p:cNvSpPr/>
          <p:nvPr/>
        </p:nvSpPr>
        <p:spPr>
          <a:xfrm>
            <a:off x="5432863" y="4122854"/>
            <a:ext cx="4400550" cy="954107"/>
          </a:xfrm>
          <a:prstGeom prst="rect">
            <a:avLst/>
          </a:prstGeom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Кредитно-гарантийная поддержка</a:t>
            </a:r>
          </a:p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 АО «МСП БАНК»</a:t>
            </a:r>
          </a:p>
          <a:p>
            <a:pPr algn="ctr"/>
            <a:endParaRPr lang="ru-RU" sz="14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endParaRPr lang="ru-RU" sz="1400" dirty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B01D4BD0-3C5A-4F15-B5A3-685122B014C3}"/>
              </a:ext>
            </a:extLst>
          </p:cNvPr>
          <p:cNvSpPr/>
          <p:nvPr/>
        </p:nvSpPr>
        <p:spPr>
          <a:xfrm>
            <a:off x="5432863" y="5331637"/>
            <a:ext cx="4400550" cy="1169551"/>
          </a:xfrm>
          <a:prstGeom prst="rect">
            <a:avLst/>
          </a:prstGeom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Программа льготного лизинга оборудования </a:t>
            </a: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для субъектов индивидуального и малого предпринимательства, реализуемая региональными лизинговыми компаниями (РЛК)</a:t>
            </a:r>
          </a:p>
          <a:p>
            <a:pPr algn="ctr"/>
            <a:endParaRPr lang="ru-RU" sz="1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80304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Независимая гарантия Корпорации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4405969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26596" y="1259122"/>
            <a:ext cx="9838619" cy="954107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Оформленная в со</a:t>
            </a:r>
            <a:r>
              <a:rPr lang="ru-RU" sz="1400" dirty="0">
                <a:sym typeface="Arial"/>
              </a:rPr>
              <a:t>ответствии с требованиями действующего законодательства Российской Федерации независимая гарантия, в соответствии с которой Корпорация обязывается перед Банком/Организацией-партнером отвечать за исполнение субъектом МСП (Принципалом) его обязательств по кредитному договору/договору займа/лизинга</a:t>
            </a:r>
            <a:endParaRPr lang="ru-RU" sz="1400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426594" y="2188464"/>
            <a:ext cx="9733406" cy="402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Схема взаимодействия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D29F1986-54D2-4A45-87B9-D9072BB11C6A}"/>
              </a:ext>
            </a:extLst>
          </p:cNvPr>
          <p:cNvSpPr/>
          <p:nvPr/>
        </p:nvSpPr>
        <p:spPr>
          <a:xfrm>
            <a:off x="426594" y="2554028"/>
            <a:ext cx="4400550" cy="276999"/>
          </a:xfrm>
          <a:prstGeom prst="rect">
            <a:avLst/>
          </a:prstGeom>
          <a:solidFill>
            <a:srgbClr val="EDD8C2"/>
          </a:solidFill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000000"/>
                </a:solidFill>
                <a:latin typeface="Arial" panose="020B0604020202020204" pitchFamily="34" charset="0"/>
              </a:rPr>
              <a:t>Без участия Региональной гарантийной организации</a:t>
            </a:r>
            <a:endParaRPr lang="ru-RU" sz="120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8FD2CB19-26AF-47FF-9EEE-80472B961667}"/>
              </a:ext>
            </a:extLst>
          </p:cNvPr>
          <p:cNvSpPr/>
          <p:nvPr/>
        </p:nvSpPr>
        <p:spPr>
          <a:xfrm>
            <a:off x="5759450" y="2554027"/>
            <a:ext cx="4400550" cy="276999"/>
          </a:xfrm>
          <a:prstGeom prst="rect">
            <a:avLst/>
          </a:prstGeom>
          <a:solidFill>
            <a:srgbClr val="EDD8C2"/>
          </a:solidFill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000000"/>
                </a:solidFill>
                <a:latin typeface="Arial" panose="020B0604020202020204" pitchFamily="34" charset="0"/>
              </a:rPr>
              <a:t>С участием Региональной гарантийной организации</a:t>
            </a:r>
            <a:endParaRPr lang="ru-RU" sz="12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0ED9F70-A442-47B7-B80B-8000C01E442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8987" y="2915217"/>
            <a:ext cx="4715763" cy="2112842"/>
          </a:xfrm>
          <a:prstGeom prst="rect">
            <a:avLst/>
          </a:prstGeom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A71F9FB-16DD-4CA1-A261-F61302214C1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3297" y="2915217"/>
            <a:ext cx="5002799" cy="2751540"/>
          </a:xfrm>
          <a:prstGeom prst="rect">
            <a:avLst/>
          </a:prstGeom>
          <a:ln>
            <a:noFill/>
          </a:ln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07F4AD7C-27E8-448B-A715-0FDC22C6B075}"/>
              </a:ext>
            </a:extLst>
          </p:cNvPr>
          <p:cNvSpPr/>
          <p:nvPr/>
        </p:nvSpPr>
        <p:spPr>
          <a:xfrm>
            <a:off x="268986" y="5158926"/>
            <a:ext cx="4715763" cy="1954381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Независимая гарантия в размере до: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•50% суммы кредита (основной долг)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•70% суммы кредита, выданного сельхозкооперативу или члену сельхозкооператива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•70% от суммы гарантии исполнения контракта, суммы кредита на исполнение контракта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•100% от суммы кредита для стартап проектов (сумма гарантии не более 50 млн рублей, проект реализуется в определенных направлениях)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•70% от суммы кредита для стартапов и быстрорастущих инновационных, высокотехнологичных предприятий («газелей»)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1BB57CF8-A2AF-46E3-B56C-60119E43D1F1}"/>
              </a:ext>
            </a:extLst>
          </p:cNvPr>
          <p:cNvSpPr/>
          <p:nvPr/>
        </p:nvSpPr>
        <p:spPr>
          <a:xfrm>
            <a:off x="5293297" y="5666757"/>
            <a:ext cx="5002799" cy="1446550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П -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Поручительство РГО за исполнение субъектом МСП обязательств в рамках собственного лимита РГО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При сумме общего гарантийного обеспечения Корпорации и РГО по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согарантии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до 25 млн рублей поручительство РГО предоставляется в размере 20% от указанного общего гарантийного обеспечения, но не более собственного лимита РГО</a:t>
            </a:r>
          </a:p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Г -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Независимая гарантия Корпорации на часть непокрытой поручительством РГО суммы кредита)</a:t>
            </a:r>
          </a:p>
        </p:txBody>
      </p:sp>
    </p:spTree>
    <p:extLst>
      <p:ext uri="{BB962C8B-B14F-4D97-AF65-F5344CB8AC3E}">
        <p14:creationId xmlns:p14="http://schemas.microsoft.com/office/powerpoint/2010/main" xmlns="" val="26641525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Специальные гарантийные продукты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4405969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290498" y="3227012"/>
            <a:ext cx="9733406" cy="402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Схема взаимодействия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D29F1986-54D2-4A45-87B9-D9072BB11C6A}"/>
              </a:ext>
            </a:extLst>
          </p:cNvPr>
          <p:cNvSpPr/>
          <p:nvPr/>
        </p:nvSpPr>
        <p:spPr>
          <a:xfrm>
            <a:off x="370300" y="1650888"/>
            <a:ext cx="4885500" cy="1569660"/>
          </a:xfrm>
          <a:prstGeom prst="rect">
            <a:avLst/>
          </a:prstGeom>
          <a:solidFill>
            <a:srgbClr val="F2ECDE"/>
          </a:solidFill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Согарантия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 для экспортеров</a:t>
            </a:r>
          </a:p>
          <a:p>
            <a:pPr algn="ct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Прямая гарантия для экспортеров или производителей сельскохозяйственной продукции и продовольствия, заключивших с экспортером договор, предусматривающий реализацию сельскохозяйственной продукции и продовольствия, выдаваемая совместно с поручительством региональной гарантийной организации, покрывает до 75% от суммы кредита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1BB57CF8-A2AF-46E3-B56C-60119E43D1F1}"/>
              </a:ext>
            </a:extLst>
          </p:cNvPr>
          <p:cNvSpPr/>
          <p:nvPr/>
        </p:nvSpPr>
        <p:spPr>
          <a:xfrm>
            <a:off x="5520313" y="6211214"/>
            <a:ext cx="4587892" cy="1107996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Г –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Независимая гарантия в размере: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До 20% балансовой (остаточной) стоимости предмета лизинга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До 20 млн рублей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– Авансовый платеж по договору лизинга в размере: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От 20% балансовой (остаточной) стоимости предмета лизинга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0C88122D-F24C-4E8C-968B-7254BB54D97C}"/>
              </a:ext>
            </a:extLst>
          </p:cNvPr>
          <p:cNvSpPr/>
          <p:nvPr/>
        </p:nvSpPr>
        <p:spPr>
          <a:xfrm>
            <a:off x="5436013" y="1650888"/>
            <a:ext cx="5002799" cy="1569660"/>
          </a:xfrm>
          <a:prstGeom prst="rect">
            <a:avLst/>
          </a:prstGeom>
          <a:solidFill>
            <a:srgbClr val="F2ECDE"/>
          </a:solidFill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Прямые гарантии </a:t>
            </a: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для обеспечение исполнения части обязательств субъекта МСП -лизингополучателя по договору лизинга, заключаемого с организацией-партнером Корпорации (лизингодателем).</a:t>
            </a:r>
          </a:p>
          <a:p>
            <a:pPr algn="ctr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Предметом лизинга может выступать оборудование и крупный рогатый скот специализированных мясных пород, выращенный в Российской Федерации в целях разведения.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185E5F38-421B-4584-82B6-3902C053838E}"/>
              </a:ext>
            </a:extLst>
          </p:cNvPr>
          <p:cNvSpPr/>
          <p:nvPr/>
        </p:nvSpPr>
        <p:spPr>
          <a:xfrm>
            <a:off x="329011" y="6095798"/>
            <a:ext cx="4926789" cy="1223412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 - Поручительство РГО за исполнение субъектом МСП обязательств в рамках собственного лимита РГО</a:t>
            </a:r>
          </a:p>
          <a:p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 сумме общего гарантийного обеспечения Корпорации и РГО до 25 млн рублей поручительство РГО предоставляется в размере 20% от указанного общего гарантийного обеспечения, но не более собственного лимита РГО</a:t>
            </a:r>
          </a:p>
          <a:p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Г - Независимая гарантия Корпорации на часть непокрытой поручительством РГО суммы кредита)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2E6C42D-3BC3-4256-A431-88E6A7B4E58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9011" y="3524243"/>
            <a:ext cx="4843768" cy="245857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D633D7B-FEB1-4B5F-A617-0CE395FF09B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13" y="3661752"/>
            <a:ext cx="5091910" cy="246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44943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Программа поддержки «Газелей»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4405969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329011" y="1366499"/>
            <a:ext cx="9733406" cy="983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АО «»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185E5F38-421B-4584-82B6-3902C053838E}"/>
              </a:ext>
            </a:extLst>
          </p:cNvPr>
          <p:cNvSpPr/>
          <p:nvPr/>
        </p:nvSpPr>
        <p:spPr>
          <a:xfrm>
            <a:off x="5801325" y="3309515"/>
            <a:ext cx="4483276" cy="2408352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Программа поддержки газелей предусматривает:</a:t>
            </a:r>
          </a:p>
          <a:p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обеспечение финансирования проектов (кредитно-гарантийная поддержка);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доступ к закупкам крупнейших заказчиков;</a:t>
            </a: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оказание имущественной, консультационной, правовой и иной поддержки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00A9A518-9FFA-4E95-A6DA-FB796ADAC24A}"/>
              </a:ext>
            </a:extLst>
          </p:cNvPr>
          <p:cNvSpPr/>
          <p:nvPr/>
        </p:nvSpPr>
        <p:spPr>
          <a:xfrm>
            <a:off x="370301" y="6294188"/>
            <a:ext cx="99644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Прием заявок на включение в программу поддержки «газелей» осуществляет Корпорация МСП.</a:t>
            </a:r>
          </a:p>
          <a:p>
            <a:pPr algn="ctr"/>
            <a:r>
              <a:rPr lang="ru-RU" sz="1600" dirty="0"/>
              <a:t> Заявку возможно подать в электронном виде с использованием АИС «Мониторинг МСП» (</a:t>
            </a:r>
            <a:r>
              <a:rPr lang="ru-RU" sz="1600" dirty="0">
                <a:hlinkClick r:id="rId3"/>
              </a:rPr>
              <a:t>https://monitoring.corpmsp.ru/#gazelle/registration</a:t>
            </a:r>
            <a:r>
              <a:rPr lang="ru-RU" sz="1600" dirty="0"/>
              <a:t>). 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D0359107-717F-4BBE-9576-2BA4CCD1C783}"/>
              </a:ext>
            </a:extLst>
          </p:cNvPr>
          <p:cNvSpPr/>
          <p:nvPr/>
        </p:nvSpPr>
        <p:spPr>
          <a:xfrm>
            <a:off x="203024" y="1271111"/>
            <a:ext cx="10240962" cy="160043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«Газели»:</a:t>
            </a:r>
          </a:p>
          <a:p>
            <a:pPr algn="ctr"/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Cубъект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МСП, соответствующий критериям отнесения к быстрорастущим инновационным, высокотехнологичным предприятиям, утвержденным рабочей группой по вопросам оказания поддержки субъектам малого и среднего предпринимательства высокотехнологичных секторов экономики, в том числе внедряющим инновации, осуществляющим проекты в сфере импортозамещения и (или) производящим экспортную продукцию и услуги, созданной АО «Корпорация «МСП» и иными институтами развития.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06FB0230-1CA5-46BA-AB5B-8EFBC95D564D}"/>
              </a:ext>
            </a:extLst>
          </p:cNvPr>
          <p:cNvSpPr/>
          <p:nvPr/>
        </p:nvSpPr>
        <p:spPr>
          <a:xfrm>
            <a:off x="280212" y="2966937"/>
            <a:ext cx="5371288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Основные критерии:</a:t>
            </a:r>
          </a:p>
          <a:p>
            <a:endParaRPr lang="ru-RU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Базовые требования к заемщикам;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Деятельность осуществляется в Приоритетных отраслях экономики;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Среднегодовой темп роста (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CAGR)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 выручки за  последние три года не менее 20%;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Осуществление деятельности не менее 3 лет;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Наличие документов, подтверждающих права субъекта МСП на результаты интеллектуальной деятельности и приравненные к ним средства индивидуализации, предусмотренные Гражданским кодексом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xmlns="" val="19445465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Кредитная поддержка начинающих предпринимателей АО «МСП-Банк»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822287" y="6487765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329011" y="1366499"/>
            <a:ext cx="9733406" cy="983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АО «»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00A9A518-9FFA-4E95-A6DA-FB796ADAC24A}"/>
              </a:ext>
            </a:extLst>
          </p:cNvPr>
          <p:cNvSpPr/>
          <p:nvPr/>
        </p:nvSpPr>
        <p:spPr>
          <a:xfrm>
            <a:off x="143756" y="6317329"/>
            <a:ext cx="99644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/>
              <a:t>Документы на кредит подаются в электронном виде с использованием Портала АИС «НГС»</a:t>
            </a:r>
          </a:p>
          <a:p>
            <a:pPr algn="ctr"/>
            <a:r>
              <a:rPr lang="ru-RU" sz="1600" dirty="0"/>
              <a:t>с применением электронно-цифровой подписи (подробная видео-инструкция на сайте «МСП Банка»)</a:t>
            </a: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xmlns="" id="{AF8B2BD2-51FC-4D73-9F7E-D68A23376F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1599822"/>
              </p:ext>
            </p:extLst>
          </p:nvPr>
        </p:nvGraphicFramePr>
        <p:xfrm>
          <a:off x="629396" y="1896269"/>
          <a:ext cx="9340104" cy="4086553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39299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10200">
                  <a:extLst>
                    <a:ext uri="{9D8B030D-6E8A-4147-A177-3AD203B41FA5}">
                      <a16:colId xmlns:a16="http://schemas.microsoft.com/office/drawing/2014/main" xmlns="" val="1544729885"/>
                    </a:ext>
                  </a:extLst>
                </a:gridCol>
              </a:tblGrid>
              <a:tr h="3223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Микрокредит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Микрокредит для начинающих предпринимателей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64162">
                <a:tc>
                  <a:txBody>
                    <a:bodyPr/>
                    <a:lstStyle/>
                    <a:p>
                      <a:pPr algn="just"/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 организацию и/или развитие бизнеса в части пополнения оборотных средств, финансирования текущей деятельности и инвестиций</a:t>
                      </a:r>
                    </a:p>
                    <a:p>
                      <a:pPr algn="ctr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Сумма</a:t>
                      </a:r>
                    </a:p>
                    <a:p>
                      <a:pPr algn="l"/>
                      <a:endParaRPr lang="ru-RU" sz="1400" b="1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для ИП от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0,5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до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млн. рублей</a:t>
                      </a:r>
                    </a:p>
                    <a:p>
                      <a:pPr algn="l"/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для ЮЛ от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0,5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до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млн. рублей</a:t>
                      </a:r>
                    </a:p>
                    <a:p>
                      <a:pPr algn="l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Срок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до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 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месяцев</a:t>
                      </a:r>
                    </a:p>
                    <a:p>
                      <a:pPr algn="l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Ставка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13%</a:t>
                      </a:r>
                    </a:p>
                    <a:p>
                      <a:pPr algn="l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Без залога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 организацию и/или развитие бизнеса в части пополнения оборотных средств, финансирования текущей деятельности и инвестиций Индивидуальных предпринимателей:</a:t>
                      </a:r>
                    </a:p>
                    <a:p>
                      <a:pPr algn="just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just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Зарегистрированный или ведущих предпринимательскую деятельность на территории моногорода</a:t>
                      </a:r>
                    </a:p>
                    <a:p>
                      <a:pPr algn="just"/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just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Получивших грант в рамках федерального проекта по развитию женского предпринимательства «Мама-предприниматель» </a:t>
                      </a:r>
                    </a:p>
                    <a:p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Сумма до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500 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 рублей</a:t>
                      </a:r>
                    </a:p>
                    <a:p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Срок до 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 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месяцев</a:t>
                      </a:r>
                    </a:p>
                    <a:p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Ставка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8,5%</a:t>
                      </a:r>
                    </a:p>
                    <a:p>
                      <a:endParaRPr lang="ru-RU" sz="1400" b="1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Без залога и поручительств</a:t>
                      </a:r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902658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Программа льготного лизинга оборудования для субъектов МСП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2026972" y="6713740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329011" y="1366499"/>
            <a:ext cx="9733406" cy="983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АО «»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00A9A518-9FFA-4E95-A6DA-FB796ADAC24A}"/>
              </a:ext>
            </a:extLst>
          </p:cNvPr>
          <p:cNvSpPr/>
          <p:nvPr/>
        </p:nvSpPr>
        <p:spPr>
          <a:xfrm>
            <a:off x="246239" y="1688489"/>
            <a:ext cx="9964449" cy="52322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Реализуется через сеть региональных лизинговых компаний (РЛК) </a:t>
            </a:r>
          </a:p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независимо от местонахождения лизингополучателя: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9CBC1FF6-BDD1-40D5-8C6E-BFF7737B6C7A}"/>
              </a:ext>
            </a:extLst>
          </p:cNvPr>
          <p:cNvSpPr/>
          <p:nvPr/>
        </p:nvSpPr>
        <p:spPr>
          <a:xfrm>
            <a:off x="715682" y="2426326"/>
            <a:ext cx="4027089" cy="30777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ru-RU" sz="1400" dirty="0"/>
              <a:t>«РЛК Республики Татарстан» (г. Казань)</a:t>
            </a:r>
            <a:r>
              <a:rPr lang="ru-RU" sz="1400" dirty="0">
                <a:latin typeface="Calibri" pitchFamily="34" charset="0"/>
                <a:cs typeface="Times New Roman" panose="02020603050405020304" pitchFamily="18" charset="0"/>
              </a:rPr>
              <a:t>; </a:t>
            </a:r>
            <a:endParaRPr lang="ru-RU" sz="16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611E73E-B50A-43E2-8B4D-1C5534208949}"/>
              </a:ext>
            </a:extLst>
          </p:cNvPr>
          <p:cNvSpPr/>
          <p:nvPr/>
        </p:nvSpPr>
        <p:spPr>
          <a:xfrm>
            <a:off x="715682" y="2806054"/>
            <a:ext cx="4027089" cy="307777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r>
              <a:rPr lang="ru-RU" sz="1400" dirty="0">
                <a:latin typeface="Calibri" pitchFamily="34" charset="0"/>
                <a:cs typeface="Times New Roman" panose="02020603050405020304" pitchFamily="18" charset="0"/>
              </a:rPr>
              <a:t>«РЛК Республики Башкортостан» (г. Уфа);</a:t>
            </a:r>
            <a:endParaRPr lang="ru-RU" sz="160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20922EED-B199-4CF7-87A3-E860B0CBEC84}"/>
              </a:ext>
            </a:extLst>
          </p:cNvPr>
          <p:cNvSpPr/>
          <p:nvPr/>
        </p:nvSpPr>
        <p:spPr>
          <a:xfrm>
            <a:off x="5345906" y="2439278"/>
            <a:ext cx="4027089" cy="307777"/>
          </a:xfrm>
          <a:prstGeom prst="rect">
            <a:avLst/>
          </a:prstGeom>
          <a:solidFill>
            <a:srgbClr val="F7F2E5"/>
          </a:solidFill>
          <a:ln>
            <a:solidFill>
              <a:srgbClr val="F7F2E5"/>
            </a:solidFill>
          </a:ln>
        </p:spPr>
        <p:txBody>
          <a:bodyPr wrap="square">
            <a:spAutoFit/>
          </a:bodyPr>
          <a:lstStyle/>
          <a:p>
            <a:r>
              <a:rPr lang="ru-RU" sz="1400" dirty="0">
                <a:latin typeface="Calibri" pitchFamily="34" charset="0"/>
                <a:cs typeface="Times New Roman" panose="02020603050405020304" pitchFamily="18" charset="0"/>
              </a:rPr>
              <a:t>«РЛК Ярославской области» (г. Ярославль); </a:t>
            </a:r>
            <a:endParaRPr lang="ru-RU" sz="160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A6462B65-AA9B-4B03-8052-4839B7AC3CB2}"/>
              </a:ext>
            </a:extLst>
          </p:cNvPr>
          <p:cNvSpPr/>
          <p:nvPr/>
        </p:nvSpPr>
        <p:spPr>
          <a:xfrm>
            <a:off x="5345906" y="2850634"/>
            <a:ext cx="4027089" cy="307777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r>
              <a:rPr lang="ru-RU" sz="1400" dirty="0">
                <a:latin typeface="Calibri" pitchFamily="34" charset="0"/>
                <a:cs typeface="Times New Roman" panose="02020603050405020304" pitchFamily="18" charset="0"/>
              </a:rPr>
              <a:t>«РЛК Республики Саха» (г. Якутск)</a:t>
            </a:r>
            <a:endParaRPr lang="ru-RU" sz="1600" dirty="0"/>
          </a:p>
        </p:txBody>
      </p:sp>
      <p:sp>
        <p:nvSpPr>
          <p:cNvPr id="13" name="Текст 6">
            <a:extLst>
              <a:ext uri="{FF2B5EF4-FFF2-40B4-BE49-F238E27FC236}">
                <a16:creationId xmlns:a16="http://schemas.microsoft.com/office/drawing/2014/main" xmlns="" id="{4C19318D-350A-46A0-90A7-DAEB4F933664}"/>
              </a:ext>
            </a:extLst>
          </p:cNvPr>
          <p:cNvSpPr txBox="1">
            <a:spLocks/>
          </p:cNvSpPr>
          <p:nvPr/>
        </p:nvSpPr>
        <p:spPr>
          <a:xfrm>
            <a:off x="642334" y="3555280"/>
            <a:ext cx="4173783" cy="302296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Получатель</a:t>
            </a:r>
            <a:r>
              <a:rPr kumimoji="0" lang="ru-RU" sz="1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160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– субъект индивидуального и малого предпринимательства – резидент РФ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Льготные процентные ставки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6% для российского оборудования,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8% для иностранного оборудования;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Сумма финансирования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 5 до 200 млн.рублей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Срок лизинга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 13 до 60 месяцев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Минимальный аванс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 10 % до 15 %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Текст 6">
            <a:extLst>
              <a:ext uri="{FF2B5EF4-FFF2-40B4-BE49-F238E27FC236}">
                <a16:creationId xmlns:a16="http://schemas.microsoft.com/office/drawing/2014/main" xmlns="" id="{4D3F19E2-9346-4880-8BAC-A0835886C1CE}"/>
              </a:ext>
            </a:extLst>
          </p:cNvPr>
          <p:cNvSpPr txBox="1">
            <a:spLocks/>
          </p:cNvSpPr>
          <p:nvPr/>
        </p:nvSpPr>
        <p:spPr>
          <a:xfrm>
            <a:off x="5345906" y="3555280"/>
            <a:ext cx="4598194" cy="327696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lvl="0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Преимущества программы:</a:t>
            </a:r>
          </a:p>
          <a:p>
            <a:pPr lvl="0"/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Беззалоговое</a:t>
            </a:r>
            <a:r>
              <a:rPr kumimoji="0" lang="ru-RU" sz="16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финансирование, обеспечением является сам предмет лизинга;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6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Компания самостоятельно приобретает оборудование у поставщика и передает его лизингополучателю;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Возможность выбрать график платежей исходя из сезонности бизнеса;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Возможность привлечения региональных гарантийных организаций в качестве поручителя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B1FD6C88-A745-4CE0-80B8-D8569D499E8D}"/>
              </a:ext>
            </a:extLst>
          </p:cNvPr>
          <p:cNvSpPr/>
          <p:nvPr/>
        </p:nvSpPr>
        <p:spPr>
          <a:xfrm>
            <a:off x="9902784" y="3157725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17229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E4DFABD6-2989-49D5-B4F4-DDA38C071ED1}"/>
              </a:ext>
            </a:extLst>
          </p:cNvPr>
          <p:cNvSpPr/>
          <p:nvPr/>
        </p:nvSpPr>
        <p:spPr>
          <a:xfrm>
            <a:off x="-966653" y="6029400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415043" y="561925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Финансирование инвестиционных проектов в  моногородах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92713" y="1404496"/>
            <a:ext cx="9838619" cy="846386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Программу реализует Некоммерческая организация «Фонд развития моногородов» (РФ)</a:t>
            </a:r>
          </a:p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/>
              <a:t>Обратиться с инвестиционным проектом для дальнейшего взаимодействия с Фондом развития моногородов можно в </a:t>
            </a:r>
            <a:r>
              <a:rPr lang="ru-RU" sz="1400" b="1" dirty="0"/>
              <a:t>ООО «Корпорация развития Республики Мордовия»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499179" y="2337445"/>
            <a:ext cx="5469820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Условия 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5E700106-E9AD-4ED6-8FF6-4D5587E93436}"/>
              </a:ext>
            </a:extLst>
          </p:cNvPr>
          <p:cNvSpPr/>
          <p:nvPr/>
        </p:nvSpPr>
        <p:spPr>
          <a:xfrm>
            <a:off x="6193374" y="2337444"/>
            <a:ext cx="4137958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 к проекту и Инициатору 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5">
            <a:extLst>
              <a:ext uri="{FF2B5EF4-FFF2-40B4-BE49-F238E27FC236}">
                <a16:creationId xmlns:a16="http://schemas.microsoft.com/office/drawing/2014/main" xmlns="" id="{DAFE74AC-5A69-4969-B923-D8EC15C745B6}"/>
              </a:ext>
            </a:extLst>
          </p:cNvPr>
          <p:cNvGraphicFramePr>
            <a:graphicFrameLocks noGrp="1"/>
          </p:cNvGraphicFramePr>
          <p:nvPr/>
        </p:nvGraphicFramePr>
        <p:xfrm>
          <a:off x="426218" y="2740442"/>
          <a:ext cx="5558721" cy="27993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48671">
                  <a:extLst>
                    <a:ext uri="{9D8B030D-6E8A-4147-A177-3AD203B41FA5}">
                      <a16:colId xmlns:a16="http://schemas.microsoft.com/office/drawing/2014/main" xmlns="" val="1131012313"/>
                    </a:ext>
                  </a:extLst>
                </a:gridCol>
                <a:gridCol w="1860549">
                  <a:extLst>
                    <a:ext uri="{9D8B030D-6E8A-4147-A177-3AD203B41FA5}">
                      <a16:colId xmlns:a16="http://schemas.microsoft.com/office/drawing/2014/main" xmlns="" val="4203340915"/>
                    </a:ext>
                  </a:extLst>
                </a:gridCol>
                <a:gridCol w="2349501">
                  <a:extLst>
                    <a:ext uri="{9D8B030D-6E8A-4147-A177-3AD203B41FA5}">
                      <a16:colId xmlns:a16="http://schemas.microsoft.com/office/drawing/2014/main" xmlns="" val="3163830845"/>
                    </a:ext>
                  </a:extLst>
                </a:gridCol>
              </a:tblGrid>
              <a:tr h="613119">
                <a:tc>
                  <a:txBody>
                    <a:bodyPr/>
                    <a:lstStyle/>
                    <a:p>
                      <a:pPr algn="l"/>
                      <a:r>
                        <a:rPr lang="ru-RU" sz="14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Сумма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10 не более 250 млн. рублей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Свыше 250 и до 1000 млн. рублей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16015946"/>
                  </a:ext>
                </a:extLst>
              </a:tr>
              <a:tr h="422680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Ставка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0% годовых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5% годовых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6826483"/>
                  </a:ext>
                </a:extLst>
              </a:tr>
              <a:tr h="857193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Обеспечение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банковская гарантия,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гарантия АО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«Корпорация МСП»,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ВЭБ.РФ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Стандартные залоги,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оформление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поручительства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холдинговой (материнской)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компании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3909549"/>
                  </a:ext>
                </a:extLst>
              </a:tr>
              <a:tr h="422680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Займ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Займ</a:t>
                      </a:r>
                      <a:r>
                        <a:rPr lang="ru-RU" sz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, участие в капитал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83939702"/>
                  </a:ext>
                </a:extLst>
              </a:tr>
            </a:tbl>
          </a:graphicData>
        </a:graphic>
      </p:graphicFrame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763FBF3-1D8C-4222-A103-92EE57C7D413}"/>
              </a:ext>
            </a:extLst>
          </p:cNvPr>
          <p:cNvSpPr/>
          <p:nvPr/>
        </p:nvSpPr>
        <p:spPr>
          <a:xfrm>
            <a:off x="337064" y="5711306"/>
            <a:ext cx="50809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Срок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до 15 лет</a:t>
            </a:r>
          </a:p>
          <a:p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Участие собственными средствами инициатора в проекте</a:t>
            </a: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не менее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20%</a:t>
            </a:r>
          </a:p>
          <a:p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Отсрочка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 выплате займа (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осн.долга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) –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не более 3 лет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3DD30209-68C2-4ABB-BFD6-2C94381B9D5F}"/>
              </a:ext>
            </a:extLst>
          </p:cNvPr>
          <p:cNvSpPr/>
          <p:nvPr/>
        </p:nvSpPr>
        <p:spPr>
          <a:xfrm>
            <a:off x="6122386" y="2740442"/>
            <a:ext cx="4441937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Инициатор (заемщик) – юридическое лицо или индивидуальный предприниматель,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резидент РФ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Отсутствие у инициатора просроченной</a:t>
            </a: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задолженности перед бюджетом и фондами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Проект должен реализовываться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в границах моногорода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 результате проекта должны быть созданы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новые рабочие места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Отсутствие зависимости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 деятельности градообразующего предприятия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18CBED1D-EA0F-442A-8B45-2C17D7796B8A}"/>
              </a:ext>
            </a:extLst>
          </p:cNvPr>
          <p:cNvSpPr/>
          <p:nvPr/>
        </p:nvSpPr>
        <p:spPr>
          <a:xfrm>
            <a:off x="6193374" y="5406559"/>
            <a:ext cx="4171591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Ограничения</a:t>
            </a:r>
          </a:p>
          <a:p>
            <a:pPr algn="ctr"/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Участие Фонда в проекте </a:t>
            </a: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более 80% </a:t>
            </a:r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общей стоимости проекта</a:t>
            </a:r>
          </a:p>
          <a:p>
            <a:endParaRPr lang="ru-RU" sz="13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 Фонда могут быть направлены </a:t>
            </a: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только на капитальные вложения</a:t>
            </a: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38707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15043" y="561925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Грантовая </a:t>
            </a: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п</a:t>
            </a:r>
            <a:r>
              <a:rPr kumimoji="0" 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оддержка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 малых инновационных предприятий  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3829706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364685" y="1573162"/>
            <a:ext cx="10087415" cy="830997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Программу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инновационного развития, направленные на создание новых и развитие действующих высокотехнологичных компаний, коммерциализацию результатов научно-технической деятельности</a:t>
            </a:r>
            <a:r>
              <a:rPr lang="ru-RU" sz="1600" b="1" dirty="0"/>
              <a:t> </a:t>
            </a:r>
            <a:r>
              <a:rPr lang="ru-RU" sz="1600" dirty="0"/>
              <a:t>реализует</a:t>
            </a:r>
            <a:r>
              <a:rPr lang="ru-RU" sz="1600" b="1" dirty="0"/>
              <a:t> Фонд содействия развитию малых форм предприятий в научно-технической сфере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763FBF3-1D8C-4222-A103-92EE57C7D413}"/>
              </a:ext>
            </a:extLst>
          </p:cNvPr>
          <p:cNvSpPr/>
          <p:nvPr/>
        </p:nvSpPr>
        <p:spPr>
          <a:xfrm>
            <a:off x="364685" y="2482448"/>
            <a:ext cx="3267514" cy="3970318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Программа «СТАРТ»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Поддержка стартапов</a:t>
            </a: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на ранних стадиях развития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Сумма Гранта до 10 млн. рублей</a:t>
            </a:r>
          </a:p>
          <a:p>
            <a:pPr algn="ctr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Принимать участие в конкурсе могут субъекты МСП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дата регистрации предприятия составляет не более 2-х лет с даты подачи заявки на конкурс;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ведущие сотрудники предприятия (руководитель предприятия, научный руководитель проекта) не должны участвовать в других проектах, финансируемых Фондом;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предприятие ранее не должно было получать финансовую поддержку Фонда</a:t>
            </a:r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C2E74FE2-14F5-47E0-AD1E-9AE9FCF9D02D}"/>
              </a:ext>
            </a:extLst>
          </p:cNvPr>
          <p:cNvSpPr/>
          <p:nvPr/>
        </p:nvSpPr>
        <p:spPr>
          <a:xfrm>
            <a:off x="415043" y="6531055"/>
            <a:ext cx="991208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dirty="0"/>
              <a:t>Подать заявку можно через Регионального представителя в Республике Мордовия</a:t>
            </a:r>
          </a:p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dirty="0"/>
              <a:t>Земсков Антон Владимирович (Мордовский государственный университет им. Н.П. Огарева) 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95F8D43A-FB23-43FB-B081-DA5D26039326}"/>
              </a:ext>
            </a:extLst>
          </p:cNvPr>
          <p:cNvSpPr/>
          <p:nvPr/>
        </p:nvSpPr>
        <p:spPr>
          <a:xfrm>
            <a:off x="3740712" y="2482448"/>
            <a:ext cx="6711388" cy="3970318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Программы «Развитие», «Интернационализация», «Коммерциализация»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Программы направлены на поддержку компаний, уже имеющих опыт разработки и продаж собственной наукоемкой продукции и планирующих разработку и освоение новых видов продукции (в т.ч. предназначенные для реализации на зарубежных рынках)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Сумма Гранта  до 20 млн. рублей </a:t>
            </a: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до 15 млн. по программе «Интернационализация»</a:t>
            </a:r>
          </a:p>
          <a:p>
            <a:pPr algn="ctr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Принимать участие в конкурсе могут субъекты МСП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не имеющие незавершенных договоров гранта с Фондом;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имеющие опыт проведения НИОКР и продаж собственной наукоемкой продукции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Срок гранта – не более 24 месяцев (не более 12 месяцев по программе «Коммерциализация»)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Софинансирование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– не менее 30% от суммы гранта по программе «Развитие» (не менее 50% по программе «Интернационализация»), не менее 100% по программе «Коммерциализация»</a:t>
            </a:r>
          </a:p>
        </p:txBody>
      </p:sp>
    </p:spTree>
    <p:extLst>
      <p:ext uri="{BB962C8B-B14F-4D97-AF65-F5344CB8AC3E}">
        <p14:creationId xmlns:p14="http://schemas.microsoft.com/office/powerpoint/2010/main" xmlns="" val="20059263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15042" y="381623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Финансовая поддержка МСП</a:t>
            </a:r>
          </a:p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в сфере промышленности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00179" y="1187571"/>
            <a:ext cx="100874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200" b="1" dirty="0"/>
              <a:t>Программы </a:t>
            </a:r>
            <a:r>
              <a:rPr lang="ru-RU" sz="1200" dirty="0" err="1"/>
              <a:t>финподдержки</a:t>
            </a:r>
            <a:r>
              <a:rPr lang="ru-RU" sz="1200" dirty="0"/>
              <a:t> промышленных предприятий в виде льготных займов на реализацию проектов, направленных на разработку и внедрение перспективных технологий, производство конкурентно-способной и высокотехнологичной продукции гражданского назначения с импортозамещающим или экспортным потенциалом </a:t>
            </a:r>
            <a:r>
              <a:rPr lang="ru-RU" sz="1200" b="1" dirty="0"/>
              <a:t>реализуются Фондом развития промышленности РМ (ФРП РМ)</a:t>
            </a:r>
          </a:p>
        </p:txBody>
      </p:sp>
      <p:graphicFrame>
        <p:nvGraphicFramePr>
          <p:cNvPr id="20" name="Таблица 5">
            <a:extLst>
              <a:ext uri="{FF2B5EF4-FFF2-40B4-BE49-F238E27FC236}">
                <a16:creationId xmlns:a16="http://schemas.microsoft.com/office/drawing/2014/main" xmlns="" id="{AE9C7F1D-802C-4E46-9771-9F425C7095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80604429"/>
              </p:ext>
            </p:extLst>
          </p:nvPr>
        </p:nvGraphicFramePr>
        <p:xfrm>
          <a:off x="400178" y="1800904"/>
          <a:ext cx="10087416" cy="56080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132">
                  <a:extLst>
                    <a:ext uri="{9D8B030D-6E8A-4147-A177-3AD203B41FA5}">
                      <a16:colId xmlns:a16="http://schemas.microsoft.com/office/drawing/2014/main" xmlns="" val="1131012313"/>
                    </a:ext>
                  </a:extLst>
                </a:gridCol>
                <a:gridCol w="2032920">
                  <a:extLst>
                    <a:ext uri="{9D8B030D-6E8A-4147-A177-3AD203B41FA5}">
                      <a16:colId xmlns:a16="http://schemas.microsoft.com/office/drawing/2014/main" xmlns="" val="4203340915"/>
                    </a:ext>
                  </a:extLst>
                </a:gridCol>
                <a:gridCol w="1808398">
                  <a:extLst>
                    <a:ext uri="{9D8B030D-6E8A-4147-A177-3AD203B41FA5}">
                      <a16:colId xmlns:a16="http://schemas.microsoft.com/office/drawing/2014/main" xmlns="" val="3163830845"/>
                    </a:ext>
                  </a:extLst>
                </a:gridCol>
                <a:gridCol w="2797015">
                  <a:extLst>
                    <a:ext uri="{9D8B030D-6E8A-4147-A177-3AD203B41FA5}">
                      <a16:colId xmlns:a16="http://schemas.microsoft.com/office/drawing/2014/main" xmlns="" val="1690314208"/>
                    </a:ext>
                  </a:extLst>
                </a:gridCol>
                <a:gridCol w="2153951">
                  <a:extLst>
                    <a:ext uri="{9D8B030D-6E8A-4147-A177-3AD203B41FA5}">
                      <a16:colId xmlns:a16="http://schemas.microsoft.com/office/drawing/2014/main" xmlns="" val="3472582102"/>
                    </a:ext>
                  </a:extLst>
                </a:gridCol>
              </a:tblGrid>
              <a:tr h="340669"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ЗАЕМ  ИЗ СРЕДСТВ РЕГИОНАЛЬНОГО ФРП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ЗАЕМ ИЗ СРЕДСТВ РЕГИОНАЛЬНОГО ФРП</a:t>
                      </a:r>
                    </a:p>
                    <a:p>
                      <a:pPr algn="ctr"/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целях поддержки региональной кооперации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СОВМЕСТНЫЕ ЗАЙМЫ с ФРП РФ НА ПРОЕКТЫ РАЗВИТИЯ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СОВМЕСТНЫЕ ЗАЙМЫ с ФРП РФ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ПРОГРАММЕ «КОМЛЕКТУЮЩИЕ»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43552354"/>
                  </a:ext>
                </a:extLst>
              </a:tr>
              <a:tr h="481851">
                <a:tc>
                  <a:txBody>
                    <a:bodyPr/>
                    <a:lstStyle/>
                    <a:p>
                      <a:pPr algn="ctr"/>
                      <a:r>
                        <a:rPr lang="ru-RU" sz="1400" b="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Сумма</a:t>
                      </a:r>
                    </a:p>
                    <a:p>
                      <a:pPr algn="ctr"/>
                      <a:r>
                        <a:rPr lang="ru-RU" sz="1400" b="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ru-RU" sz="1400" b="0" baseline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млн.руб</a:t>
                      </a:r>
                      <a:r>
                        <a:rPr lang="ru-RU" sz="1400" b="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.)</a:t>
                      </a:r>
                      <a:endParaRPr lang="ru-RU" sz="1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10 до 200 млн.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5 до 30 млн.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20 до 100 млн.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20 до 100 млн.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160159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Процентная ставка</a:t>
                      </a:r>
                      <a:endParaRPr lang="ru-RU" sz="1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5%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3% </a:t>
                      </a: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(при предоставлении банковской гарантии)</a:t>
                      </a:r>
                      <a:endParaRPr lang="ru-RU" sz="1000" b="1" dirty="0">
                        <a:solidFill>
                          <a:srgbClr val="56221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5%</a:t>
                      </a: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(при предоставлении иного обеспечения)</a:t>
                      </a:r>
                      <a:endParaRPr lang="ru-RU" sz="1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5% </a:t>
                      </a:r>
                      <a:r>
                        <a:rPr lang="ru-RU" sz="10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(базовая ставка)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3% </a:t>
                      </a:r>
                      <a:r>
                        <a:rPr lang="ru-RU" sz="10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(базовая ставка в первые 3 года при банковской гарантии)</a:t>
                      </a:r>
                    </a:p>
                    <a:p>
                      <a:pPr marL="171450" marR="0" lvl="0" indent="-17145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 </a:t>
                      </a:r>
                      <a:r>
                        <a:rPr lang="ru-RU" sz="10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базовой ставки при покупке российского оборудования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1% </a:t>
                      </a:r>
                      <a:r>
                        <a:rPr lang="ru-RU" sz="10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 экспорте от 50% суммы займа в год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1-3% 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1% - </a:t>
                      </a:r>
                      <a:r>
                        <a:rPr lang="ru-RU" sz="12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1000" b="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 первые 3 года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3%</a:t>
                      </a:r>
                      <a:r>
                        <a:rPr lang="ru-RU" sz="1000" b="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- на оставшийся срок</a:t>
                      </a:r>
                      <a:endParaRPr lang="ru-RU" sz="1200" b="0" dirty="0">
                        <a:solidFill>
                          <a:srgbClr val="56221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68264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лет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1 года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лет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лет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83939702"/>
                  </a:ext>
                </a:extLst>
              </a:tr>
              <a:tr h="42268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Бюджет проекта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200 млн. рублей 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50% бюджета проекта – </a:t>
                      </a:r>
                      <a:r>
                        <a:rPr lang="ru-RU" sz="900" dirty="0" err="1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софинансирование</a:t>
                      </a:r>
                      <a:r>
                        <a:rPr lang="ru-RU" sz="9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со стороны инициатора проекта, частных инвесторов или банков в т.ч. не менее 15% суммы займа – за счет собственных средств или средств акционеров</a:t>
                      </a:r>
                      <a:endParaRPr lang="ru-RU" sz="9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40 млн. рублей</a:t>
                      </a:r>
                    </a:p>
                    <a:p>
                      <a:pPr algn="ctr"/>
                      <a:r>
                        <a:rPr lang="ru-RU" sz="9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</a:t>
                      </a:r>
                      <a:r>
                        <a:rPr lang="ru-RU" sz="9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 бюджета проекта – </a:t>
                      </a:r>
                      <a:r>
                        <a:rPr lang="ru-RU" sz="900" b="0" dirty="0" err="1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софинансирование</a:t>
                      </a:r>
                      <a:r>
                        <a:rPr lang="ru-RU" sz="9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со стороны инициатора проекта, частных инвесторов или банков в т.ч. не менее 15% суммы займа – за счет собственных средств или средств акционеров</a:t>
                      </a:r>
                    </a:p>
                    <a:p>
                      <a:pPr algn="ctr"/>
                      <a:r>
                        <a:rPr lang="ru-RU" sz="9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от 50% целевой объем продаж новой продукции от суммы займа в год, начиная со 2 года серийного производства</a:t>
                      </a:r>
                      <a:endParaRPr lang="ru-RU" sz="9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0" hangingPunct="1"/>
                      <a:r>
                        <a:rPr lang="ru-RU" sz="1200" b="1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25 млн. рублей</a:t>
                      </a:r>
                    </a:p>
                    <a:p>
                      <a:pPr marL="0" algn="ctr" defTabSz="1007943" rtl="0" eaLnBrk="1" latinLnBrk="0" hangingPunct="1"/>
                      <a:r>
                        <a:rPr lang="ru-RU" sz="80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20% бюджета проекта – </a:t>
                      </a:r>
                      <a:r>
                        <a:rPr lang="ru-RU" sz="800" kern="1200" dirty="0" err="1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софинансирование</a:t>
                      </a:r>
                      <a:r>
                        <a:rPr lang="ru-RU" sz="80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со стороны инициатора проекта, частных инвесторов или банков</a:t>
                      </a:r>
                    </a:p>
                    <a:p>
                      <a:pPr marL="0" algn="ctr" defTabSz="1007943" rtl="0" eaLnBrk="1" latinLnBrk="0" hangingPunct="1"/>
                      <a:r>
                        <a:rPr lang="ru-RU" sz="80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от 30% целевой объем продаж новой продукции от суммы займа в год, начиная со 2 года серийного производства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14591508"/>
                  </a:ext>
                </a:extLst>
              </a:tr>
            </a:tbl>
          </a:graphicData>
        </a:graphic>
      </p:graphicFrame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2347129" y="5758771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7064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15043" y="561925"/>
            <a:ext cx="9737904" cy="824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Грантовая поддержка крестьянско-фермерских хозяйств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704029" y="5671206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302197" y="1500504"/>
            <a:ext cx="10087415" cy="45878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85000"/>
              </a:lnSpc>
              <a:defRPr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Программы реализуются Министерством сельского хозяйства и продовольствия Республики Мордовия </a:t>
            </a:r>
            <a:r>
              <a:rPr lang="ru-RU" sz="1400" dirty="0"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в рамках регионального проекта «Создание системы поддержки фермеров и развитие </a:t>
            </a:r>
            <a:r>
              <a:rPr lang="ru-RU" sz="1400" dirty="0" err="1"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сельхозкооперации</a:t>
            </a:r>
            <a:r>
              <a:rPr lang="ru-RU" sz="1400" dirty="0"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»</a:t>
            </a:r>
            <a:endParaRPr lang="ru-RU" sz="1400" b="1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C2E74FE2-14F5-47E0-AD1E-9AE9FCF9D02D}"/>
              </a:ext>
            </a:extLst>
          </p:cNvPr>
          <p:cNvSpPr/>
          <p:nvPr/>
        </p:nvSpPr>
        <p:spPr>
          <a:xfrm>
            <a:off x="389863" y="6236739"/>
            <a:ext cx="991208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dirty="0">
              <a:solidFill>
                <a:srgbClr val="ED5338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43F0A4BD-ECC8-43F0-9F65-4E7A81165656}"/>
              </a:ext>
            </a:extLst>
          </p:cNvPr>
          <p:cNvSpPr/>
          <p:nvPr/>
        </p:nvSpPr>
        <p:spPr>
          <a:xfrm>
            <a:off x="389862" y="2131462"/>
            <a:ext cx="2988337" cy="2246769"/>
          </a:xfrm>
          <a:prstGeom prst="rect">
            <a:avLst/>
          </a:prstGeom>
          <a:ln>
            <a:solidFill>
              <a:srgbClr val="C59368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Общий объем финансирования на 2020 год - 87,5 млн. рублей: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ГРАНТЫ «СТАРТАП» – 69  млн. рублей;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СУБСИДИИ КООПЕРАТИВАМ – 10,5 млн. рублей;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ВОЗМЕЩЕНИЕ ЗАТРАТ ЦЕНТРАМ КОМПЕТЕНЦИЙ – 8,0 млн. рублей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01C5A825-0295-49AE-B7D0-8DB222E5E335}"/>
              </a:ext>
            </a:extLst>
          </p:cNvPr>
          <p:cNvSpPr/>
          <p:nvPr/>
        </p:nvSpPr>
        <p:spPr>
          <a:xfrm>
            <a:off x="3488804" y="2073022"/>
            <a:ext cx="6813144" cy="4885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Грант «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Агростартап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» - до 5 млн. рублей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предоставляется на цели:</a:t>
            </a:r>
          </a:p>
          <a:p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земельных участков из земель сельскохозяйственного назначения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Разработку проектной документации для строительства (реконструкции) производственных и складских зданий, помещений, предназначенных для производства, хранения и переработки сельскохозяйственной продукции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Приобретение, строительство, ремонт и переустройство производственных и складских зданий и сооружений, необходимых для производства, хранения и переработки сельскохозяйственной продукции, а также их регистрацию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Подключение производственных и складских зданий, помещений, пристроек и сооружений, необходимых для производства, хранения и переработки сельскохозяйственной продукции, к инженерным сетям – электрическим, водо-, газо- и тепловым сетям 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сельскохозяйственных животных </a:t>
            </a:r>
            <a:r>
              <a:rPr lang="ru-RU" sz="105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(кроме свиней)</a:t>
            </a: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 и птицы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рыбопосадочного материала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сельскохозяйственной техники, включая прицепное и навесное оборудование, грузового автомобильного транспорта, специализированного автомобильного транспорта для осуществления мобильной торговли, оборудования для производства и переработки сельскохозяйственной продукции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посадочного материала для закладки многолетних насаждений</a:t>
            </a:r>
          </a:p>
          <a:p>
            <a:pPr lvl="0"/>
            <a:endParaRPr lang="ru-RU" sz="105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Внесение не менее 25 процентов, но не более 50 процентов средств в неделимый фонд сельскохозяйственного потребительского кооператива, членом которого является КФХ</a:t>
            </a: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xmlns="" id="{71CF1C2F-59C3-4F3B-A40E-B0AB7526FA9C}"/>
              </a:ext>
            </a:extLst>
          </p:cNvPr>
          <p:cNvSpPr/>
          <p:nvPr/>
        </p:nvSpPr>
        <p:spPr>
          <a:xfrm>
            <a:off x="10087172" y="384404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FDE95039-A5DE-430D-8238-E95EFC78E021}"/>
              </a:ext>
            </a:extLst>
          </p:cNvPr>
          <p:cNvSpPr/>
          <p:nvPr/>
        </p:nvSpPr>
        <p:spPr>
          <a:xfrm>
            <a:off x="389861" y="4550409"/>
            <a:ext cx="2988337" cy="1877437"/>
          </a:xfrm>
          <a:prstGeom prst="rect">
            <a:avLst/>
          </a:prstGeom>
          <a:ln>
            <a:solidFill>
              <a:srgbClr val="C59368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Заявку на участие в конкурсе можно подать организатору -  Министерство сельского хозяйства и продовольствия РМ</a:t>
            </a:r>
          </a:p>
          <a:p>
            <a:pPr algn="ct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Конкурсная документация</a:t>
            </a: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размещена на официальном сайте организатора 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84560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2.2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 Имущественная поддержка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75461720"/>
              </p:ext>
            </p:extLst>
          </p:nvPr>
        </p:nvGraphicFramePr>
        <p:xfrm>
          <a:off x="605461" y="1613150"/>
          <a:ext cx="9480890" cy="2974783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0551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25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37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Организация инфраструктуры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поддержки субъектов МСП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Описание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 «Технопарк-Мордовия»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Предоставление на льготных условиях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в аренду помещений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Бизнес – инкубатор «Молодежный»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ru-RU" sz="1400" b="1" dirty="0"/>
                        <a:t>Агентство инновационного развития Республики Мордовия)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Предоставление на льготных условиях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в аренду помещений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«Бизнес – инкубатор»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(коворкинг – центр «Мой бизнес»)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Предоставление на льготных условиях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в аренду помещений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1473323"/>
                  </a:ext>
                </a:extLst>
              </a:tr>
            </a:tbl>
          </a:graphicData>
        </a:graphic>
      </p:graphicFrame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B4083852-A665-400A-A4E5-CE844E514D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34855559"/>
              </p:ext>
            </p:extLst>
          </p:nvPr>
        </p:nvGraphicFramePr>
        <p:xfrm>
          <a:off x="605461" y="5012035"/>
          <a:ext cx="9480890" cy="1234885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055110">
                  <a:extLst>
                    <a:ext uri="{9D8B030D-6E8A-4147-A177-3AD203B41FA5}">
                      <a16:colId xmlns:a16="http://schemas.microsoft.com/office/drawing/2014/main" xmlns="" val="3016748863"/>
                    </a:ext>
                  </a:extLst>
                </a:gridCol>
                <a:gridCol w="4425780">
                  <a:extLst>
                    <a:ext uri="{9D8B030D-6E8A-4147-A177-3AD203B41FA5}">
                      <a16:colId xmlns:a16="http://schemas.microsoft.com/office/drawing/2014/main" xmlns="" val="3659754635"/>
                    </a:ext>
                  </a:extLst>
                </a:gridCol>
              </a:tblGrid>
              <a:tr h="860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Госкомимущество РМ, комитеты по управлению муниципальным имуществом Администраций ГО Саранск и муниципальных образований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на льготных условиях имущества, включенного в перечни государственного и муниципального имущества Республики Мордовия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10178212"/>
                  </a:ext>
                </a:extLst>
              </a:tr>
            </a:tbl>
          </a:graphicData>
        </a:graphic>
      </p:graphicFrame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E6AC70B4-75FE-445F-BC5E-D8F7D29BAD78}"/>
              </a:ext>
            </a:extLst>
          </p:cNvPr>
          <p:cNvSpPr/>
          <p:nvPr/>
        </p:nvSpPr>
        <p:spPr>
          <a:xfrm>
            <a:off x="-2041486" y="6073978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B2231031-5E5A-40D9-8713-226BAF1460AC}"/>
              </a:ext>
            </a:extLst>
          </p:cNvPr>
          <p:cNvSpPr/>
          <p:nvPr/>
        </p:nvSpPr>
        <p:spPr>
          <a:xfrm>
            <a:off x="6316807" y="6479633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16428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АУ «Технопарк-Мордовия»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E6AC70B4-75FE-445F-BC5E-D8F7D29BAD78}"/>
              </a:ext>
            </a:extLst>
          </p:cNvPr>
          <p:cNvSpPr/>
          <p:nvPr/>
        </p:nvSpPr>
        <p:spPr>
          <a:xfrm>
            <a:off x="-1586604" y="5881138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B2231031-5E5A-40D9-8713-226BAF1460AC}"/>
              </a:ext>
            </a:extLst>
          </p:cNvPr>
          <p:cNvSpPr/>
          <p:nvPr/>
        </p:nvSpPr>
        <p:spPr>
          <a:xfrm>
            <a:off x="8858742" y="3045936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2A43AC1-C200-4DD5-B227-E58C0FAF1D89}"/>
              </a:ext>
            </a:extLst>
          </p:cNvPr>
          <p:cNvSpPr/>
          <p:nvPr/>
        </p:nvSpPr>
        <p:spPr>
          <a:xfrm>
            <a:off x="666040" y="2225713"/>
            <a:ext cx="3351332" cy="17436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технопарке можно организовать мероприятие любого формата:</a:t>
            </a:r>
          </a:p>
          <a:p>
            <a:pPr marL="171450" indent="-171450" algn="just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собрание, совещание</a:t>
            </a:r>
          </a:p>
          <a:p>
            <a:pPr marL="171450" indent="-171450" algn="just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круглый стол, презентацию</a:t>
            </a:r>
          </a:p>
          <a:p>
            <a:pPr marL="171450" indent="-171450" algn="just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конференцию, выставку и т.д. </a:t>
            </a:r>
          </a:p>
          <a:p>
            <a:pPr algn="just">
              <a:lnSpc>
                <a:spcPct val="130000"/>
              </a:lnSpc>
            </a:pP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A7C83859-A215-4B03-97A0-6DB69FAE144E}"/>
              </a:ext>
            </a:extLst>
          </p:cNvPr>
          <p:cNvSpPr/>
          <p:nvPr/>
        </p:nvSpPr>
        <p:spPr>
          <a:xfrm>
            <a:off x="638418" y="1632983"/>
            <a:ext cx="3490616" cy="369332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мероприятий: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601C1966-4CA7-423D-AB53-69637E186C46}"/>
              </a:ext>
            </a:extLst>
          </p:cNvPr>
          <p:cNvGrpSpPr/>
          <p:nvPr/>
        </p:nvGrpSpPr>
        <p:grpSpPr>
          <a:xfrm>
            <a:off x="4302124" y="1502627"/>
            <a:ext cx="2691163" cy="2675771"/>
            <a:chOff x="4027439" y="1829268"/>
            <a:chExt cx="2011750" cy="2172271"/>
          </a:xfrm>
        </p:grpSpPr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C78528C8-1ADE-4EB5-B305-234BAD133F20}"/>
                </a:ext>
              </a:extLst>
            </p:cNvPr>
            <p:cNvSpPr/>
            <p:nvPr/>
          </p:nvSpPr>
          <p:spPr>
            <a:xfrm>
              <a:off x="4468902" y="1829268"/>
              <a:ext cx="1339887" cy="36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ru-RU" sz="1800" b="1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Конференц-зал</a:t>
              </a:r>
              <a:endParaRPr lang="en-US" sz="1800" b="1" dirty="0">
                <a:solidFill>
                  <a:schemeClr val="tx1"/>
                </a:solidFill>
                <a:latin typeface="eurofurence light" panose="020F0302020203020204" pitchFamily="34" charset="0"/>
              </a:endParaRPr>
            </a:p>
          </p:txBody>
        </p:sp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xmlns="" id="{87937344-CB97-47C6-B534-4D73B8454C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035929" y="2123798"/>
              <a:ext cx="2003260" cy="1335506"/>
            </a:xfrm>
            <a:prstGeom prst="snip2DiagRect">
              <a:avLst>
                <a:gd name="adj1" fmla="val 19970"/>
                <a:gd name="adj2" fmla="val 1"/>
              </a:avLst>
            </a:prstGeom>
            <a:noFill/>
            <a:ln w="19050">
              <a:noFill/>
            </a:ln>
          </p:spPr>
        </p:pic>
        <p:grpSp>
          <p:nvGrpSpPr>
            <p:cNvPr id="13" name="Группа 12">
              <a:extLst>
                <a:ext uri="{FF2B5EF4-FFF2-40B4-BE49-F238E27FC236}">
                  <a16:creationId xmlns:a16="http://schemas.microsoft.com/office/drawing/2014/main" xmlns="" id="{E69C6F0A-8FFA-4DE2-AD6E-CFBD42BCEFAC}"/>
                </a:ext>
              </a:extLst>
            </p:cNvPr>
            <p:cNvGrpSpPr/>
            <p:nvPr/>
          </p:nvGrpSpPr>
          <p:grpSpPr>
            <a:xfrm>
              <a:off x="4027439" y="3467313"/>
              <a:ext cx="1771911" cy="534226"/>
              <a:chOff x="4709121" y="3673865"/>
              <a:chExt cx="1771911" cy="534226"/>
            </a:xfrm>
          </p:grpSpPr>
          <p:sp>
            <p:nvSpPr>
              <p:cNvPr id="14" name="Прямоугольник с одним вырезанным углом 82">
                <a:extLst>
                  <a:ext uri="{FF2B5EF4-FFF2-40B4-BE49-F238E27FC236}">
                    <a16:creationId xmlns:a16="http://schemas.microsoft.com/office/drawing/2014/main" xmlns="" id="{F78C6EC5-E41A-427B-B7C7-52CF0418EEDA}"/>
                  </a:ext>
                </a:extLst>
              </p:cNvPr>
              <p:cNvSpPr/>
              <p:nvPr/>
            </p:nvSpPr>
            <p:spPr>
              <a:xfrm rot="10800000" flipH="1">
                <a:off x="4709121" y="3745493"/>
                <a:ext cx="1657810" cy="462598"/>
              </a:xfrm>
              <a:prstGeom prst="snip1Rect">
                <a:avLst>
                  <a:gd name="adj" fmla="val 39155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xmlns="" id="{548E75B0-B6BB-4139-802B-A30C0BFA0742}"/>
                  </a:ext>
                </a:extLst>
              </p:cNvPr>
              <p:cNvSpPr txBox="1"/>
              <p:nvPr/>
            </p:nvSpPr>
            <p:spPr>
              <a:xfrm>
                <a:off x="4721763" y="3673865"/>
                <a:ext cx="1759269" cy="3023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>
                  <a:lnSpc>
                    <a:spcPct val="130000"/>
                  </a:lnSpc>
                  <a:defRPr sz="1200">
                    <a:solidFill>
                      <a:schemeClr val="tx1"/>
                    </a:solidFill>
                    <a:latin typeface="+mn-lt"/>
                  </a:defRPr>
                </a:lvl1pPr>
              </a:lstStyle>
              <a:p>
                <a:r>
                  <a:rPr lang="ru-RU" sz="1400" dirty="0">
                    <a:latin typeface="eurofurence light" panose="020F0302020203020204" pitchFamily="34" charset="0"/>
                  </a:rPr>
                  <a:t>Вместимость – </a:t>
                </a:r>
                <a:r>
                  <a:rPr lang="ru-RU" sz="1400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до 300 чел.</a:t>
                </a:r>
                <a:endParaRPr lang="en-US" sz="1400" b="1" dirty="0">
                  <a:solidFill>
                    <a:srgbClr val="C00000"/>
                  </a:solidFill>
                  <a:latin typeface="eurofurence light" panose="020F0302020203020204" pitchFamily="34" charset="0"/>
                </a:endParaRPr>
              </a:p>
            </p:txBody>
          </p:sp>
          <p:sp>
            <p:nvSpPr>
              <p:cNvPr id="16" name="Прямоугольник 15">
                <a:extLst>
                  <a:ext uri="{FF2B5EF4-FFF2-40B4-BE49-F238E27FC236}">
                    <a16:creationId xmlns:a16="http://schemas.microsoft.com/office/drawing/2014/main" xmlns="" id="{D22BA6ED-E074-42C6-953D-353B0A9D09AA}"/>
                  </a:ext>
                </a:extLst>
              </p:cNvPr>
              <p:cNvSpPr/>
              <p:nvPr/>
            </p:nvSpPr>
            <p:spPr>
              <a:xfrm>
                <a:off x="4721763" y="3931092"/>
                <a:ext cx="1009215" cy="2498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dirty="0">
                    <a:solidFill>
                      <a:schemeClr val="tx1"/>
                    </a:solidFill>
                    <a:latin typeface="eurofurence light" panose="020F0302020203020204" pitchFamily="34" charset="0"/>
                  </a:rPr>
                  <a:t>Площадь – </a:t>
                </a:r>
                <a:r>
                  <a:rPr lang="ru-RU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590 м</a:t>
                </a:r>
                <a:r>
                  <a:rPr lang="ru-RU" b="1" baseline="30000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2</a:t>
                </a:r>
              </a:p>
            </p:txBody>
          </p:sp>
        </p:grpSp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17C52869-C7CD-443F-A73F-8B89AD26EA3D}"/>
              </a:ext>
            </a:extLst>
          </p:cNvPr>
          <p:cNvGrpSpPr/>
          <p:nvPr/>
        </p:nvGrpSpPr>
        <p:grpSpPr>
          <a:xfrm>
            <a:off x="7301709" y="1502627"/>
            <a:ext cx="3133886" cy="2741387"/>
            <a:chOff x="6610065" y="1776000"/>
            <a:chExt cx="2342702" cy="2225539"/>
          </a:xfrm>
        </p:grpSpPr>
        <p:pic>
          <p:nvPicPr>
            <p:cNvPr id="19" name="Рисунок 18">
              <a:extLst>
                <a:ext uri="{FF2B5EF4-FFF2-40B4-BE49-F238E27FC236}">
                  <a16:creationId xmlns:a16="http://schemas.microsoft.com/office/drawing/2014/main" xmlns="" id="{2032EB54-6B72-4563-A01B-5C4C3CDCF7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610065" y="2112090"/>
              <a:ext cx="2003259" cy="1335506"/>
            </a:xfrm>
            <a:prstGeom prst="snip2DiagRect">
              <a:avLst>
                <a:gd name="adj1" fmla="val 18544"/>
                <a:gd name="adj2" fmla="val 0"/>
              </a:avLst>
            </a:prstGeom>
            <a:noFill/>
            <a:ln w="19050">
              <a:noFill/>
            </a:ln>
          </p:spPr>
        </p:pic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D5152CB1-4006-4D7F-944F-C24FDEBE4BA1}"/>
                </a:ext>
              </a:extLst>
            </p:cNvPr>
            <p:cNvSpPr/>
            <p:nvPr/>
          </p:nvSpPr>
          <p:spPr>
            <a:xfrm>
              <a:off x="6764965" y="1776000"/>
              <a:ext cx="2187802" cy="36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ru-RU" sz="1800" b="1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Переговорная комната</a:t>
              </a:r>
            </a:p>
          </p:txBody>
        </p:sp>
        <p:grpSp>
          <p:nvGrpSpPr>
            <p:cNvPr id="21" name="Группа 20">
              <a:extLst>
                <a:ext uri="{FF2B5EF4-FFF2-40B4-BE49-F238E27FC236}">
                  <a16:creationId xmlns:a16="http://schemas.microsoft.com/office/drawing/2014/main" xmlns="" id="{8DD1D4B5-C6A0-447A-B3A4-385791EA999C}"/>
                </a:ext>
              </a:extLst>
            </p:cNvPr>
            <p:cNvGrpSpPr/>
            <p:nvPr/>
          </p:nvGrpSpPr>
          <p:grpSpPr>
            <a:xfrm>
              <a:off x="6610065" y="3467313"/>
              <a:ext cx="1610374" cy="534226"/>
              <a:chOff x="4869987" y="3673865"/>
              <a:chExt cx="1610374" cy="534226"/>
            </a:xfrm>
          </p:grpSpPr>
          <p:sp>
            <p:nvSpPr>
              <p:cNvPr id="22" name="Прямоугольник с одним вырезанным углом 76">
                <a:extLst>
                  <a:ext uri="{FF2B5EF4-FFF2-40B4-BE49-F238E27FC236}">
                    <a16:creationId xmlns:a16="http://schemas.microsoft.com/office/drawing/2014/main" xmlns="" id="{9EEE6C28-5ABD-487A-9F06-A5D1F2C99430}"/>
                  </a:ext>
                </a:extLst>
              </p:cNvPr>
              <p:cNvSpPr/>
              <p:nvPr/>
            </p:nvSpPr>
            <p:spPr>
              <a:xfrm rot="10800000" flipH="1">
                <a:off x="4869987" y="3745493"/>
                <a:ext cx="1606195" cy="462598"/>
              </a:xfrm>
              <a:prstGeom prst="snip1Rect">
                <a:avLst>
                  <a:gd name="adj" fmla="val 39155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xmlns="" id="{05BB6ACB-B78C-48F1-92EB-E57F5E2AA70B}"/>
                  </a:ext>
                </a:extLst>
              </p:cNvPr>
              <p:cNvSpPr txBox="1"/>
              <p:nvPr/>
            </p:nvSpPr>
            <p:spPr>
              <a:xfrm>
                <a:off x="4874165" y="3673865"/>
                <a:ext cx="1606196" cy="2794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>
                  <a:lnSpc>
                    <a:spcPct val="130000"/>
                  </a:lnSpc>
                  <a:defRPr sz="1200">
                    <a:solidFill>
                      <a:schemeClr val="tx1"/>
                    </a:solidFill>
                    <a:latin typeface="+mn-lt"/>
                  </a:defRPr>
                </a:lvl1pPr>
              </a:lstStyle>
              <a:p>
                <a:r>
                  <a:rPr lang="ru-RU" sz="1400" dirty="0">
                    <a:latin typeface="eurofurence light" panose="020F0302020203020204" pitchFamily="34" charset="0"/>
                  </a:rPr>
                  <a:t>Вместимость – </a:t>
                </a:r>
                <a:r>
                  <a:rPr lang="ru-RU" sz="1400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до 50 чел.</a:t>
                </a:r>
                <a:endParaRPr lang="en-US" sz="1400" b="1" dirty="0">
                  <a:solidFill>
                    <a:srgbClr val="C00000"/>
                  </a:solidFill>
                  <a:latin typeface="eurofurence light" panose="020F0302020203020204" pitchFamily="34" charset="0"/>
                </a:endParaRPr>
              </a:p>
            </p:txBody>
          </p:sp>
          <p:sp>
            <p:nvSpPr>
              <p:cNvPr id="24" name="Прямоугольник 23">
                <a:extLst>
                  <a:ext uri="{FF2B5EF4-FFF2-40B4-BE49-F238E27FC236}">
                    <a16:creationId xmlns:a16="http://schemas.microsoft.com/office/drawing/2014/main" xmlns="" id="{1E148A68-65C7-4574-AAFD-C4F5307F29DA}"/>
                  </a:ext>
                </a:extLst>
              </p:cNvPr>
              <p:cNvSpPr/>
              <p:nvPr/>
            </p:nvSpPr>
            <p:spPr>
              <a:xfrm>
                <a:off x="4874164" y="3931092"/>
                <a:ext cx="946903" cy="2498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dirty="0">
                    <a:solidFill>
                      <a:schemeClr val="tx1"/>
                    </a:solidFill>
                    <a:latin typeface="eurofurence light" panose="020F0302020203020204" pitchFamily="34" charset="0"/>
                  </a:rPr>
                  <a:t>Площадь – </a:t>
                </a:r>
                <a:r>
                  <a:rPr lang="ru-RU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72 м</a:t>
                </a:r>
                <a:r>
                  <a:rPr lang="ru-RU" b="1" baseline="30000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2</a:t>
                </a:r>
              </a:p>
            </p:txBody>
          </p:sp>
        </p:grpSp>
      </p:grp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CF175A92-78C1-43EC-86CF-72DB7DD40009}"/>
              </a:ext>
            </a:extLst>
          </p:cNvPr>
          <p:cNvSpPr/>
          <p:nvPr/>
        </p:nvSpPr>
        <p:spPr>
          <a:xfrm>
            <a:off x="1188134" y="4451576"/>
            <a:ext cx="1937728" cy="369332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Размещение: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DCB38F4A-50AD-49BA-BC2B-7C43C6A81E08}"/>
              </a:ext>
            </a:extLst>
          </p:cNvPr>
          <p:cNvSpPr/>
          <p:nvPr/>
        </p:nvSpPr>
        <p:spPr>
          <a:xfrm>
            <a:off x="501743" y="5029562"/>
            <a:ext cx="3730694" cy="1463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Аренда офисных, производственных, лабораторных и складских помещений</a:t>
            </a: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офисного рабочего места</a:t>
            </a: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лекционного места</a:t>
            </a: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выставочного места</a:t>
            </a:r>
          </a:p>
        </p:txBody>
      </p: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xmlns="" id="{2ED4ED38-EF4E-41F4-9FE0-0B8E00CAC17F}"/>
              </a:ext>
            </a:extLst>
          </p:cNvPr>
          <p:cNvGrpSpPr/>
          <p:nvPr/>
        </p:nvGrpSpPr>
        <p:grpSpPr>
          <a:xfrm>
            <a:off x="4237101" y="4362633"/>
            <a:ext cx="2654643" cy="2392869"/>
            <a:chOff x="4027438" y="4246161"/>
            <a:chExt cx="1984449" cy="1942602"/>
          </a:xfrm>
        </p:grpSpPr>
        <p:sp>
          <p:nvSpPr>
            <p:cNvPr id="28" name="Прямоугольник с одним вырезанным углом 102">
              <a:extLst>
                <a:ext uri="{FF2B5EF4-FFF2-40B4-BE49-F238E27FC236}">
                  <a16:creationId xmlns:a16="http://schemas.microsoft.com/office/drawing/2014/main" xmlns="" id="{418356C4-4973-4936-81F9-41464E4970D3}"/>
                </a:ext>
              </a:extLst>
            </p:cNvPr>
            <p:cNvSpPr/>
            <p:nvPr/>
          </p:nvSpPr>
          <p:spPr>
            <a:xfrm rot="10800000" flipH="1">
              <a:off x="4040081" y="5953508"/>
              <a:ext cx="1735798" cy="235255"/>
            </a:xfrm>
            <a:prstGeom prst="snip1Rect">
              <a:avLst>
                <a:gd name="adj" fmla="val 39155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29" name="Рисунок 28">
              <a:extLst>
                <a:ext uri="{FF2B5EF4-FFF2-40B4-BE49-F238E27FC236}">
                  <a16:creationId xmlns:a16="http://schemas.microsoft.com/office/drawing/2014/main" xmlns="" id="{5C93DFF8-3EDC-4A51-A994-5829D63941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1" r="2950"/>
            <a:stretch/>
          </p:blipFill>
          <p:spPr>
            <a:xfrm>
              <a:off x="4027438" y="4566041"/>
              <a:ext cx="1984449" cy="1335507"/>
            </a:xfrm>
            <a:prstGeom prst="snip2DiagRect">
              <a:avLst>
                <a:gd name="adj1" fmla="val 19970"/>
                <a:gd name="adj2" fmla="val 1"/>
              </a:avLst>
            </a:prstGeom>
            <a:noFill/>
            <a:ln w="19050">
              <a:noFill/>
            </a:ln>
          </p:spPr>
        </p:pic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xmlns="" id="{36E7AE0A-FF57-48C1-B4FD-A2278127F751}"/>
                </a:ext>
              </a:extLst>
            </p:cNvPr>
            <p:cNvSpPr/>
            <p:nvPr/>
          </p:nvSpPr>
          <p:spPr>
            <a:xfrm>
              <a:off x="4046313" y="4246161"/>
              <a:ext cx="1965574" cy="36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ru-RU" sz="1800" b="1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Офисное помещение</a:t>
              </a:r>
              <a:endParaRPr lang="en-US" sz="1800" b="1" dirty="0">
                <a:solidFill>
                  <a:schemeClr val="tx1"/>
                </a:solidFill>
                <a:latin typeface="eurofurence light" panose="020F0302020203020204" pitchFamily="34" charset="0"/>
              </a:endParaRPr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xmlns="" id="{2FF75B93-16AF-4973-B840-7AADB05B6096}"/>
                </a:ext>
              </a:extLst>
            </p:cNvPr>
            <p:cNvSpPr/>
            <p:nvPr/>
          </p:nvSpPr>
          <p:spPr>
            <a:xfrm>
              <a:off x="4063551" y="5922104"/>
              <a:ext cx="1474158" cy="2498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Площади – </a:t>
              </a:r>
              <a:r>
                <a:rPr lang="ru-RU" b="1" dirty="0">
                  <a:solidFill>
                    <a:srgbClr val="C00000"/>
                  </a:solidFill>
                  <a:latin typeface="eurofurence light" panose="020F0302020203020204" pitchFamily="34" charset="0"/>
                </a:rPr>
                <a:t>от 30 до 300 м</a:t>
              </a:r>
              <a:r>
                <a:rPr lang="ru-RU" b="1" baseline="30000" dirty="0">
                  <a:solidFill>
                    <a:srgbClr val="C00000"/>
                  </a:solidFill>
                  <a:latin typeface="eurofurence light" panose="020F0302020203020204" pitchFamily="34" charset="0"/>
                </a:rPr>
                <a:t>2</a:t>
              </a:r>
            </a:p>
          </p:txBody>
        </p:sp>
      </p:grpSp>
      <p:grpSp>
        <p:nvGrpSpPr>
          <p:cNvPr id="32" name="Группа 31">
            <a:extLst>
              <a:ext uri="{FF2B5EF4-FFF2-40B4-BE49-F238E27FC236}">
                <a16:creationId xmlns:a16="http://schemas.microsoft.com/office/drawing/2014/main" xmlns="" id="{1CD1157C-CB34-416E-A06D-FFE8E07E4F88}"/>
              </a:ext>
            </a:extLst>
          </p:cNvPr>
          <p:cNvGrpSpPr/>
          <p:nvPr/>
        </p:nvGrpSpPr>
        <p:grpSpPr>
          <a:xfrm>
            <a:off x="7176495" y="4393065"/>
            <a:ext cx="3420844" cy="2385716"/>
            <a:chOff x="6543017" y="4260967"/>
            <a:chExt cx="2557215" cy="1936795"/>
          </a:xfrm>
        </p:grpSpPr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xmlns="" id="{7C571ADD-E326-44EB-90FC-35F9A39AD996}"/>
                </a:ext>
              </a:extLst>
            </p:cNvPr>
            <p:cNvSpPr/>
            <p:nvPr/>
          </p:nvSpPr>
          <p:spPr>
            <a:xfrm>
              <a:off x="6543017" y="4260967"/>
              <a:ext cx="2557215" cy="337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ru-RU" sz="1800" b="1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Производственное помещение</a:t>
              </a:r>
              <a:endParaRPr lang="en-US" sz="1800" b="1" dirty="0">
                <a:solidFill>
                  <a:schemeClr val="tx1"/>
                </a:solidFill>
                <a:latin typeface="eurofurence light" panose="020F0302020203020204" pitchFamily="34" charset="0"/>
              </a:endParaRPr>
            </a:p>
          </p:txBody>
        </p:sp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xmlns="" id="{29861298-47BE-494F-AC27-A4A76A7D293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598753" y="4565752"/>
              <a:ext cx="2003260" cy="1335506"/>
            </a:xfrm>
            <a:prstGeom prst="snip2DiagRect">
              <a:avLst>
                <a:gd name="adj1" fmla="val 19970"/>
                <a:gd name="adj2" fmla="val 1"/>
              </a:avLst>
            </a:prstGeom>
            <a:noFill/>
            <a:ln w="19050">
              <a:noFill/>
            </a:ln>
          </p:spPr>
        </p:pic>
        <p:grpSp>
          <p:nvGrpSpPr>
            <p:cNvPr id="35" name="Группа 34">
              <a:extLst>
                <a:ext uri="{FF2B5EF4-FFF2-40B4-BE49-F238E27FC236}">
                  <a16:creationId xmlns:a16="http://schemas.microsoft.com/office/drawing/2014/main" xmlns="" id="{80C03066-D23C-41D0-B147-45579CBEE5B1}"/>
                </a:ext>
              </a:extLst>
            </p:cNvPr>
            <p:cNvGrpSpPr/>
            <p:nvPr/>
          </p:nvGrpSpPr>
          <p:grpSpPr>
            <a:xfrm>
              <a:off x="6593133" y="5930126"/>
              <a:ext cx="1803614" cy="267636"/>
              <a:chOff x="6174635" y="6340006"/>
              <a:chExt cx="1803614" cy="267636"/>
            </a:xfrm>
          </p:grpSpPr>
          <p:sp>
            <p:nvSpPr>
              <p:cNvPr id="36" name="Прямоугольник с одним вырезанным углом 100">
                <a:extLst>
                  <a:ext uri="{FF2B5EF4-FFF2-40B4-BE49-F238E27FC236}">
                    <a16:creationId xmlns:a16="http://schemas.microsoft.com/office/drawing/2014/main" xmlns="" id="{DB635306-189F-4789-B8D8-7392863D93C1}"/>
                  </a:ext>
                </a:extLst>
              </p:cNvPr>
              <p:cNvSpPr/>
              <p:nvPr/>
            </p:nvSpPr>
            <p:spPr>
              <a:xfrm rot="10800000" flipH="1">
                <a:off x="6174635" y="6372387"/>
                <a:ext cx="1803614" cy="235255"/>
              </a:xfrm>
              <a:prstGeom prst="snip1Rect">
                <a:avLst>
                  <a:gd name="adj" fmla="val 39155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37" name="Прямоугольник 36">
                <a:extLst>
                  <a:ext uri="{FF2B5EF4-FFF2-40B4-BE49-F238E27FC236}">
                    <a16:creationId xmlns:a16="http://schemas.microsoft.com/office/drawing/2014/main" xmlns="" id="{A50FB685-A46E-45DD-A57F-36AB22984BEC}"/>
                  </a:ext>
                </a:extLst>
              </p:cNvPr>
              <p:cNvSpPr/>
              <p:nvPr/>
            </p:nvSpPr>
            <p:spPr>
              <a:xfrm>
                <a:off x="6191958" y="6340006"/>
                <a:ext cx="1562833" cy="2498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dirty="0">
                    <a:solidFill>
                      <a:schemeClr val="tx1"/>
                    </a:solidFill>
                    <a:latin typeface="eurofurence light" panose="020F0302020203020204" pitchFamily="34" charset="0"/>
                  </a:rPr>
                  <a:t>Площади – </a:t>
                </a:r>
                <a:r>
                  <a:rPr lang="ru-RU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от 30 до 1 000 м</a:t>
                </a:r>
                <a:r>
                  <a:rPr lang="ru-RU" b="1" baseline="30000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2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413408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9244022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Бизнес-инкубатор «Молодежный» 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E6AC70B4-75FE-445F-BC5E-D8F7D29BAD78}"/>
              </a:ext>
            </a:extLst>
          </p:cNvPr>
          <p:cNvSpPr/>
          <p:nvPr/>
        </p:nvSpPr>
        <p:spPr>
          <a:xfrm>
            <a:off x="-1586604" y="5881138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D3DA0C34-5DD5-4FA4-9716-661E89D889C1}"/>
              </a:ext>
            </a:extLst>
          </p:cNvPr>
          <p:cNvSpPr/>
          <p:nvPr/>
        </p:nvSpPr>
        <p:spPr>
          <a:xfrm>
            <a:off x="890111" y="1784239"/>
            <a:ext cx="5214026" cy="52322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На площади свыше 2600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кв.м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бизнес-инкубатора расположены:</a:t>
            </a: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138D2040-F881-4D5B-A890-0347ECD0EC5E}"/>
              </a:ext>
            </a:extLst>
          </p:cNvPr>
          <p:cNvSpPr/>
          <p:nvPr/>
        </p:nvSpPr>
        <p:spPr>
          <a:xfrm>
            <a:off x="890111" y="2438285"/>
            <a:ext cx="5141038" cy="1183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altLang="ru-RU" sz="1400" dirty="0">
                <a:latin typeface="Arial" panose="020B0604020202020204" pitchFamily="34" charset="0"/>
              </a:rPr>
              <a:t>коворкинг-зоны более чем на 120 рабочих мест</a:t>
            </a:r>
          </a:p>
          <a:p>
            <a:pPr marL="285750" indent="-2857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 офисов для молодых компаний</a:t>
            </a:r>
          </a:p>
          <a:p>
            <a:pPr marL="285750" indent="-2857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Переговорные комнаты, конференц-залы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algn="just">
              <a:lnSpc>
                <a:spcPct val="130000"/>
              </a:lnSpc>
            </a:pP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FBCDC59-CF09-4C06-B938-34D1DF1CAF9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28418" y="1902738"/>
            <a:ext cx="3498532" cy="2065917"/>
          </a:xfrm>
          <a:prstGeom prst="rect">
            <a:avLst/>
          </a:prstGeom>
          <a:effectLst>
            <a:glow rad="139700">
              <a:srgbClr val="C59368">
                <a:alpha val="40000"/>
              </a:srgbClr>
            </a:glo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BE50733-A164-49AF-A680-AC6FCDDC532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21943" y="4461119"/>
            <a:ext cx="3505007" cy="2173225"/>
          </a:xfrm>
          <a:prstGeom prst="rect">
            <a:avLst/>
          </a:prstGeom>
          <a:effectLst>
            <a:glow rad="139700">
              <a:srgbClr val="C59368">
                <a:alpha val="40000"/>
              </a:srgbClr>
            </a:glow>
          </a:effectLst>
        </p:spPr>
      </p:pic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xmlns="" id="{72174511-10D2-4A39-BEA2-8C3D2BD0EE06}"/>
              </a:ext>
            </a:extLst>
          </p:cNvPr>
          <p:cNvSpPr/>
          <p:nvPr/>
        </p:nvSpPr>
        <p:spPr>
          <a:xfrm>
            <a:off x="-4767650" y="150451"/>
            <a:ext cx="4495275" cy="2583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Коворкинг ― современная и гибкая форма организации рабочего пространства, которую используют тысячи стартапов по всему миру. Отказываясь от дорогостоящей аренды отдельных помещений, молодые проектные команды снимают рабочие места в коллективных офисах. Плюс такого подхода (помимо очевидной экономии) ― в формировании внутри коворкинга активного сообщества резидентов.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E538C383-5AC1-47E9-985D-55469B406629}"/>
              </a:ext>
            </a:extLst>
          </p:cNvPr>
          <p:cNvSpPr/>
          <p:nvPr/>
        </p:nvSpPr>
        <p:spPr>
          <a:xfrm>
            <a:off x="890111" y="3518716"/>
            <a:ext cx="5141038" cy="3186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Главная задача бизнес-инкубатора 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— ускорение коммерциализации результатов инновационных разработок и повышение их инвестиционной привлекательности.</a:t>
            </a:r>
          </a:p>
          <a:p>
            <a:pPr algn="just">
              <a:lnSpc>
                <a:spcPct val="130000"/>
              </a:lnSpc>
            </a:pP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Стать резидентами бизнес-инкубатора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могут молодые (существующие не более 3 лет) инновационные компании, прошедшие отбор.</a:t>
            </a:r>
          </a:p>
          <a:p>
            <a:pPr algn="just">
              <a:lnSpc>
                <a:spcPct val="130000"/>
              </a:lnSpc>
            </a:pPr>
            <a:endParaRPr lang="ru-RU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На льготных условиях резиденты получат комфортные рабочие места в коворкинг-зоне или в офисных помещениях, консалтинговую поддержку, юридические, бухгалтерские, маркетинговые услуги. </a:t>
            </a:r>
            <a:endParaRPr lang="ru-RU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2437CAF4-EEDB-440B-88D9-096A74AEA586}"/>
              </a:ext>
            </a:extLst>
          </p:cNvPr>
          <p:cNvSpPr/>
          <p:nvPr/>
        </p:nvSpPr>
        <p:spPr>
          <a:xfrm>
            <a:off x="574489" y="1076437"/>
            <a:ext cx="9542834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Бизнес-инкубатор инновационного типа, где стартапы получают благоприятную среду для развития от зарождения идеи до коммерциализации (структурное подразделение Агентства инновационного развития РМ)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28775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595086" y="576263"/>
            <a:ext cx="9623296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Льготная аренда государственного и муниципального имущества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E6AC70B4-75FE-445F-BC5E-D8F7D29BAD78}"/>
              </a:ext>
            </a:extLst>
          </p:cNvPr>
          <p:cNvSpPr/>
          <p:nvPr/>
        </p:nvSpPr>
        <p:spPr>
          <a:xfrm>
            <a:off x="-1939886" y="5629478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B2231031-5E5A-40D9-8713-226BAF1460AC}"/>
              </a:ext>
            </a:extLst>
          </p:cNvPr>
          <p:cNvSpPr/>
          <p:nvPr/>
        </p:nvSpPr>
        <p:spPr>
          <a:xfrm>
            <a:off x="6086514" y="683416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51C7B3E1-A7AF-4052-A401-C74C00D23380}"/>
              </a:ext>
            </a:extLst>
          </p:cNvPr>
          <p:cNvSpPr/>
          <p:nvPr/>
        </p:nvSpPr>
        <p:spPr>
          <a:xfrm>
            <a:off x="795483" y="1596022"/>
            <a:ext cx="9422899" cy="66172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В перечни государственного и муниципального имущества РМ </a:t>
            </a:r>
          </a:p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по состоянию </a:t>
            </a: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 1.03.2020г. включено 180 объектов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B8994554-A309-4C95-899D-22A6DEC7A311}"/>
              </a:ext>
            </a:extLst>
          </p:cNvPr>
          <p:cNvSpPr/>
          <p:nvPr/>
        </p:nvSpPr>
        <p:spPr>
          <a:xfrm>
            <a:off x="767443" y="5163434"/>
            <a:ext cx="3153707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Региональным проектом «Улучшение условий ведения предпринимательской деятельности» предусмотрено включение в Перечни </a:t>
            </a:r>
            <a:r>
              <a:rPr lang="ru-RU" sz="14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состоянию на 1 декабря 2024 г.</a:t>
            </a: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306 объектов.</a:t>
            </a:r>
            <a:endParaRPr lang="ru-RU" sz="1400" b="1" dirty="0">
              <a:solidFill>
                <a:srgbClr val="56221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xmlns="" id="{8E9A07C7-449A-4495-B59B-5D828D701C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11191804"/>
              </p:ext>
            </p:extLst>
          </p:nvPr>
        </p:nvGraphicFramePr>
        <p:xfrm>
          <a:off x="3893110" y="2234277"/>
          <a:ext cx="6325272" cy="4638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B36B0ED5-C5BC-489A-AB6F-857922FE6967}"/>
              </a:ext>
            </a:extLst>
          </p:cNvPr>
          <p:cNvSpPr/>
          <p:nvPr/>
        </p:nvSpPr>
        <p:spPr>
          <a:xfrm>
            <a:off x="767443" y="2479481"/>
            <a:ext cx="2789546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 перечнем имущества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можно ознакомиться  на официальных сайтах администраций ГО Саранск и  муниципальных образований;</a:t>
            </a:r>
          </a:p>
          <a:p>
            <a:pPr algn="just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 Центре «Мой Бизнес», где специалист сможет подобрать имущество по заданным параметрам</a:t>
            </a:r>
            <a:endParaRPr lang="ru-RU" sz="14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77552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638175" y="615523"/>
            <a:ext cx="9076931" cy="82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2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.3 Информационно – консультационная поддержка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468988"/>
              </p:ext>
            </p:extLst>
          </p:nvPr>
        </p:nvGraphicFramePr>
        <p:xfrm>
          <a:off x="367193" y="1604985"/>
          <a:ext cx="9957425" cy="5010089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852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721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04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Организация инфраструктуры поддержки субъектов МСП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Описание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Автономная некоммерческая организация «Центр поддержки предпринимательства Республики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Консультационные услуги по широкому спектру вопросов, обучающие программы, конференции и форумы, популяризация предпринимательства, бизнес – миссии, </a:t>
                      </a:r>
                      <a:r>
                        <a:rPr lang="ru-RU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выставочно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ярмарочные мероприятия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 инноваций социальной сферы Республики Мордовия – структурное подразделение Государственное бюджетное учреждение «Мордовский республиканский молодежный центр»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Поддержка социального предпринимательства 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Автономная некоммерческая организация «Центр развития конкурентоспособности Республики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Содействие выходу субъектов малого и среднего предпринимательства на иностранные рынки товаров, услуг и технологий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Автономное учреждение «Технопарк –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Консалтинговые, технологические, инфраструктурные услуги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14733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082284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89F5908-AAFA-4882-BD73-5AC9627F250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8635" y="4948585"/>
            <a:ext cx="4613597" cy="2021484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722FE2FA-35E3-4430-808D-496E0BF74400}"/>
              </a:ext>
            </a:extLst>
          </p:cNvPr>
          <p:cNvSpPr/>
          <p:nvPr/>
        </p:nvSpPr>
        <p:spPr>
          <a:xfrm>
            <a:off x="-596169" y="552692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638175" y="615523"/>
            <a:ext cx="9634235" cy="722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85000"/>
              </a:lnSpc>
              <a:defRPr/>
            </a:pPr>
            <a:r>
              <a:rPr lang="ru-RU" sz="2400" dirty="0">
                <a:solidFill>
                  <a:srgbClr val="652815"/>
                </a:solidFill>
                <a:latin typeface="Arial Black" panose="020B0A04020102020204" pitchFamily="34" charset="0"/>
              </a:rPr>
              <a:t>АНО «Центр поддержки предпринимательства Республики Мордовия»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EF40D066-75E5-449A-BD2B-F221F59366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60930771"/>
              </p:ext>
            </p:extLst>
          </p:nvPr>
        </p:nvGraphicFramePr>
        <p:xfrm>
          <a:off x="11250310" y="11905"/>
          <a:ext cx="9974458" cy="5324348"/>
        </p:xfrm>
        <a:graphic>
          <a:graphicData uri="http://schemas.openxmlformats.org/drawingml/2006/table">
            <a:tbl>
              <a:tblPr firstRow="1" firstCol="1" bandRow="1"/>
              <a:tblGrid>
                <a:gridCol w="4949090">
                  <a:extLst>
                    <a:ext uri="{9D8B030D-6E8A-4147-A177-3AD203B41FA5}">
                      <a16:colId xmlns:a16="http://schemas.microsoft.com/office/drawing/2014/main" xmlns="" val="549931382"/>
                    </a:ext>
                  </a:extLst>
                </a:gridCol>
                <a:gridCol w="5025368">
                  <a:extLst>
                    <a:ext uri="{9D8B030D-6E8A-4147-A177-3AD203B41FA5}">
                      <a16:colId xmlns:a16="http://schemas.microsoft.com/office/drawing/2014/main" xmlns="" val="1907001049"/>
                    </a:ext>
                  </a:extLst>
                </a:gridCol>
              </a:tblGrid>
              <a:tr h="1361245">
                <a:tc rowSpan="5"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субъектам МСП консультационных услуг по широкому спектру вопросов предпринимательской деятельности</a:t>
                      </a: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таких как: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финансовое планирование и вопросы бухгалтерского учета;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правовое обеспечение деятельности субъекта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подбор персонала и применение трудового законодательства Российской Федерации;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патентно-лицензионного сопровождение деятельности субъекта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бизнес-планирование и маркетинговое сопровождение деятельности субъектов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информационное сопровождение деятельности субъектов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содействие в популяризации продукции субъекта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содействие в приведении продукции в соответствие с необходимыми требованиями(стандартизация, сертификация, необходимые разрешения, патентование));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антикризисный консалтинг, выявление текущих потребностей и проблем субъектов МСП, влияющих на их конкурентоспособность;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консультационные услуги в целях содействия развитию деятельности субъектов МСП.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и проведение обучающих мероприятий, </a:t>
                      </a:r>
                      <a:r>
                        <a:rPr lang="ru-RU" sz="14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направленных на повышение квалификации сотрудников субъектов малого и среднего предпринимательства по вопросам осуществления предпринимательской деятельности, в том числе по вопросам начала осуществления предпринимательской деятельности, ведения бухгалтерского и налогового учета, управления персоналом, освоения новых рынков сбыта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22432657"/>
                  </a:ext>
                </a:extLst>
              </a:tr>
              <a:tr h="5133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и проведение мероприятий, направленных на популяризацию предпринимательства и начала собственного дела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66465429"/>
                  </a:ext>
                </a:extLst>
              </a:tr>
              <a:tr h="3610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межрегиональных бизнес-миссий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53491976"/>
                  </a:ext>
                </a:extLst>
              </a:tr>
              <a:tr h="5142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Издание информационных пособий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3462369"/>
                  </a:ext>
                </a:extLst>
              </a:tr>
              <a:tr h="21117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Реализация специальных программ обучения для субъектов МСП по модулям в рамках программ обучения АО «Корпорация «МСП», в том числе тренинги «Азбука предпринимателя» и «Школа предпринимательства»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78218059"/>
                  </a:ext>
                </a:extLst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2D9F587B-9156-48CB-90E0-7B6661D02EFD}"/>
              </a:ext>
            </a:extLst>
          </p:cNvPr>
          <p:cNvSpPr/>
          <p:nvPr/>
        </p:nvSpPr>
        <p:spPr>
          <a:xfrm>
            <a:off x="198367" y="1514943"/>
            <a:ext cx="3810268" cy="604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Консультационные услуги по направлениям:</a:t>
            </a:r>
          </a:p>
          <a:p>
            <a:pPr>
              <a:lnSpc>
                <a:spcPct val="130000"/>
              </a:lnSpc>
            </a:pPr>
            <a:endParaRPr lang="ru-RU" sz="12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финансовое планирование и вопросы бухгалтерского учета;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правовое обеспечение деятельности субъекта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подбор персонала и применение трудового законодательства Российской Федерации;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патентно-лицензионного сопровождение деятельности субъекта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бизнес-планирование и маркетинговое сопровождение деятельности субъектов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информационное сопровождение деятельности субъектов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содействие в популяризации продукции субъекта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содействие в приведении продукции в соответствие с необходимыми требованиями (стандартизация, сертификация, разрешения, патентование);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антикризисный консалтинг, выявление текущих потребностей и проблем субъектов МСП</a:t>
            </a:r>
            <a:endParaRPr lang="ru-RU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8419CF3-E3F1-4380-9610-C1E0D66E917D}"/>
              </a:ext>
            </a:extLst>
          </p:cNvPr>
          <p:cNvSpPr/>
          <p:nvPr/>
        </p:nvSpPr>
        <p:spPr>
          <a:xfrm>
            <a:off x="4008635" y="1514760"/>
            <a:ext cx="3023420" cy="3268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Организация и проведение обучающих мероприятий, </a:t>
            </a:r>
          </a:p>
          <a:p>
            <a:pPr algn="just">
              <a:lnSpc>
                <a:spcPct val="130000"/>
              </a:lnSpc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направленных на повышение квалификации сотрудников субъектов МСП по вопросам осуществления предпринимательской деятельности (в т.ч. по вопросам начала осуществления предпринимательской деятельности, ведения бухгалтерского и налогового учета, управления персоналом, освоения новых рынков сбыта МСП, влияющих на их конкурентоспособность)</a:t>
            </a:r>
            <a:endParaRPr lang="ru-RU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0E13ECF-CF62-450E-A56F-28285ECB252A}"/>
              </a:ext>
            </a:extLst>
          </p:cNvPr>
          <p:cNvSpPr/>
          <p:nvPr/>
        </p:nvSpPr>
        <p:spPr>
          <a:xfrm>
            <a:off x="7032055" y="3712291"/>
            <a:ext cx="3000106" cy="1183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Организация межрегиональных бизнес-миссий и </a:t>
            </a:r>
            <a:r>
              <a:rPr lang="ru-RU" sz="1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выставочно</a:t>
            </a: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-ярмарочных мероприятий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52E4485-F327-4416-9C15-9174FF6B62B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82774" y="1644522"/>
            <a:ext cx="3173995" cy="205911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61F94541-5D2A-499C-99A2-03EF5EB40FBE}"/>
              </a:ext>
            </a:extLst>
          </p:cNvPr>
          <p:cNvSpPr/>
          <p:nvPr/>
        </p:nvSpPr>
        <p:spPr>
          <a:xfrm>
            <a:off x="8908699" y="4904411"/>
            <a:ext cx="1515969" cy="1987916"/>
          </a:xfrm>
          <a:prstGeom prst="rect">
            <a:avLst/>
          </a:prstGeom>
          <a:solidFill>
            <a:srgbClr val="F7F2E5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Все расходы на организацию бизнес-миссий и </a:t>
            </a:r>
            <a:r>
              <a:rPr lang="ru-RU" sz="1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выставочно</a:t>
            </a: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-ярмарочных мероприятий оплачиваются государством</a:t>
            </a:r>
          </a:p>
        </p:txBody>
      </p:sp>
    </p:spTree>
    <p:extLst>
      <p:ext uri="{BB962C8B-B14F-4D97-AF65-F5344CB8AC3E}">
        <p14:creationId xmlns:p14="http://schemas.microsoft.com/office/powerpoint/2010/main" xmlns="" val="27668986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722FE2FA-35E3-4430-808D-496E0BF74400}"/>
              </a:ext>
            </a:extLst>
          </p:cNvPr>
          <p:cNvSpPr/>
          <p:nvPr/>
        </p:nvSpPr>
        <p:spPr>
          <a:xfrm>
            <a:off x="-596169" y="552692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638175" y="615523"/>
            <a:ext cx="9634235" cy="722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85000"/>
              </a:lnSpc>
              <a:defRPr/>
            </a:pPr>
            <a:r>
              <a:rPr lang="ru-RU" sz="2400" dirty="0">
                <a:solidFill>
                  <a:srgbClr val="652815"/>
                </a:solidFill>
                <a:latin typeface="Arial Black" panose="020B0A04020102020204" pitchFamily="34" charset="0"/>
              </a:rPr>
              <a:t>Центр инноваций социальной сферы</a:t>
            </a:r>
          </a:p>
          <a:p>
            <a:pPr lvl="0" algn="ctr">
              <a:lnSpc>
                <a:spcPct val="85000"/>
              </a:lnSpc>
              <a:defRPr/>
            </a:pPr>
            <a:r>
              <a:rPr lang="ru-RU" sz="2400" dirty="0">
                <a:solidFill>
                  <a:srgbClr val="652815"/>
                </a:solidFill>
                <a:latin typeface="Arial Black" panose="020B0A04020102020204" pitchFamily="34" charset="0"/>
              </a:rPr>
              <a:t>Республики Мордовия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2D9F587B-9156-48CB-90E0-7B6661D02EFD}"/>
              </a:ext>
            </a:extLst>
          </p:cNvPr>
          <p:cNvSpPr/>
          <p:nvPr/>
        </p:nvSpPr>
        <p:spPr>
          <a:xfrm>
            <a:off x="400607" y="2380186"/>
            <a:ext cx="3701492" cy="1680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spc="-5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КОНСУЛЬТАЦИОННАЯ</a:t>
            </a:r>
            <a:endParaRPr lang="ru-RU" sz="1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ru-RU" sz="1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400" spc="-5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4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организациях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поддержки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400" spc="-5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профильных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экспертов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8419CF3-E3F1-4380-9610-C1E0D66E917D}"/>
              </a:ext>
            </a:extLst>
          </p:cNvPr>
          <p:cNvSpPr/>
          <p:nvPr/>
        </p:nvSpPr>
        <p:spPr>
          <a:xfrm>
            <a:off x="638175" y="1403431"/>
            <a:ext cx="9775826" cy="379078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ЦЕЛЬ: </a:t>
            </a: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вовлечение 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субъектов</a:t>
            </a: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малого и среднего предпринимательства в социальный бизнес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Объект 4">
            <a:extLst>
              <a:ext uri="{FF2B5EF4-FFF2-40B4-BE49-F238E27FC236}">
                <a16:creationId xmlns:a16="http://schemas.microsoft.com/office/drawing/2014/main" xmlns="" id="{66E23C8F-752F-4566-A8E5-EA56F2FDED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866527" y="7812"/>
            <a:ext cx="5551959" cy="3281455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A73821FD-6C9B-421B-A74B-0BA2BF77F780}"/>
              </a:ext>
            </a:extLst>
          </p:cNvPr>
          <p:cNvSpPr/>
          <p:nvPr/>
        </p:nvSpPr>
        <p:spPr>
          <a:xfrm>
            <a:off x="12449174" y="6016013"/>
            <a:ext cx="3573854" cy="1880171"/>
          </a:xfrm>
          <a:prstGeom prst="rect">
            <a:avLst/>
          </a:prstGeom>
          <a:ln>
            <a:noFill/>
          </a:ln>
          <a:effectLst>
            <a:glow rad="431800">
              <a:srgbClr val="F2ECDE">
                <a:alpha val="45000"/>
              </a:srgb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r>
              <a:rPr lang="ru-RU" sz="1600" b="1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КОНСУЛЬТАЦИОННАЯ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sz="1600" b="1" spc="-5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600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600" spc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600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spc="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организациях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600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600" spc="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профильных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экспертов</a:t>
            </a:r>
          </a:p>
          <a:p>
            <a:pPr fontAlgn="auto">
              <a:lnSpc>
                <a:spcPts val="2170"/>
              </a:lnSpc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dirty="0">
              <a:solidFill>
                <a:srgbClr val="562212"/>
              </a:solidFill>
              <a:cs typeface="Calibri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B7310FA5-D07C-4DE4-B8B9-344AC1EDB7C3}"/>
              </a:ext>
            </a:extLst>
          </p:cNvPr>
          <p:cNvSpPr/>
          <p:nvPr/>
        </p:nvSpPr>
        <p:spPr>
          <a:xfrm>
            <a:off x="12122615" y="3674677"/>
            <a:ext cx="3657600" cy="1880171"/>
          </a:xfrm>
          <a:prstGeom prst="rect">
            <a:avLst/>
          </a:prstGeom>
          <a:ln>
            <a:noFill/>
          </a:ln>
          <a:effectLst>
            <a:glow rad="469900">
              <a:srgbClr val="F7F2E5">
                <a:alpha val="59000"/>
              </a:srgbClr>
            </a:glow>
            <a:outerShdw dist="50800" dir="5400000" sx="13000" sy="13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fontAlgn="auto">
              <a:spcBef>
                <a:spcPts val="755"/>
              </a:spcBef>
              <a:spcAft>
                <a:spcPts val="0"/>
              </a:spcAft>
              <a:tabLst>
                <a:tab pos="267970" algn="l"/>
                <a:tab pos="268605" algn="l"/>
              </a:tabLst>
              <a:defRPr/>
            </a:pPr>
            <a:r>
              <a:rPr lang="ru-RU" b="1" spc="5" dirty="0">
                <a:solidFill>
                  <a:srgbClr val="ED5338"/>
                </a:solidFill>
                <a:cs typeface="Calibri"/>
              </a:rPr>
              <a:t>ОБРАЗОВАТЕЛЬНАЯ</a:t>
            </a:r>
          </a:p>
          <a:p>
            <a:pPr marL="285750" indent="-285750" fontAlgn="auto">
              <a:spcBef>
                <a:spcPts val="75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67970" algn="l"/>
                <a:tab pos="268605" algn="l"/>
              </a:tabLst>
              <a:defRPr/>
            </a:pPr>
            <a:r>
              <a:rPr lang="ru-RU" spc="5" dirty="0">
                <a:solidFill>
                  <a:srgbClr val="562212"/>
                </a:solidFill>
                <a:cs typeface="Calibri"/>
              </a:rPr>
              <a:t>Образовательные</a:t>
            </a:r>
            <a:r>
              <a:rPr lang="ru-RU" spc="10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spc="10" dirty="0" err="1">
                <a:solidFill>
                  <a:srgbClr val="562212"/>
                </a:solidFill>
                <a:cs typeface="Calibri"/>
              </a:rPr>
              <a:t>программы:</a:t>
            </a:r>
            <a:r>
              <a:rPr lang="ru-RU" spc="-5" dirty="0" err="1">
                <a:solidFill>
                  <a:srgbClr val="562212"/>
                </a:solidFill>
                <a:cs typeface="Calibri"/>
              </a:rPr>
              <a:t>круглые</a:t>
            </a:r>
            <a:r>
              <a:rPr lang="ru-RU" spc="-5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dirty="0">
                <a:solidFill>
                  <a:srgbClr val="562212"/>
                </a:solidFill>
                <a:cs typeface="Calibri"/>
              </a:rPr>
              <a:t>столы,</a:t>
            </a:r>
            <a:r>
              <a:rPr lang="ru-RU" spc="15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семинары, мастер-классы, тренинги, деловые игры</a:t>
            </a:r>
            <a:endParaRPr lang="ru-RU" dirty="0">
              <a:solidFill>
                <a:srgbClr val="562212"/>
              </a:solidFill>
              <a:cs typeface="Calibri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1D50E913-20D8-4A40-AE49-91F542B618FE}"/>
              </a:ext>
            </a:extLst>
          </p:cNvPr>
          <p:cNvSpPr/>
          <p:nvPr/>
        </p:nvSpPr>
        <p:spPr>
          <a:xfrm>
            <a:off x="12838039" y="-361988"/>
            <a:ext cx="6369977" cy="2804845"/>
          </a:xfrm>
          <a:prstGeom prst="rect">
            <a:avLst/>
          </a:prstGeom>
          <a:ln>
            <a:noFill/>
          </a:ln>
          <a:effectLst>
            <a:glow rad="457200">
              <a:srgbClr val="F7F2E5">
                <a:alpha val="55000"/>
              </a:srgb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spc="10" dirty="0">
                <a:solidFill>
                  <a:srgbClr val="ED5338"/>
                </a:solidFill>
                <a:cs typeface="Calibri"/>
              </a:rPr>
              <a:t>ИНФОРМАЦИОННОМАРКЕТИНГОВАЯ</a:t>
            </a:r>
          </a:p>
          <a:p>
            <a:pPr marL="267335" indent="-267335" fontAlgn="auto">
              <a:spcBef>
                <a:spcPts val="1095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pc="5" dirty="0" err="1">
                <a:solidFill>
                  <a:srgbClr val="562212"/>
                </a:solidFill>
                <a:cs typeface="Calibri"/>
              </a:rPr>
              <a:t>Интернет­ресурсы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, </a:t>
            </a:r>
            <a:r>
              <a:rPr lang="ru-RU" spc="10" dirty="0">
                <a:solidFill>
                  <a:srgbClr val="562212"/>
                </a:solidFill>
                <a:cs typeface="Calibri"/>
              </a:rPr>
              <a:t>СМИ,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 информационные</a:t>
            </a:r>
            <a:endParaRPr lang="ru-RU" dirty="0">
              <a:solidFill>
                <a:srgbClr val="562212"/>
              </a:solidFill>
              <a:cs typeface="Calibri"/>
            </a:endParaRPr>
          </a:p>
          <a:p>
            <a:pPr marL="267970" fontAlgn="auto">
              <a:spcBef>
                <a:spcPts val="30"/>
              </a:spcBef>
              <a:spcAft>
                <a:spcPts val="0"/>
              </a:spcAft>
              <a:defRPr/>
            </a:pPr>
            <a:r>
              <a:rPr lang="ru-RU" spc="10" dirty="0">
                <a:solidFill>
                  <a:srgbClr val="562212"/>
                </a:solidFill>
                <a:cs typeface="Calibri"/>
              </a:rPr>
              <a:t>и 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презентационные</a:t>
            </a:r>
            <a:r>
              <a:rPr lang="ru-RU" spc="10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материалы</a:t>
            </a:r>
            <a:endParaRPr lang="ru-RU" dirty="0">
              <a:solidFill>
                <a:srgbClr val="562212"/>
              </a:solidFill>
              <a:cs typeface="Calibri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pc="5" dirty="0" err="1">
                <a:solidFill>
                  <a:srgbClr val="562212"/>
                </a:solidFill>
                <a:cs typeface="Calibri"/>
              </a:rPr>
              <a:t>Информресурс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dirty="0">
                <a:solidFill>
                  <a:srgbClr val="56221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https://cissrm.ru/</a:t>
            </a:r>
            <a:endParaRPr lang="ru-RU" spc="5" dirty="0">
              <a:solidFill>
                <a:srgbClr val="562212"/>
              </a:solidFill>
              <a:cs typeface="Calibri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pc="5" dirty="0">
                <a:solidFill>
                  <a:srgbClr val="562212"/>
                </a:solidFill>
                <a:cs typeface="Calibri"/>
              </a:rPr>
              <a:t>Электронный </a:t>
            </a:r>
            <a:r>
              <a:rPr lang="ru-RU" dirty="0">
                <a:solidFill>
                  <a:srgbClr val="562212"/>
                </a:solidFill>
                <a:cs typeface="Calibri"/>
              </a:rPr>
              <a:t>каталог  успешных практик социальных проектов  «История успеха» </a:t>
            </a: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dirty="0">
                <a:solidFill>
                  <a:srgbClr val="562212"/>
                </a:solidFill>
                <a:cs typeface="Calibri"/>
              </a:rPr>
              <a:t>Участие социальных предпринимателей в </a:t>
            </a:r>
            <a:r>
              <a:rPr lang="ru-RU" dirty="0" err="1">
                <a:solidFill>
                  <a:srgbClr val="562212"/>
                </a:solidFill>
                <a:cs typeface="Calibri"/>
              </a:rPr>
              <a:t>выставочно</a:t>
            </a:r>
            <a:r>
              <a:rPr lang="ru-RU" dirty="0">
                <a:solidFill>
                  <a:srgbClr val="562212"/>
                </a:solidFill>
                <a:cs typeface="Calibri"/>
              </a:rPr>
              <a:t>-ярморочных и </a:t>
            </a:r>
            <a:r>
              <a:rPr lang="ru-RU" dirty="0" err="1">
                <a:solidFill>
                  <a:srgbClr val="562212"/>
                </a:solidFill>
                <a:cs typeface="Calibri"/>
              </a:rPr>
              <a:t>конгрессных</a:t>
            </a:r>
            <a:r>
              <a:rPr lang="ru-RU" dirty="0">
                <a:solidFill>
                  <a:srgbClr val="562212"/>
                </a:solidFill>
                <a:cs typeface="Calibri"/>
              </a:rPr>
              <a:t> мероприятиях с социальной тематикой </a:t>
            </a:r>
          </a:p>
          <a:p>
            <a:pPr algn="ctr"/>
            <a:endParaRPr lang="ru-RU" dirty="0">
              <a:solidFill>
                <a:srgbClr val="ED5338"/>
              </a:solidFill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0903BB7D-5BCB-4BC7-B771-59E8E1737052}"/>
              </a:ext>
            </a:extLst>
          </p:cNvPr>
          <p:cNvSpPr/>
          <p:nvPr/>
        </p:nvSpPr>
        <p:spPr>
          <a:xfrm>
            <a:off x="799118" y="1893551"/>
            <a:ext cx="9775826" cy="379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ГОСУДАРСТВЕННОЙ ПОДДЕРЖКИ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0B82FB3F-EDB0-4297-B467-1F73084D7871}"/>
              </a:ext>
            </a:extLst>
          </p:cNvPr>
          <p:cNvSpPr/>
          <p:nvPr/>
        </p:nvSpPr>
        <p:spPr>
          <a:xfrm>
            <a:off x="4154531" y="2468928"/>
            <a:ext cx="2487616" cy="150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spc="-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ОБРАЗОВАТЕЛЬНАЯ</a:t>
            </a:r>
            <a:endParaRPr lang="ru-RU" sz="1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75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67970" algn="l"/>
                <a:tab pos="268605" algn="l"/>
              </a:tabLst>
              <a:defRPr/>
            </a:pPr>
            <a:r>
              <a:rPr lang="ru-RU" sz="1400" spc="-5" dirty="0">
                <a:latin typeface="Arial" panose="020B0604020202020204" pitchFamily="34" charset="0"/>
                <a:cs typeface="Arial" panose="020B0604020202020204" pitchFamily="34" charset="0"/>
              </a:rPr>
              <a:t>круглые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столы,</a:t>
            </a:r>
            <a:r>
              <a:rPr lang="ru-RU" sz="14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семинары, мастер-классы, тренинги, деловые игры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DE2F5BD9-98A8-4496-95BD-49C4B084822A}"/>
              </a:ext>
            </a:extLst>
          </p:cNvPr>
          <p:cNvSpPr/>
          <p:nvPr/>
        </p:nvSpPr>
        <p:spPr>
          <a:xfrm>
            <a:off x="6792868" y="2468928"/>
            <a:ext cx="3573854" cy="4062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spc="10" dirty="0">
                <a:latin typeface="Arial" panose="020B0604020202020204" pitchFamily="34" charset="0"/>
                <a:cs typeface="Arial" panose="020B0604020202020204" pitchFamily="34" charset="0"/>
              </a:rPr>
              <a:t>ИНФОРМАЦИОННО МАРКЕТИНГОВАЯ</a:t>
            </a:r>
          </a:p>
          <a:p>
            <a:pPr marL="267335" indent="-267335" fontAlgn="auto">
              <a:spcBef>
                <a:spcPts val="1095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spc="5" dirty="0" err="1">
                <a:latin typeface="Arial" panose="020B0604020202020204" pitchFamily="34" charset="0"/>
                <a:cs typeface="Arial" panose="020B0604020202020204" pitchFamily="34" charset="0"/>
              </a:rPr>
              <a:t>Интернет­ресурсы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СМИ,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 информационные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970" fontAlgn="auto">
              <a:spcBef>
                <a:spcPts val="30"/>
              </a:spcBef>
              <a:spcAft>
                <a:spcPts val="0"/>
              </a:spcAft>
              <a:defRPr/>
            </a:pP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презентационные</a:t>
            </a: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материалы</a:t>
            </a: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endParaRPr lang="ru-RU" sz="1400" spc="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spc="5" dirty="0" err="1">
                <a:latin typeface="Arial" panose="020B0604020202020204" pitchFamily="34" charset="0"/>
                <a:cs typeface="Arial" panose="020B0604020202020204" pitchFamily="34" charset="0"/>
              </a:rPr>
              <a:t>Информресурс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https://cissrm.ru/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endParaRPr lang="ru-RU" sz="1400" spc="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Электронный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каталог  успешных практик социальных проектов  «История успеха» </a:t>
            </a:r>
          </a:p>
          <a:p>
            <a:pPr fontAlgn="auto">
              <a:spcBef>
                <a:spcPts val="30"/>
              </a:spcBef>
              <a:spcAft>
                <a:spcPts val="0"/>
              </a:spcAft>
              <a:tabLst>
                <a:tab pos="267335" algn="l"/>
                <a:tab pos="267970" algn="l"/>
              </a:tabLst>
              <a:defRPr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Участие социальных предпринимателей в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выставочно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-ярмарочных 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конгрессных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мероприятиях с социальной тематикой 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F3851A04-8CE8-4D82-893B-61797089A40B}"/>
              </a:ext>
            </a:extLst>
          </p:cNvPr>
          <p:cNvSpPr/>
          <p:nvPr/>
        </p:nvSpPr>
        <p:spPr>
          <a:xfrm>
            <a:off x="483903" y="4422519"/>
            <a:ext cx="5903162" cy="2031325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Школа социального предпринимательства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– уникальный образовательный проект </a:t>
            </a:r>
          </a:p>
          <a:p>
            <a:pPr algn="ctr">
              <a:defRPr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Участниками Школы могут стать потенциальные, начинающие и действующие субъекты малого и среднего предпринимательства, а также социально-ориентированные некоммерческие организации, планирующие или осуществляющие реализацию социально-предпринимательского проекта на территории Республики Мордовия и прошедшие конкурсный отбор от 18 до 35</a:t>
            </a:r>
            <a:endParaRPr lang="ru-RU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51997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8D91589-278F-4269-856D-5D187CBBE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62" y="433307"/>
            <a:ext cx="9221689" cy="684293"/>
          </a:xfrm>
        </p:spPr>
        <p:txBody>
          <a:bodyPr>
            <a:normAutofit/>
          </a:bodyPr>
          <a:lstStyle/>
          <a:p>
            <a:pPr algn="ctr"/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поддержки экспорта</a:t>
            </a:r>
            <a:endParaRPr lang="ru-RU" dirty="0"/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xmlns="" id="{E299B2F3-DA1A-48C2-BEDD-0544A6A90E25}"/>
              </a:ext>
            </a:extLst>
          </p:cNvPr>
          <p:cNvSpPr txBox="1">
            <a:spLocks/>
          </p:cNvSpPr>
          <p:nvPr/>
        </p:nvSpPr>
        <p:spPr>
          <a:xfrm>
            <a:off x="854942" y="2179071"/>
            <a:ext cx="2910606" cy="43824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Проводятся для малых и средних предприятий, ведущих внешнеэкономическую деятельность или заинтересованных в продвижении своих товаров, работ и услуг на зарубежных рынках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Проводятся на темы, связанные с: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экспортно-импортными операциями,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экономическим и правовым вопросам экспорта (импорта),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поиском зарубежных и региональных партнёров и рынков сбыта,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мерам государственной поддержки развития экспорта и внешнеэкономической деятельности в целом, трансфера технологий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3326806E-1E1E-4651-B6F7-81CB66F99A03}"/>
              </a:ext>
            </a:extLst>
          </p:cNvPr>
          <p:cNvSpPr txBox="1">
            <a:spLocks/>
          </p:cNvSpPr>
          <p:nvPr/>
        </p:nvSpPr>
        <p:spPr>
          <a:xfrm>
            <a:off x="735060" y="1711995"/>
            <a:ext cx="3150371" cy="370251"/>
          </a:xfrm>
          <a:prstGeom prst="rect">
            <a:avLst/>
          </a:prstGeom>
          <a:solidFill>
            <a:srgbClr val="F7F2E5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Консультации по вопросам ВЭД</a:t>
            </a:r>
            <a:endParaRPr lang="ru-RU" sz="1600" dirty="0"/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517646BB-E208-4552-907F-B6F37FF22441}"/>
              </a:ext>
            </a:extLst>
          </p:cNvPr>
          <p:cNvSpPr txBox="1">
            <a:spLocks/>
          </p:cNvSpPr>
          <p:nvPr/>
        </p:nvSpPr>
        <p:spPr>
          <a:xfrm>
            <a:off x="735061" y="960357"/>
            <a:ext cx="9221689" cy="6842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ЦЕЛЬ: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оказания поддержки внешнеэкономической деятельности субъектам МСП.</a:t>
            </a:r>
          </a:p>
          <a:p>
            <a:pPr algn="ctr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Центр является структурным подразделением АНО «Центр развития конкурентоспособности РМ». </a:t>
            </a:r>
            <a:r>
              <a:rPr lang="ru-RU" sz="14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xmlns="" id="{852C9DEB-75FB-4646-B746-922178836F2F}"/>
              </a:ext>
            </a:extLst>
          </p:cNvPr>
          <p:cNvSpPr txBox="1">
            <a:spLocks/>
          </p:cNvSpPr>
          <p:nvPr/>
        </p:nvSpPr>
        <p:spPr>
          <a:xfrm>
            <a:off x="4138251" y="1711995"/>
            <a:ext cx="3150371" cy="370251"/>
          </a:xfrm>
          <a:prstGeom prst="rect">
            <a:avLst/>
          </a:prstGeom>
          <a:solidFill>
            <a:srgbClr val="F7F2E5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Обучение по вопросам ВЭД</a:t>
            </a:r>
            <a:endParaRPr lang="ru-RU" sz="1600" dirty="0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xmlns="" id="{B556AB24-2E94-44BF-BF4A-BDC22FBAE4BC}"/>
              </a:ext>
            </a:extLst>
          </p:cNvPr>
          <p:cNvSpPr txBox="1">
            <a:spLocks/>
          </p:cNvSpPr>
          <p:nvPr/>
        </p:nvSpPr>
        <p:spPr>
          <a:xfrm>
            <a:off x="7439842" y="1663117"/>
            <a:ext cx="3150371" cy="1031909"/>
          </a:xfrm>
          <a:prstGeom prst="rect">
            <a:avLst/>
          </a:prstGeom>
          <a:solidFill>
            <a:srgbClr val="F7F2E5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 участия</a:t>
            </a:r>
          </a:p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 международных 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выставочно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-ярмарочных мероприятиях</a:t>
            </a:r>
            <a:endParaRPr lang="ru-RU" sz="1600" dirty="0"/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xmlns="" id="{5EBA13CC-4E85-42EB-9B8D-C46E2FFA2896}"/>
              </a:ext>
            </a:extLst>
          </p:cNvPr>
          <p:cNvSpPr txBox="1">
            <a:spLocks/>
          </p:cNvSpPr>
          <p:nvPr/>
        </p:nvSpPr>
        <p:spPr>
          <a:xfrm>
            <a:off x="4112467" y="2182671"/>
            <a:ext cx="3150371" cy="27703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Образовательные мероприятия для субъектов малого и среднего предпринимательства Республики Мордовия по вопросам ВЭД проводятся в формате круглых столов, конференций, форумов, семинаров, мастер-классов.</a:t>
            </a:r>
          </a:p>
          <a:p>
            <a:pPr algn="just"/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Проводятся семинары </a:t>
            </a: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в рамках образовательного проекта Школы экспорта Российского экспортного центра.</a:t>
            </a:r>
          </a:p>
        </p:txBody>
      </p:sp>
      <p:sp>
        <p:nvSpPr>
          <p:cNvPr id="13" name="Объект 2">
            <a:extLst>
              <a:ext uri="{FF2B5EF4-FFF2-40B4-BE49-F238E27FC236}">
                <a16:creationId xmlns:a16="http://schemas.microsoft.com/office/drawing/2014/main" xmlns="" id="{F2F40B1E-2236-4EA1-9704-2C237EDE6F3B}"/>
              </a:ext>
            </a:extLst>
          </p:cNvPr>
          <p:cNvSpPr txBox="1">
            <a:spLocks/>
          </p:cNvSpPr>
          <p:nvPr/>
        </p:nvSpPr>
        <p:spPr>
          <a:xfrm>
            <a:off x="7388276" y="2743905"/>
            <a:ext cx="3201937" cy="4382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 участия предприятий малого и среднего бизнеса Республики Мордовия в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выставочно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-ярмарочных и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конгрессных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мероприятиях на территории Российской Федерации и в странах ближнего и дальнего зарубежья.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Центр поддержки экспорта оказывает содействие в участии предприятия в выставке на льготных условиях, где покрываются следующие виды расходов: </a:t>
            </a:r>
          </a:p>
          <a:p>
            <a:pPr>
              <a:lnSpc>
                <a:spcPct val="100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регистрационный взнос;</a:t>
            </a:r>
          </a:p>
          <a:p>
            <a:pPr>
              <a:lnSpc>
                <a:spcPct val="100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аренда оборудованной выставочной площади для размещения индивидуальной/коллективной экспозиции предприятий;</a:t>
            </a:r>
          </a:p>
          <a:p>
            <a:pPr>
              <a:lnSpc>
                <a:spcPct val="100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реклама в официальном каталоге выставки;</a:t>
            </a:r>
          </a:p>
          <a:p>
            <a:pPr>
              <a:lnSpc>
                <a:spcPct val="100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предоставление услуг переводчика во время выставки</a:t>
            </a: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48F81BE0-E718-47A5-A58B-8901EB271D36}"/>
              </a:ext>
            </a:extLst>
          </p:cNvPr>
          <p:cNvSpPr/>
          <p:nvPr/>
        </p:nvSpPr>
        <p:spPr>
          <a:xfrm>
            <a:off x="735060" y="6561535"/>
            <a:ext cx="65277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Для субъектов малого и среднего предпринимательства данные услуги предоставляется на безвозмездной основе</a:t>
            </a:r>
            <a:endParaRPr lang="ru-RU" sz="1200" dirty="0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xmlns="" id="{995E745B-C555-44A1-9544-3328E3F08C2C}"/>
              </a:ext>
            </a:extLst>
          </p:cNvPr>
          <p:cNvSpPr/>
          <p:nvPr/>
        </p:nvSpPr>
        <p:spPr>
          <a:xfrm>
            <a:off x="-2642348" y="296152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24C6EED6-D60A-4217-B8A0-E3CDB9AC07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72" r="6362"/>
          <a:stretch/>
        </p:blipFill>
        <p:spPr>
          <a:xfrm>
            <a:off x="4435474" y="4439975"/>
            <a:ext cx="2763272" cy="208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37710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Овал 23">
            <a:extLst>
              <a:ext uri="{FF2B5EF4-FFF2-40B4-BE49-F238E27FC236}">
                <a16:creationId xmlns:a16="http://schemas.microsoft.com/office/drawing/2014/main" xmlns="" id="{CDDEFC28-B093-40AB-B757-4B622DBDFB39}"/>
              </a:ext>
            </a:extLst>
          </p:cNvPr>
          <p:cNvSpPr/>
          <p:nvPr/>
        </p:nvSpPr>
        <p:spPr>
          <a:xfrm>
            <a:off x="1069153" y="658001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DE5A6C2-AD04-4F31-BFF7-9BBF1575C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962" y="650933"/>
            <a:ext cx="9221689" cy="46620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Автономное учреждение «Технопарк – Мордовия»</a:t>
            </a:r>
            <a: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b="1" dirty="0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AE27A063-4079-46FE-93D8-E05945C630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92924" y="3338569"/>
            <a:ext cx="3139712" cy="1572904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xmlns="" id="{F97403CC-0507-4D80-9371-79BC32FBC307}"/>
              </a:ext>
            </a:extLst>
          </p:cNvPr>
          <p:cNvCxnSpPr>
            <a:cxnSpLocks/>
          </p:cNvCxnSpPr>
          <p:nvPr/>
        </p:nvCxnSpPr>
        <p:spPr>
          <a:xfrm>
            <a:off x="3493179" y="1554669"/>
            <a:ext cx="0" cy="5477528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DC6FD7C-8F79-4C75-8D31-7CF40AD9E2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181" b="503"/>
          <a:stretch/>
        </p:blipFill>
        <p:spPr>
          <a:xfrm>
            <a:off x="302464" y="3241554"/>
            <a:ext cx="2784981" cy="15281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C6503CF0-3C68-42A0-AA65-5F54622F878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31" t="31112" r="6687" b="9777"/>
          <a:stretch/>
        </p:blipFill>
        <p:spPr>
          <a:xfrm>
            <a:off x="6890620" y="3506833"/>
            <a:ext cx="3636184" cy="157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B2D2E393-EE1D-4655-BFD4-B60B77A9BF6C}"/>
              </a:ext>
            </a:extLst>
          </p:cNvPr>
          <p:cNvSpPr/>
          <p:nvPr/>
        </p:nvSpPr>
        <p:spPr>
          <a:xfrm>
            <a:off x="289024" y="1977854"/>
            <a:ext cx="3124643" cy="1267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Оказывает полный комплекс услуг от разработки макета изделия и встроенного программного обеспечения до изготовления опытного образца и его тестирования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039ADD2E-971C-491D-B2A7-3C5763CF980E}"/>
              </a:ext>
            </a:extLst>
          </p:cNvPr>
          <p:cNvSpPr/>
          <p:nvPr/>
        </p:nvSpPr>
        <p:spPr>
          <a:xfrm>
            <a:off x="3512201" y="2087950"/>
            <a:ext cx="3404344" cy="1507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Межрегиональная технологическая платформа для разработки технологии и производства специального оптического волокна с заранее заданными свойствами для промышленных предприятий РФ в области фотоники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18FFFA9E-7AF3-4C5E-83D3-CF963B0CA754}"/>
              </a:ext>
            </a:extLst>
          </p:cNvPr>
          <p:cNvSpPr/>
          <p:nvPr/>
        </p:nvSpPr>
        <p:spPr>
          <a:xfrm>
            <a:off x="7000663" y="2052995"/>
            <a:ext cx="3498729" cy="1507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обеспечение условий доступа к технологическим производственным возможностям субъектам МСП для стимулирования и ускорения процессов разработки новых приборов и систем нового поколения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5E3E60A4-0B5D-4D19-90F5-D68A8C0F4B7B}"/>
              </a:ext>
            </a:extLst>
          </p:cNvPr>
          <p:cNvSpPr/>
          <p:nvPr/>
        </p:nvSpPr>
        <p:spPr>
          <a:xfrm>
            <a:off x="3556116" y="4908539"/>
            <a:ext cx="341131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Направления деятельности</a:t>
            </a:r>
          </a:p>
          <a:p>
            <a:endParaRPr lang="ru-RU" sz="1200" dirty="0">
              <a:solidFill>
                <a:schemeClr val="tx1"/>
              </a:solidFill>
              <a:latin typeface="eurofurence light" panose="020F0302020203020204" pitchFamily="34" charset="0"/>
            </a:endParaRP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новых типов оптических волокон для лазерной, сенсорной и телекоммуникационной техники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производство специальных волоконных световодов, приборов и систем на их основе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подготовка специалистов в области волоконной оптики и оптоэлектроники</a:t>
            </a:r>
          </a:p>
          <a:p>
            <a:endParaRPr lang="ru-RU" sz="1200" dirty="0">
              <a:solidFill>
                <a:schemeClr val="tx1"/>
              </a:solidFill>
              <a:latin typeface="eurofurence light" panose="020F0302020203020204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560A7A34-907F-4299-B3F8-9F91EC696C1B}"/>
              </a:ext>
            </a:extLst>
          </p:cNvPr>
          <p:cNvSpPr/>
          <p:nvPr/>
        </p:nvSpPr>
        <p:spPr>
          <a:xfrm>
            <a:off x="7047794" y="5156873"/>
            <a:ext cx="3404466" cy="1507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Направления деятельности</a:t>
            </a:r>
          </a:p>
          <a:p>
            <a:pPr>
              <a:lnSpc>
                <a:spcPct val="130000"/>
              </a:lnSpc>
            </a:pPr>
            <a:endParaRPr lang="ru-RU" sz="1200" dirty="0">
              <a:solidFill>
                <a:srgbClr val="000000"/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лазерные технологии</a:t>
            </a:r>
          </a:p>
          <a:p>
            <a:pPr>
              <a:lnSpc>
                <a:spcPct val="130000"/>
              </a:lnSpc>
            </a:pPr>
            <a:endParaRPr lang="ru-RU" sz="1200" dirty="0">
              <a:solidFill>
                <a:srgbClr val="000000"/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волоконно-оптические компоненты и кристаллическая оптика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B836DBAB-8A49-49DA-B379-70C990F4D62E}"/>
              </a:ext>
            </a:extLst>
          </p:cNvPr>
          <p:cNvSpPr/>
          <p:nvPr/>
        </p:nvSpPr>
        <p:spPr>
          <a:xfrm>
            <a:off x="141351" y="4850968"/>
            <a:ext cx="34278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Направления деятельности</a:t>
            </a:r>
          </a:p>
          <a:p>
            <a:pPr algn="ctr"/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компьютерное моделирование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конструкторско-технологическая подготовка производства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производство ПО встроенных электронных систем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экспериментальная проработка на этапах НИР и ОКР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контрольные и сертификационные испытания продукции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4F856940-33DF-4F58-95AE-F70BD30CF6C6}"/>
              </a:ext>
            </a:extLst>
          </p:cNvPr>
          <p:cNvSpPr/>
          <p:nvPr/>
        </p:nvSpPr>
        <p:spPr>
          <a:xfrm>
            <a:off x="116678" y="7012933"/>
            <a:ext cx="98400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>
                <a:solidFill>
                  <a:schemeClr val="tx1"/>
                </a:solidFill>
                <a:latin typeface="+mn-lt"/>
              </a:rPr>
              <a:t>* - создан в рамках Национального проекта «Малое и среднее предпринимательство и поддержка индивидуальной предпринимательской инициативы» (программа «Акселерация субъектов малого и среднего предпринимательства»)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C1F06343-890E-474D-B7E0-704341E373C5}"/>
              </a:ext>
            </a:extLst>
          </p:cNvPr>
          <p:cNvSpPr/>
          <p:nvPr/>
        </p:nvSpPr>
        <p:spPr>
          <a:xfrm>
            <a:off x="250928" y="1185337"/>
            <a:ext cx="32934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Центр проектирования</a:t>
            </a:r>
          </a:p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инноваций (ЦПИ)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EE4E9691-68F0-4C37-BEC0-642C318ADAF3}"/>
              </a:ext>
            </a:extLst>
          </p:cNvPr>
          <p:cNvSpPr/>
          <p:nvPr/>
        </p:nvSpPr>
        <p:spPr>
          <a:xfrm>
            <a:off x="7000663" y="1460532"/>
            <a:ext cx="32527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Центр оптоэлектронного приборостроения* 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ED3E3252-C33E-4BCB-974E-A89B218CDF76}"/>
              </a:ext>
            </a:extLst>
          </p:cNvPr>
          <p:cNvSpPr/>
          <p:nvPr/>
        </p:nvSpPr>
        <p:spPr>
          <a:xfrm>
            <a:off x="3592924" y="1445170"/>
            <a:ext cx="31397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Инжиниринговый центр волоконной оптики (ИЦВО)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xmlns="" id="{6DEC6EA3-542F-4EB7-BF68-B0B6D0554149}"/>
              </a:ext>
            </a:extLst>
          </p:cNvPr>
          <p:cNvCxnSpPr>
            <a:cxnSpLocks/>
          </p:cNvCxnSpPr>
          <p:nvPr/>
        </p:nvCxnSpPr>
        <p:spPr>
          <a:xfrm>
            <a:off x="6890620" y="1554669"/>
            <a:ext cx="0" cy="5477528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089042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C0D6F646-71F4-40EC-AEAC-10529394481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9725" y="2329307"/>
            <a:ext cx="3859102" cy="3859102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BB86D4B1-D4AA-44BC-98C2-81112ACF099D}"/>
              </a:ext>
            </a:extLst>
          </p:cNvPr>
          <p:cNvSpPr/>
          <p:nvPr/>
        </p:nvSpPr>
        <p:spPr>
          <a:xfrm>
            <a:off x="678431" y="1472797"/>
            <a:ext cx="3147498" cy="830997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Бизнес-планирование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D6A244B3-4488-48CA-B040-2B4D95E578F7}"/>
              </a:ext>
            </a:extLst>
          </p:cNvPr>
          <p:cNvSpPr/>
          <p:nvPr/>
        </p:nvSpPr>
        <p:spPr>
          <a:xfrm>
            <a:off x="5724038" y="1454009"/>
            <a:ext cx="4967775" cy="6832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В области</a:t>
            </a:r>
          </a:p>
          <a:p>
            <a:pPr>
              <a:lnSpc>
                <a:spcPct val="80000"/>
              </a:lnSpc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интеллектуального права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3447A850-CF5F-4CAE-8D65-A37CC71823F7}"/>
              </a:ext>
            </a:extLst>
          </p:cNvPr>
          <p:cNvSpPr/>
          <p:nvPr/>
        </p:nvSpPr>
        <p:spPr>
          <a:xfrm>
            <a:off x="612522" y="4547513"/>
            <a:ext cx="3174622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Бухгалтерские услуги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C10ED9CE-D76B-4E8A-9510-8096B3D37D73}"/>
              </a:ext>
            </a:extLst>
          </p:cNvPr>
          <p:cNvSpPr/>
          <p:nvPr/>
        </p:nvSpPr>
        <p:spPr>
          <a:xfrm>
            <a:off x="5624461" y="4762956"/>
            <a:ext cx="431513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Юридические услуги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D753E3DC-8B82-40DA-ACBE-35E4EAC2CB5D}"/>
              </a:ext>
            </a:extLst>
          </p:cNvPr>
          <p:cNvSpPr/>
          <p:nvPr/>
        </p:nvSpPr>
        <p:spPr>
          <a:xfrm>
            <a:off x="612522" y="2466431"/>
            <a:ext cx="4277041" cy="17436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подготовка технико-экономического обоснования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написание бизнес-плана проекта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разработка финансовой модели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маркетинговое исследование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подготовка презентаций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8D32F4D8-BE78-4371-AA12-098567BA8487}"/>
              </a:ext>
            </a:extLst>
          </p:cNvPr>
          <p:cNvSpPr/>
          <p:nvPr/>
        </p:nvSpPr>
        <p:spPr>
          <a:xfrm>
            <a:off x="5678243" y="2145033"/>
            <a:ext cx="4618345" cy="2332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marR="0" lvl="0" indent="-171443" algn="just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проведение патентных исследований и информационного поиска</a:t>
            </a:r>
          </a:p>
          <a:p>
            <a:pPr marL="171443" marR="0" lvl="0" indent="-171443" algn="just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оформление документов на получение прав на РИД и СИ (получение патентов и свидетельств)</a:t>
            </a:r>
          </a:p>
          <a:p>
            <a:pPr marL="171443" marR="0" lvl="0" indent="-171443" algn="just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консультационные услуги по вопросам коммерциализации прав на РИД</a:t>
            </a:r>
          </a:p>
          <a:p>
            <a:pPr marL="171443" marR="0" lvl="0" indent="-171443" algn="just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разработка проектов лицензионных договоров, определение цены лицензии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B0805CFB-8746-435A-9B97-5524CEE1774B}"/>
              </a:ext>
            </a:extLst>
          </p:cNvPr>
          <p:cNvSpPr/>
          <p:nvPr/>
        </p:nvSpPr>
        <p:spPr>
          <a:xfrm>
            <a:off x="602842" y="5510114"/>
            <a:ext cx="4743064" cy="1463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полное бухгалтерское сопровождение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консультационное обслуживание в области бухгалтерского учета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общеэкономическое сопровождение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составление отдельных бухгалтерских документов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422A3F95-B3D9-407D-A14B-B83BD9566D42}"/>
              </a:ext>
            </a:extLst>
          </p:cNvPr>
          <p:cNvSpPr/>
          <p:nvPr/>
        </p:nvSpPr>
        <p:spPr>
          <a:xfrm>
            <a:off x="5536645" y="5456638"/>
            <a:ext cx="4519757" cy="1463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оказание содействия в регистрации юридических лиц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консультирование по правовым вопросам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правовая экспертиза документов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услуги в сфере корпоративного управления и др.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DD87B606-36E3-43CD-9EBC-561E259E07FE}"/>
              </a:ext>
            </a:extLst>
          </p:cNvPr>
          <p:cNvCxnSpPr>
            <a:cxnSpLocks/>
          </p:cNvCxnSpPr>
          <p:nvPr/>
        </p:nvCxnSpPr>
        <p:spPr>
          <a:xfrm flipH="1">
            <a:off x="5239820" y="1472797"/>
            <a:ext cx="106086" cy="5680023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xmlns="" id="{FD7F7EAB-0D37-4A6A-8574-59FA780D9DDF}"/>
              </a:ext>
            </a:extLst>
          </p:cNvPr>
          <p:cNvCxnSpPr/>
          <p:nvPr/>
        </p:nvCxnSpPr>
        <p:spPr>
          <a:xfrm>
            <a:off x="612522" y="4477979"/>
            <a:ext cx="9684066" cy="0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xmlns="" id="{D0647385-9A45-4DF3-800E-C60C72763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710" y="523468"/>
            <a:ext cx="9221689" cy="46620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Автономное учреждение «Технопарк – Мордовия»</a:t>
            </a:r>
            <a: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9559919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-375334" y="572564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122781" y="1861173"/>
            <a:ext cx="1153055" cy="1153055"/>
          </a:xfrm>
          <a:prstGeom prst="ellipse">
            <a:avLst/>
          </a:prstGeom>
          <a:noFill/>
          <a:ln w="301625"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3101" y="176322"/>
            <a:ext cx="8481509" cy="1461188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4. Услуги для бизнеса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95483" y="1468233"/>
            <a:ext cx="4440728" cy="338554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Услуги МФЦ для бизнеса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1995" y="2007215"/>
            <a:ext cx="4604216" cy="5109091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государственная регистрация юридических лиц, физических лиц в качестве индивидуальных предпринимателей и крестьянских (фермерских) хозяйств;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предоставление выписки из Единого госреестра налогоплательщиков;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предоставление сведений, содержащихся в Едином государственном реестре юридических лиц и Едином государственном реестре индивидуальных предпринимателей;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предоставление сведений из реестра дисквалифицированных лиц;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выдача выписок из реестра федерального имущества;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государственный кадастровый учет недвижимого имущества и (или) государственная регистрация прав на недвижимое имущество;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предоставление сведений, содержащихся в  Едином госреестре недвижимости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504094" y="2007215"/>
            <a:ext cx="4796646" cy="1384995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консультационные услуги об основных мерах поддержки бизнеса, предоставляемых Корпорацией МСП: финансовые, имущественные, информационно-консультационные, в сфере образования, </a:t>
            </a:r>
            <a:r>
              <a:rPr lang="ru-RU" sz="1400" b="1" dirty="0">
                <a:latin typeface="Arial"/>
                <a:cs typeface="Arial"/>
              </a:rPr>
              <a:t>в т.ч. бесплатная регистрация на портале Бизнес-Навигатор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069829C-6284-4889-8D34-944AC010F2E2}"/>
              </a:ext>
            </a:extLst>
          </p:cNvPr>
          <p:cNvSpPr/>
          <p:nvPr/>
        </p:nvSpPr>
        <p:spPr>
          <a:xfrm>
            <a:off x="5682053" y="1468233"/>
            <a:ext cx="4440728" cy="338554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Услуги АО Корпорации МСП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AA38AA67-BEEC-4797-8F84-01494A88F026}"/>
              </a:ext>
            </a:extLst>
          </p:cNvPr>
          <p:cNvSpPr/>
          <p:nvPr/>
        </p:nvSpPr>
        <p:spPr>
          <a:xfrm>
            <a:off x="5682053" y="4725928"/>
            <a:ext cx="4507778" cy="2215991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БЕСПЛАТНАЯ РЕГИСТРАЦИЯ через систему </a:t>
            </a:r>
            <a:r>
              <a:rPr lang="ru-RU" sz="1400" dirty="0" err="1">
                <a:latin typeface="Arial"/>
                <a:cs typeface="Arial"/>
              </a:rPr>
              <a:t>РБиДОС</a:t>
            </a:r>
            <a:r>
              <a:rPr lang="ru-RU" sz="1400" dirty="0">
                <a:latin typeface="Arial"/>
                <a:cs typeface="Arial"/>
              </a:rPr>
              <a:t> Сбербанк России</a:t>
            </a:r>
          </a:p>
          <a:p>
            <a:pPr marL="285750" lvl="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БЕСПЛАТНАЯ подготовка и отправка документов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 БЕСПЛАТНАЯ ЭЦП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 ОТСУТСТВИЕ ГОСПОШЛИНЫ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 БЫСТРАЯ РЕГИСТРАЦИЯ - 3 рабочих дня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3062C664-9F27-4EC4-9F38-EE83A3B38AAD}"/>
              </a:ext>
            </a:extLst>
          </p:cNvPr>
          <p:cNvSpPr/>
          <p:nvPr/>
        </p:nvSpPr>
        <p:spPr>
          <a:xfrm>
            <a:off x="5749103" y="3663205"/>
            <a:ext cx="4440728" cy="830997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>
                <a:latin typeface="Arial"/>
                <a:cs typeface="Arial"/>
              </a:rPr>
              <a:t>ЭЛЕКТРОННОЙ РЕГИСТРАЦИЯ </a:t>
            </a:r>
            <a:r>
              <a:rPr lang="ru-RU" sz="1600" dirty="0">
                <a:latin typeface="Arial"/>
                <a:cs typeface="Arial"/>
              </a:rPr>
              <a:t>индивидуальных предпринимателей и ООО (с одним учредителем)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74539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-375334" y="572564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092794" y="2762771"/>
            <a:ext cx="1153055" cy="1153055"/>
          </a:xfrm>
          <a:prstGeom prst="ellipse">
            <a:avLst/>
          </a:prstGeom>
          <a:noFill/>
          <a:ln w="301625"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5483" y="176322"/>
            <a:ext cx="9327298" cy="1461188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БИЗНЕС-НАВИГАТОР МСП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47682" y="3465446"/>
            <a:ext cx="4604216" cy="3447098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Выбрать бизнес</a:t>
            </a:r>
            <a:r>
              <a:rPr lang="ru-RU" sz="1400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узнать какой бизнес открыть в своем городе, какие для этого нужны инвестиции и документы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Рассчитать бизнес-план</a:t>
            </a:r>
            <a:r>
              <a:rPr lang="ru-RU" sz="1400" b="1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бизнес-навигатор содержит набор из более 300 типовых бизнес-планов, основанных на реальной практике более 5000 российских предпринимателей;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Узнать, где взять кредит и оформить гарантию</a:t>
            </a:r>
            <a:r>
              <a:rPr lang="ru-RU" sz="1400" b="1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 навигаторе есть контактные данные отделений банков и государственных гарантийных организаций в городе, в которых можно получить финансовую поддержку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61F4BA8C-9B55-4ED2-B00F-DF52CD81D837}"/>
              </a:ext>
            </a:extLst>
          </p:cNvPr>
          <p:cNvSpPr/>
          <p:nvPr/>
        </p:nvSpPr>
        <p:spPr>
          <a:xfrm>
            <a:off x="747682" y="1276398"/>
            <a:ext cx="9422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/>
              <a:t>Бесплатный он-лайн ресурс для тех, кто хочет открыть или расширить свой бизнес, работать честно и легально, зарабатывать на свое будущее и будущее своих детей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0AB3B3C9-3FE2-4007-878D-A9E564AE4198}"/>
              </a:ext>
            </a:extLst>
          </p:cNvPr>
          <p:cNvSpPr/>
          <p:nvPr/>
        </p:nvSpPr>
        <p:spPr>
          <a:xfrm>
            <a:off x="908722" y="2030239"/>
            <a:ext cx="3739300" cy="66172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Портал Бизнес-Навигатор МСП</a:t>
            </a:r>
          </a:p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 </a:t>
            </a:r>
            <a:r>
              <a:rPr lang="en-US" sz="1600" b="1" dirty="0"/>
              <a:t>www.smbn.ru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BF98B3BF-8473-4972-B186-E65368FD0F57}"/>
              </a:ext>
            </a:extLst>
          </p:cNvPr>
          <p:cNvSpPr/>
          <p:nvPr/>
        </p:nvSpPr>
        <p:spPr>
          <a:xfrm>
            <a:off x="4905829" y="1991767"/>
            <a:ext cx="5401706" cy="738664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Зарегистрироваться можно самостоятельно, заполнив простую форму, или авторизоваться через портал Госуслуги, или с помощью консультантов Центра «Мой бизнес»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DDC17CB9-373E-49A4-891C-760EC90EB8C2}"/>
              </a:ext>
            </a:extLst>
          </p:cNvPr>
          <p:cNvSpPr/>
          <p:nvPr/>
        </p:nvSpPr>
        <p:spPr>
          <a:xfrm>
            <a:off x="782854" y="2836791"/>
            <a:ext cx="942289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помощью Бизнес-навигатора МСП можно: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F4CB5526-2B96-4677-9D5B-51B77B6C0880}"/>
              </a:ext>
            </a:extLst>
          </p:cNvPr>
          <p:cNvSpPr/>
          <p:nvPr/>
        </p:nvSpPr>
        <p:spPr>
          <a:xfrm>
            <a:off x="5820229" y="3074634"/>
            <a:ext cx="4459820" cy="4093428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Узнать о мерах поддержки МСП</a:t>
            </a:r>
            <a:r>
              <a:rPr lang="ru-RU" sz="1400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 навигаторе единую базу собраны  все государственные и муниципальные организации, которые поддерживают малый и средний бизнес в городе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Подобрать в аренду помещение</a:t>
            </a:r>
            <a:r>
              <a:rPr lang="ru-RU" sz="1400" b="1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 навигаторе содержится база государственной и частной недвижимости (данные обновляются не реже 1 раза в месяц);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Быть в курсе закупок крупнейших заказчиков</a:t>
            </a:r>
            <a:r>
              <a:rPr lang="ru-RU" sz="1400" b="1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 навигаторе собраны планы закупок всех крупнейших компаний с государственным участием. В системе еженедельно актуализируются планы более 200 крупнейших заказчиков</a:t>
            </a:r>
          </a:p>
        </p:txBody>
      </p:sp>
    </p:spTree>
    <p:extLst>
      <p:ext uri="{BB962C8B-B14F-4D97-AF65-F5344CB8AC3E}">
        <p14:creationId xmlns:p14="http://schemas.microsoft.com/office/powerpoint/2010/main" xmlns="" val="8562486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 cstate="print"/>
          <a:srcRect t="29636" r="25088"/>
          <a:stretch/>
        </p:blipFill>
        <p:spPr>
          <a:xfrm>
            <a:off x="6707464" y="-144067"/>
            <a:ext cx="6645162" cy="6239912"/>
          </a:xfrm>
          <a:prstGeom prst="rect">
            <a:avLst/>
          </a:prstGeom>
        </p:spPr>
      </p:pic>
      <p:sp>
        <p:nvSpPr>
          <p:cNvPr id="23" name="Арка 22"/>
          <p:cNvSpPr/>
          <p:nvPr/>
        </p:nvSpPr>
        <p:spPr>
          <a:xfrm rot="18477485">
            <a:off x="-1735170" y="5641028"/>
            <a:ext cx="4829763" cy="4829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Арка 20"/>
          <p:cNvSpPr/>
          <p:nvPr/>
        </p:nvSpPr>
        <p:spPr>
          <a:xfrm rot="9900000">
            <a:off x="9058499" y="6227266"/>
            <a:ext cx="2473453" cy="2473453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 cstate="print">
            <a:lum contrast="-20000"/>
          </a:blip>
          <a:stretch>
            <a:fillRect/>
          </a:stretch>
        </p:blipFill>
        <p:spPr>
          <a:xfrm>
            <a:off x="5780443" y="-1070814"/>
            <a:ext cx="1854042" cy="18534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01675" y="314036"/>
            <a:ext cx="813089" cy="2185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101" y="7084291"/>
            <a:ext cx="566252" cy="37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2707462" y="2275252"/>
            <a:ext cx="5276891" cy="1306758"/>
            <a:chOff x="920709" y="2234968"/>
            <a:chExt cx="8532371" cy="2423584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5" cstate="print"/>
            <a:srcRect l="82864"/>
            <a:stretch/>
          </p:blipFill>
          <p:spPr>
            <a:xfrm>
              <a:off x="8011434" y="2234968"/>
              <a:ext cx="1441646" cy="2423584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920709" y="2629589"/>
              <a:ext cx="6976492" cy="1295192"/>
            </a:xfrm>
            <a:prstGeom prst="rect">
              <a:avLst/>
            </a:prstGeom>
          </p:spPr>
        </p:pic>
      </p:grpSp>
      <p:sp>
        <p:nvSpPr>
          <p:cNvPr id="2" name="Прямоугольник 1"/>
          <p:cNvSpPr/>
          <p:nvPr/>
        </p:nvSpPr>
        <p:spPr>
          <a:xfrm>
            <a:off x="8932403" y="256939"/>
            <a:ext cx="1534076" cy="5257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Заголовок 1">
            <a:extLst>
              <a:ext uri="{FF2B5EF4-FFF2-40B4-BE49-F238E27FC236}">
                <a16:creationId xmlns:a16="http://schemas.microsoft.com/office/drawing/2014/main" xmlns="" id="{14E2700B-5A19-4EFC-A61D-6A0B947DE511}"/>
              </a:ext>
            </a:extLst>
          </p:cNvPr>
          <p:cNvSpPr txBox="1">
            <a:spLocks/>
          </p:cNvSpPr>
          <p:nvPr/>
        </p:nvSpPr>
        <p:spPr>
          <a:xfrm>
            <a:off x="372143" y="3079519"/>
            <a:ext cx="9327298" cy="14611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Телефон горячей линии:</a:t>
            </a:r>
          </a:p>
          <a:p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+ 7 (8342) 24 77 77</a:t>
            </a:r>
          </a:p>
        </p:txBody>
      </p:sp>
      <p:sp>
        <p:nvSpPr>
          <p:cNvPr id="22" name="Заголовок 1">
            <a:extLst>
              <a:ext uri="{FF2B5EF4-FFF2-40B4-BE49-F238E27FC236}">
                <a16:creationId xmlns:a16="http://schemas.microsoft.com/office/drawing/2014/main" xmlns="" id="{65091B09-8A3F-4D0A-86A3-D4B1C2EB7A24}"/>
              </a:ext>
            </a:extLst>
          </p:cNvPr>
          <p:cNvSpPr txBox="1">
            <a:spLocks/>
          </p:cNvSpPr>
          <p:nvPr/>
        </p:nvSpPr>
        <p:spPr>
          <a:xfrm>
            <a:off x="301962" y="4024300"/>
            <a:ext cx="9327298" cy="14611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www.mbrm.ru</a:t>
            </a:r>
            <a:endParaRPr lang="ru-RU" sz="2000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67215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13268</TotalTime>
  <Words>5063</Words>
  <Application>Microsoft Office PowerPoint</Application>
  <PresentationFormat>Произвольный</PresentationFormat>
  <Paragraphs>776</Paragraphs>
  <Slides>37</Slides>
  <Notes>30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1.2 Центр «Мой бизнес»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Центр поддержки экспорта</vt:lpstr>
      <vt:lpstr>  Автономное учреждение «Технопарк – Мордовия» </vt:lpstr>
      <vt:lpstr>  Автономное учреждение «Технопарк – Мордовия» </vt:lpstr>
      <vt:lpstr>4. Услуги для бизнеса</vt:lpstr>
      <vt:lpstr>БИЗНЕС-НАВИГАТОР МСП</vt:lpstr>
      <vt:lpstr>Слайд 37</vt:lpstr>
    </vt:vector>
  </TitlesOfParts>
  <Company>Synergy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Горина Екатерина Леонидовна</dc:creator>
  <cp:lastModifiedBy>Светлана</cp:lastModifiedBy>
  <cp:revision>735</cp:revision>
  <cp:lastPrinted>2020-03-02T18:37:32Z</cp:lastPrinted>
  <dcterms:created xsi:type="dcterms:W3CDTF">2019-04-26T08:56:54Z</dcterms:created>
  <dcterms:modified xsi:type="dcterms:W3CDTF">2020-03-11T07:42:38Z</dcterms:modified>
</cp:coreProperties>
</file>