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_rels/notesSlide1.xml.rels" ContentType="application/vnd.openxmlformats-package.relationships+xml"/>
  <Override PartName="/ppt/notesSlides/notesSlide1.xml" ContentType="application/vnd.openxmlformats-officedocument.presentationml.notesSlide+xml"/>
  <Override PartName="/ppt/_rels/presentation.xml.rels" ContentType="application/vnd.openxmlformats-package.relationships+xml"/>
  <Override PartName="/ppt/media/image15.jpeg" ContentType="image/jpeg"/>
  <Override PartName="/ppt/media/image14.jpeg" ContentType="image/jpeg"/>
  <Override PartName="/ppt/media/image13.jpeg" ContentType="image/jpeg"/>
  <Override PartName="/ppt/media/image12.jpeg" ContentType="image/jpeg"/>
  <Override PartName="/ppt/media/image9.jpeg" ContentType="image/jpeg"/>
  <Override PartName="/ppt/media/image10.jpeg" ContentType="image/jpeg"/>
  <Override PartName="/ppt/media/image8.jpeg" ContentType="image/jpeg"/>
  <Override PartName="/ppt/media/image7.jpeg" ContentType="image/jpeg"/>
  <Override PartName="/ppt/media/image6.jpeg" ContentType="image/jpeg"/>
  <Override PartName="/ppt/media/image5.jpeg" ContentType="image/jpeg"/>
  <Override PartName="/ppt/media/image4.jpeg" ContentType="image/jpeg"/>
  <Override PartName="/ppt/media/image19.png" ContentType="image/png"/>
  <Override PartName="/ppt/media/image3.jpeg" ContentType="image/jpeg"/>
  <Override PartName="/ppt/media/image11.png" ContentType="image/png"/>
  <Override PartName="/ppt/media/image2.jpeg" ContentType="image/jpeg"/>
  <Override PartName="/ppt/media/image18.jpeg" ContentType="image/jpeg"/>
  <Override PartName="/ppt/media/image1.jpeg" ContentType="image/jpeg"/>
  <Override PartName="/ppt/media/image17.jpeg" ContentType="image/jpeg"/>
  <Override PartName="/ppt/media/image16.png" ContentType="image/png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rts/chart1.xml" ContentType="application/vnd.openxmlformats-officedocument.drawingml.char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_rels/slide5.xml.rels" ContentType="application/vnd.openxmlformats-package.relationships+xml"/>
  <Override PartName="/ppt/slides/_rels/slide13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12.xml.rels" ContentType="application/vnd.openxmlformats-package.relationships+xml"/>
  <Override PartName="/ppt/slides/_rels/slide16.xml.rels" ContentType="application/vnd.openxmlformats-package.relationships+xml"/>
  <Override PartName="/ppt/slides/_rels/slide11.xml.rels" ContentType="application/vnd.openxmlformats-package.relationships+xml"/>
  <Override PartName="/ppt/slides/_rels/slide15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3.xml.rels" ContentType="application/vnd.openxmlformats-package.relationships+xml"/>
  <Override PartName="/ppt/slides/_rels/slide7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
</Relationships>
</file>

<file path=ppt/charts/chart1.xml><?xml version="1.0" encoding="utf-8"?>
<c:chartSpace xmlns:a="http://schemas.openxmlformats.org/drawingml/2006/main" xmlns:c="http://schemas.openxmlformats.org/drawingml/2006/chart" xmlns:r="http://schemas.openxmlformats.org/officeDocument/2006/relationships">
  <c:lang val="en-US"/>
  <c:chart>
    <c:title>
      <c:layout/>
      <c:tx>
        <c:rich>
          <a:bodyPr/>
          <a:lstStyle/>
          <a:p>
            <a:pPr>
              <a:defRPr/>
            </a:pPr>
            <a:r>
              <a:rPr b="1" sz="2000">
                <a:solidFill>
                  <a:srgbClr val="ffffcc"/>
                </a:solidFill>
              </a:rPr>
              <a:t> </a:t>
            </a:r>
          </a:p>
        </c:rich>
      </c:tx>
    </c:title>
    <c:view3D>
      <c:rotX val="300"/>
      <c:rotY val="0"/>
      <c:perspective val="50"/>
      <c:rAngAx val="0"/>
    </c:view3D>
    <c:backWall>
      <c:spPr>
        <a:solidFill>
          <a:srgbClr val="d9d9d9"/>
        </a:solidFill>
      </c:spPr>
    </c:backWall>
    <c:floor>
      <c:spPr>
        <a:solidFill>
          <a:srgbClr val="d9d9d9"/>
        </a:solidFill>
      </c:spPr>
    </c:floor>
    <c:plotArea>
      <c:layout/>
      <c:pie3DChart>
        <c:varyColors val="1"/>
        <c:ser>
          <c:idx val="0"/>
          <c:order val="0"/>
          <c:tx>
            <c:strRef>
              <c:f>label 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bbe0e3"/>
            </a:solidFill>
          </c:spPr>
          <c:explosion val="5"/>
          <c:dPt>
            <c:idx val="0"/>
            <c:spPr>
              <a:solidFill>
                <a:srgbClr val="72bfc5"/>
              </a:solidFill>
            </c:spPr>
          </c:dPt>
          <c:dPt>
            <c:idx val="1"/>
            <c:spPr>
              <a:solidFill>
                <a:srgbClr val="333399"/>
              </a:solidFill>
            </c:spPr>
          </c:dPt>
          <c:cat>
            <c:strRef>
              <c:f>categories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2"/>
                <c:pt idx="0">
                  <c:v>0.919</c:v>
                </c:pt>
                <c:pt idx="1">
                  <c:v>0.0810000000000001</c:v>
                </c:pt>
              </c:numCache>
            </c:numRef>
          </c:val>
        </c:ser>
        <c:firstSliceAng val="90"/>
      </c:pie3DChart>
      <c:spPr>
        <a:solidFill>
          <a:srgbClr val="d9d9d9"/>
        </a:solidFill>
      </c:spPr>
    </c:plotArea>
    <c:legend>
      <c:legendPos val="r"/>
      <c:spPr/>
    </c:legend>
    <c:plotVisOnly val="1"/>
  </c:chart>
  <c:spPr/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Для правки формата примечаний щелкните мышью</a:t>
            </a:r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&lt;заголовок&gt;</a:t>
            </a:r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ru-RU"/>
              <a:t>&lt;дата/время&gt;</a:t>
            </a:r>
            <a:endParaRPr/>
          </a:p>
        </p:txBody>
      </p:sp>
      <p:sp>
        <p:nvSpPr>
          <p:cNvPr id="77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ru-RU"/>
              <a:t>&lt;нижний колонтитул&gt;</a:t>
            </a:r>
            <a:endParaRPr/>
          </a:p>
        </p:txBody>
      </p:sp>
      <p:sp>
        <p:nvSpPr>
          <p:cNvPr id="78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7D4526D1-4D20-4CD2-990E-3C377D74AD9D}" type="slidenum">
              <a:rPr lang="ru-RU"/>
              <a:t>&lt;номер&gt;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172" name="TextShape 2"/>
          <p:cNvSpPr txBox="1"/>
          <p:nvPr/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9C9CA8F2-E8C8-4D13-9C9B-44ED36A38B8B}" type="slidenum">
              <a:rPr lang="ru-RU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ru-RU" sz="4400">
                <a:solidFill>
                  <a:srgbClr val="000000"/>
                </a:solidFill>
                <a:latin typeface="Arial"/>
              </a:rPr>
              <a:t>Для правки текста заголовка щелкните мышьюОбразец заголовка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buSzPct val="45000"/>
              <a:buFont typeface="StarSymbol"/>
              <a:buChar char=""/>
            </a:pPr>
            <a:r>
              <a:rPr lang="ru-RU" sz="3200">
                <a:solidFill>
                  <a:srgbClr val="000000"/>
                </a:solidFill>
                <a:latin typeface="Arial"/>
              </a:rPr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3200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3200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3200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3200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3200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/>
          </a:p>
          <a:p>
            <a:pPr>
              <a:lnSpc>
                <a:spcPct val="100000"/>
              </a:lnSpc>
              <a:buFont typeface="StarSymbol"/>
              <a:buChar char=""/>
            </a:pPr>
            <a:r>
              <a:rPr lang="ru-RU" sz="3200">
                <a:solidFill>
                  <a:srgbClr val="000000"/>
                </a:solidFill>
                <a:latin typeface="Arial"/>
              </a:rPr>
              <a:t>Седьмой уровень структурыОбразец текста</a:t>
            </a:r>
            <a:endParaRPr/>
          </a:p>
          <a:p>
            <a:pPr lvl="1">
              <a:lnSpc>
                <a:spcPct val="100000"/>
              </a:lnSpc>
              <a:buFont typeface="StarSymbol"/>
              <a:buChar char=""/>
            </a:pPr>
            <a:r>
              <a:rPr lang="ru-RU" sz="2800">
                <a:solidFill>
                  <a:srgbClr val="000000"/>
                </a:solidFill>
                <a:latin typeface="Arial"/>
              </a:rPr>
              <a:t>Второй уровень</a:t>
            </a:r>
            <a:endParaRPr/>
          </a:p>
          <a:p>
            <a:pPr lvl="2">
              <a:lnSpc>
                <a:spcPct val="100000"/>
              </a:lnSpc>
              <a:buFont typeface="StarSymbol"/>
              <a:buChar char=""/>
            </a:pPr>
            <a:r>
              <a:rPr lang="ru-RU" sz="2400">
                <a:solidFill>
                  <a:srgbClr val="000000"/>
                </a:solidFill>
                <a:latin typeface="Arial"/>
              </a:rPr>
              <a:t>Третий уровень</a:t>
            </a:r>
            <a:endParaRPr/>
          </a:p>
          <a:p>
            <a:pPr lvl="3">
              <a:lnSpc>
                <a:spcPct val="100000"/>
              </a:lnSpc>
              <a:buFont typeface="StarSymbol"/>
              <a:buChar char=""/>
            </a:pPr>
            <a:r>
              <a:rPr lang="ru-RU" sz="2000">
                <a:solidFill>
                  <a:srgbClr val="000000"/>
                </a:solidFill>
                <a:latin typeface="Arial"/>
              </a:rPr>
              <a:t>Четвертый уровень</a:t>
            </a:r>
            <a:endParaRPr/>
          </a:p>
          <a:p>
            <a:pPr lvl="4">
              <a:lnSpc>
                <a:spcPct val="100000"/>
              </a:lnSpc>
              <a:buFont typeface="StarSymbol"/>
              <a:buChar char="»"/>
            </a:pPr>
            <a:r>
              <a:rPr lang="ru-RU" sz="2000">
                <a:solidFill>
                  <a:srgbClr val="000000"/>
                </a:solidFill>
                <a:latin typeface="Arial"/>
              </a:rPr>
              <a:t>Пятый уровень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ru-RU">
                <a:solidFill>
                  <a:srgbClr val="000000"/>
                </a:solidFill>
                <a:latin typeface="Arial"/>
              </a:rPr>
              <a:t>26.5.20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5F5E3513-408A-4B64-9118-BDB77291C4D4}" type="slidenum">
              <a:rPr lang="ru-RU">
                <a:solidFill>
                  <a:srgbClr val="000000"/>
                </a:solidFill>
                <a:latin typeface="Arial"/>
              </a:rPr>
              <a:t>&lt;номер&gt;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dt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ru-RU">
                <a:solidFill>
                  <a:srgbClr val="000000"/>
                </a:solidFill>
                <a:latin typeface="Arial"/>
              </a:rPr>
              <a:t>26.5.20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ftr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sldNum"/>
          </p:nvPr>
        </p:nvSpPr>
        <p:spPr>
          <a:xfrm>
            <a:off x="0" y="0"/>
            <a:ext cx="-11796840" cy="-11796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D6299846-9ADA-4EEE-A3E5-1F3A12965EF9}" type="slidenum">
              <a:rPr lang="ru-RU">
                <a:solidFill>
                  <a:srgbClr val="000000"/>
                </a:solidFill>
                <a:latin typeface="Arial"/>
              </a:rPr>
              <a:t>&lt;номер&gt;</a:t>
            </a:fld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png"/><Relationship Id="rId3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9" name="Рисунок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</p:spPr>
      </p:pic>
      <p:sp>
        <p:nvSpPr>
          <p:cNvPr id="80" name="CustomShape 1"/>
          <p:cNvSpPr/>
          <p:nvPr/>
        </p:nvSpPr>
        <p:spPr>
          <a:xfrm>
            <a:off x="4572000" y="3949920"/>
            <a:ext cx="4464000" cy="30772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К решению Совета депутатов Красноармейского  сельского поселения Торбеевского муниципального района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1a1a4d"/>
                </a:solidFill>
                <a:latin typeface="Times New Roman"/>
                <a:ea typeface="Calibri"/>
              </a:rPr>
              <a:t>Республики</a:t>
            </a: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 Мордовия 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от 30.12.2019 г. № 72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«О бюджете Красноармейского  сельского поселения Торбеевского муниципального района Республики Мордовия на 2020 год и на плановый период 2021 – 2022 г.г. »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81" name="CustomShape 2"/>
          <p:cNvSpPr/>
          <p:nvPr/>
        </p:nvSpPr>
        <p:spPr>
          <a:xfrm>
            <a:off x="3276000" y="2055240"/>
            <a:ext cx="5472360" cy="228636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БЮДЖЕТ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b="1" i="1" lang="ru-RU" sz="4400">
                <a:solidFill>
                  <a:srgbClr val="ff0000"/>
                </a:solidFill>
                <a:latin typeface="Times New Roman"/>
                <a:ea typeface="Calibri"/>
              </a:rPr>
              <a:t>ДЛЯ ГРАЖДАН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6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ransition>
    <p:pull dir="u"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1115640" y="548640"/>
            <a:ext cx="7488360" cy="3096000"/>
          </a:xfrm>
          <a:prstGeom prst="snip1Rect">
            <a:avLst>
              <a:gd fmla="val 48183" name="adj"/>
            </a:avLst>
          </a:prstGeom>
          <a:gradFill>
            <a:gsLst>
              <a:gs pos="0">
                <a:srgbClr val="6b6bcf"/>
              </a:gs>
              <a:gs pos="100000">
                <a:srgbClr val="e6e6e6"/>
              </a:gs>
            </a:gsLst>
            <a:lin ang="5400000"/>
          </a:gradFill>
          <a:ln w="3240">
            <a:solidFill>
              <a:srgbClr val="eaf1dd"/>
            </a:solidFill>
            <a:miter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161645"/>
                </a:solidFill>
                <a:latin typeface="Times New Roman"/>
                <a:ea typeface="Calibri"/>
              </a:rPr>
              <a:t>Решение по  бюджету разработано в соответствии с бюджетным и налоговым обязательством РФ, порядком составления бюджета Красноармейского сельского поселения на 2020 год и на плановый период 2021 -2022 г.г.  на основе: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83" name="CustomShape 2"/>
          <p:cNvSpPr/>
          <p:nvPr/>
        </p:nvSpPr>
        <p:spPr>
          <a:xfrm>
            <a:off x="827640" y="3141000"/>
            <a:ext cx="6912360" cy="129564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ежегодного послания Президента РФ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Федеральному Собранию РФ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84" name="CustomShape 3"/>
          <p:cNvSpPr/>
          <p:nvPr/>
        </p:nvSpPr>
        <p:spPr>
          <a:xfrm>
            <a:off x="3326760" y="-60480"/>
            <a:ext cx="2490120" cy="57816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85" name="CustomShape 4"/>
          <p:cNvSpPr/>
          <p:nvPr/>
        </p:nvSpPr>
        <p:spPr>
          <a:xfrm>
            <a:off x="3614040" y="264600"/>
            <a:ext cx="1915560" cy="38592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86" name="CustomShape 5"/>
          <p:cNvSpPr/>
          <p:nvPr/>
        </p:nvSpPr>
        <p:spPr>
          <a:xfrm>
            <a:off x="3282480" y="153000"/>
            <a:ext cx="2578680" cy="1065600"/>
          </a:xfrm>
          <a:prstGeom prst="rect">
            <a:avLst/>
          </a:prstGeom>
        </p:spPr>
        <p:txBody>
          <a:bodyPr anchor="ctr" wrap="none"/>
          <a:p>
            <a:pPr algn="ctr">
              <a:lnSpc>
                <a:spcPct val="100000"/>
              </a:lnSpc>
            </a:pPr>
            <a:r>
              <a:rPr lang="ru-RU">
                <a:solidFill>
                  <a:srgbClr val="000000"/>
                </a:solidFill>
                <a:latin typeface="Arial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  </a:t>
            </a:r>
            <a:endParaRPr/>
          </a:p>
        </p:txBody>
      </p:sp>
      <p:sp>
        <p:nvSpPr>
          <p:cNvPr id="87" name="CustomShape 6"/>
          <p:cNvSpPr/>
          <p:nvPr/>
        </p:nvSpPr>
        <p:spPr>
          <a:xfrm>
            <a:off x="0" y="908640"/>
            <a:ext cx="9143640" cy="456840"/>
          </a:xfrm>
          <a:prstGeom prst="rect">
            <a:avLst/>
          </a:prstGeom>
        </p:spPr>
      </p:sp>
      <p:sp>
        <p:nvSpPr>
          <p:cNvPr id="88" name="CustomShape 7"/>
          <p:cNvSpPr/>
          <p:nvPr/>
        </p:nvSpPr>
        <p:spPr>
          <a:xfrm>
            <a:off x="1043640" y="4077000"/>
            <a:ext cx="7128360" cy="129564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прогноза социально-экономического развития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Красноармейского сельского поселения</a:t>
            </a:r>
            <a:endParaRPr/>
          </a:p>
        </p:txBody>
      </p:sp>
      <p:sp>
        <p:nvSpPr>
          <p:cNvPr id="89" name="CustomShape 8"/>
          <p:cNvSpPr/>
          <p:nvPr/>
        </p:nvSpPr>
        <p:spPr>
          <a:xfrm>
            <a:off x="1475640" y="5085360"/>
            <a:ext cx="6984360" cy="122364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ed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</p:sp>
    </p:spTree>
  </p:cSld>
  <p:transition>
    <p:pull dir="u"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90" name="Рисунок 1"/>
          <p:cNvPicPr/>
          <p:nvPr/>
        </p:nvPicPr>
        <p:blipFill>
          <a:blip r:embed="rId1"/>
          <a:stretch>
            <a:fillRect/>
          </a:stretch>
        </p:blipFill>
        <p:spPr>
          <a:xfrm>
            <a:off x="3996000" y="1179720"/>
            <a:ext cx="3630240" cy="5619240"/>
          </a:xfrm>
          <a:prstGeom prst="rect">
            <a:avLst/>
          </a:prstGeom>
        </p:spPr>
      </p:pic>
      <p:pic>
        <p:nvPicPr>
          <p:cNvPr descr="" id="91" name="Рисунок 2"/>
          <p:cNvPicPr/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323640" y="1109520"/>
            <a:ext cx="3699360" cy="5471280"/>
          </a:xfrm>
          <a:prstGeom prst="rect">
            <a:avLst/>
          </a:prstGeom>
        </p:spPr>
      </p:pic>
    </p:spTree>
  </p:cSld>
  <p:transition>
    <p:pull dir="r"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437040" y="188640"/>
            <a:ext cx="8380080" cy="64044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9c9c9c"/>
                </a:solidFill>
                <a:latin typeface="Arial"/>
              </a:rPr>
              <a:t>Основные характеристики бюджета</a:t>
            </a:r>
            <a:endParaRPr/>
          </a:p>
        </p:txBody>
      </p:sp>
      <p:graphicFrame>
        <p:nvGraphicFramePr>
          <p:cNvPr id="93" name="Table 2"/>
          <p:cNvGraphicFramePr/>
          <p:nvPr/>
        </p:nvGraphicFramePr>
        <p:xfrm>
          <a:off x="467640" y="908640"/>
          <a:ext cx="6921360" cy="5758920"/>
        </p:xfrm>
        <a:graphic>
          <a:graphicData uri="http://schemas.openxmlformats.org/drawingml/2006/table">
            <a:tbl>
              <a:tblPr/>
              <a:tblGrid>
                <a:gridCol w="432000"/>
                <a:gridCol w="3168000"/>
                <a:gridCol w="944640"/>
                <a:gridCol w="1188000"/>
                <a:gridCol w="1188720"/>
              </a:tblGrid>
              <a:tr h="45756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Показатель 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</a:tr>
              <a:tr h="3661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Доходы,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3420,4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3621,5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3800,4</a:t>
                      </a:r>
                      <a:endParaRPr/>
                    </a:p>
                  </a:txBody>
                  <a:tcPr/>
                </a:tc>
              </a:tr>
              <a:tr h="45756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</a:t>
                      </a: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из них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5756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Налоговые доходы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610,2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632,7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623,3</a:t>
                      </a:r>
                      <a:endParaRPr/>
                    </a:p>
                  </a:txBody>
                  <a:tcPr/>
                </a:tc>
              </a:tr>
              <a:tr h="64044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2810,2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2988,8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3177,1</a:t>
                      </a:r>
                      <a:endParaRPr/>
                    </a:p>
                  </a:txBody>
                  <a:tcPr/>
                </a:tc>
              </a:tr>
              <a:tr h="45756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</a:t>
                      </a: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из них 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5756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    </a:t>
                      </a: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дотации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73,9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87,8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0,6</a:t>
                      </a:r>
                      <a:endParaRPr/>
                    </a:p>
                  </a:txBody>
                  <a:tcPr/>
                </a:tc>
              </a:tr>
              <a:tr h="64044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            </a:t>
                      </a: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3661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Расходы,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3450,9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3652,2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3830,0</a:t>
                      </a:r>
                      <a:endParaRPr/>
                    </a:p>
                  </a:txBody>
                  <a:tcPr/>
                </a:tc>
              </a:tr>
              <a:tr h="45756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64044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Дефицит (-)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Профицит (+)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-30,8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-30,7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-29,6</a:t>
                      </a:r>
                      <a:endParaRPr/>
                    </a:p>
                  </a:txBody>
                  <a:tcPr/>
                </a:tc>
              </a:tr>
              <a:tr h="64044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Источники финансирования дефицита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30,5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30,7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29,6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"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94" name="Рисунок 8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857160"/>
            <a:ext cx="9143640" cy="5143320"/>
          </a:xfrm>
          <a:prstGeom prst="rect">
            <a:avLst/>
          </a:prstGeom>
        </p:spPr>
      </p:pic>
      <p:graphicFrame>
        <p:nvGraphicFramePr>
          <p:cNvPr id="95" name="Table 1"/>
          <p:cNvGraphicFramePr/>
          <p:nvPr/>
        </p:nvGraphicFramePr>
        <p:xfrm>
          <a:off x="755640" y="404640"/>
          <a:ext cx="7848360" cy="1682280"/>
        </p:xfrm>
        <a:graphic>
          <a:graphicData uri="http://schemas.openxmlformats.org/drawingml/2006/table">
            <a:tbl>
              <a:tblPr/>
              <a:tblGrid>
                <a:gridCol w="7848360"/>
              </a:tblGrid>
              <a:tr h="1682280">
                <a:tc>
                  <a:txBody>
                    <a:bodyPr bIns="0" lIns="44280" rIns="44280" tIns="0"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32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b="1" i="1" lang="ru-RU" sz="320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6" name="Table 2"/>
          <p:cNvGraphicFramePr/>
          <p:nvPr/>
        </p:nvGraphicFramePr>
        <p:xfrm>
          <a:off x="899640" y="3501000"/>
          <a:ext cx="7632360" cy="2900880"/>
        </p:xfrm>
        <a:graphic>
          <a:graphicData uri="http://schemas.openxmlformats.org/drawingml/2006/table">
            <a:tbl>
              <a:tblPr/>
              <a:tblGrid>
                <a:gridCol w="2177640"/>
                <a:gridCol w="337320"/>
                <a:gridCol w="2369880"/>
                <a:gridCol w="365760"/>
                <a:gridCol w="2381760"/>
              </a:tblGrid>
              <a:tr h="644400">
                <a:tc>
                  <a:txBody>
                    <a:bodyPr anchor="ctr" bIns="0" lIns="44280" rIns="44280" tIns="0"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ctr" bIns="0" lIns="44280" rIns="44280" tIns="0"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ctr" bIns="0" lIns="44280" rIns="44280" tIns="0"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</a:tr>
              <a:tr h="2256480">
                <a:tc>
                  <a:txBody>
                    <a:bodyPr anchor="ctr" bIns="0" lIns="44280" rIns="44280" tIns="0"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ctr" bIns="0" lIns="44280" rIns="44280" tIns="0"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других  пошлин и сборов, установленных законодательством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ctr" bIns="0" lIns="44280" rIns="44280" tIns="0"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7" name="CustomShape 3"/>
          <p:cNvSpPr/>
          <p:nvPr/>
        </p:nvSpPr>
        <p:spPr>
          <a:xfrm>
            <a:off x="3924000" y="2565000"/>
            <a:ext cx="1295640" cy="71568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00b0f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8" name="CustomShape 4"/>
          <p:cNvSpPr/>
          <p:nvPr/>
        </p:nvSpPr>
        <p:spPr>
          <a:xfrm>
            <a:off x="6732360" y="2565000"/>
            <a:ext cx="1295640" cy="71568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262673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9" name="CustomShape 5"/>
          <p:cNvSpPr/>
          <p:nvPr/>
        </p:nvSpPr>
        <p:spPr>
          <a:xfrm>
            <a:off x="1187640" y="2565000"/>
            <a:ext cx="1367640" cy="71568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7030a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100" name="CustomShape 6"/>
          <p:cNvSpPr/>
          <p:nvPr/>
        </p:nvSpPr>
        <p:spPr>
          <a:xfrm>
            <a:off x="4232520" y="-60480"/>
            <a:ext cx="678240" cy="57816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u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1403640" y="836640"/>
            <a:ext cx="6492600" cy="2232000"/>
          </a:xfrm>
          <a:prstGeom prst="cube">
            <a:avLst>
              <a:gd fmla="val 31000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12600">
            <a:solidFill>
              <a:srgbClr val="ffffff"/>
            </a:solidFill>
            <a:miter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Общая сумма составляет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2020 г.--------------3420,4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2021 г. --------------3621,5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2022 г.--------------3800,4 тыс.руб.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2" name="CustomShape 2"/>
          <p:cNvSpPr/>
          <p:nvPr/>
        </p:nvSpPr>
        <p:spPr>
          <a:xfrm>
            <a:off x="2266920" y="457200"/>
            <a:ext cx="4998600" cy="1027080"/>
          </a:xfrm>
          <a:prstGeom prst="cube">
            <a:avLst>
              <a:gd fmla="val 15907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9360">
            <a:solidFill>
              <a:srgbClr val="622423"/>
            </a:solidFill>
            <a:miter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Доходы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 </a:t>
            </a: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Красноармейского сельского поселения </a:t>
            </a:r>
            <a:endParaRPr/>
          </a:p>
        </p:txBody>
      </p:sp>
      <p:graphicFrame>
        <p:nvGraphicFramePr>
          <p:cNvPr id="103" name="Диаграмма 3"/>
          <p:cNvGraphicFramePr/>
          <p:nvPr/>
        </p:nvGraphicFramePr>
        <p:xfrm>
          <a:off x="285840" y="3143160"/>
          <a:ext cx="8857800" cy="4042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04" name="CustomShape 3"/>
          <p:cNvSpPr/>
          <p:nvPr/>
        </p:nvSpPr>
        <p:spPr>
          <a:xfrm>
            <a:off x="0" y="0"/>
            <a:ext cx="9143640" cy="456840"/>
          </a:xfrm>
          <a:prstGeom prst="rect">
            <a:avLst/>
          </a:prstGeom>
        </p:spPr>
      </p:sp>
      <p:sp>
        <p:nvSpPr>
          <p:cNvPr id="105" name="CustomShape 4"/>
          <p:cNvSpPr/>
          <p:nvPr/>
        </p:nvSpPr>
        <p:spPr>
          <a:xfrm>
            <a:off x="3595680" y="193680"/>
            <a:ext cx="1951920" cy="52776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6" name="CustomShape 5"/>
          <p:cNvSpPr/>
          <p:nvPr/>
        </p:nvSpPr>
        <p:spPr>
          <a:xfrm>
            <a:off x="3370680" y="264600"/>
            <a:ext cx="2401920" cy="38592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7" name="CustomShape 6"/>
          <p:cNvSpPr/>
          <p:nvPr/>
        </p:nvSpPr>
        <p:spPr>
          <a:xfrm>
            <a:off x="4254840" y="264600"/>
            <a:ext cx="633960" cy="38592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8" name="CustomShape 7"/>
          <p:cNvSpPr/>
          <p:nvPr/>
        </p:nvSpPr>
        <p:spPr>
          <a:xfrm>
            <a:off x="4254840" y="193680"/>
            <a:ext cx="633960" cy="52776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u"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CustomShape 1"/>
          <p:cNvSpPr/>
          <p:nvPr/>
        </p:nvSpPr>
        <p:spPr>
          <a:xfrm>
            <a:off x="1079280" y="260640"/>
            <a:ext cx="7168320" cy="173772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10" name="CustomShape 2"/>
          <p:cNvSpPr/>
          <p:nvPr/>
        </p:nvSpPr>
        <p:spPr>
          <a:xfrm>
            <a:off x="323640" y="4509000"/>
            <a:ext cx="7732800" cy="70128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2020 – 19,6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11" name="CustomShape 3"/>
          <p:cNvSpPr/>
          <p:nvPr/>
        </p:nvSpPr>
        <p:spPr>
          <a:xfrm>
            <a:off x="683640" y="5229360"/>
            <a:ext cx="7732800" cy="70128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2021 – 20,5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12" name="CustomShape 4"/>
          <p:cNvSpPr/>
          <p:nvPr/>
        </p:nvSpPr>
        <p:spPr>
          <a:xfrm>
            <a:off x="1115640" y="5949360"/>
            <a:ext cx="7732800" cy="70128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2022 – 21,0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</p:spTree>
  </p:cSld>
  <p:transition>
    <p:pull dir="u"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3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484640"/>
            <a:ext cx="9143640" cy="5138280"/>
          </a:xfrm>
          <a:prstGeom prst="rect">
            <a:avLst/>
          </a:prstGeom>
        </p:spPr>
      </p:pic>
      <p:sp>
        <p:nvSpPr>
          <p:cNvPr id="114" name="CustomShape 1"/>
          <p:cNvSpPr/>
          <p:nvPr/>
        </p:nvSpPr>
        <p:spPr>
          <a:xfrm>
            <a:off x="4254840" y="-167040"/>
            <a:ext cx="633960" cy="79128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15" name="CustomShape 2"/>
          <p:cNvSpPr/>
          <p:nvPr/>
        </p:nvSpPr>
        <p:spPr>
          <a:xfrm>
            <a:off x="0" y="457200"/>
            <a:ext cx="9143640" cy="456840"/>
          </a:xfrm>
          <a:prstGeom prst="rect">
            <a:avLst/>
          </a:prstGeom>
        </p:spPr>
      </p:sp>
      <p:sp>
        <p:nvSpPr>
          <p:cNvPr id="116" name="CustomShape 3"/>
          <p:cNvSpPr/>
          <p:nvPr/>
        </p:nvSpPr>
        <p:spPr>
          <a:xfrm>
            <a:off x="611640" y="260640"/>
            <a:ext cx="7992360" cy="1367640"/>
          </a:xfrm>
          <a:prstGeom prst="foldedCorner">
            <a:avLst>
              <a:gd fmla="val 50000" name="adj"/>
            </a:avLst>
          </a:prstGeom>
          <a:gradFill>
            <a:gsLst>
              <a:gs pos="0">
                <a:srgbClr val="fde9d9"/>
              </a:gs>
              <a:gs pos="100000">
                <a:srgbClr val="ffffff"/>
              </a:gs>
            </a:gsLst>
            <a:lin ang="5400000"/>
          </a:gradFill>
          <a:ln w="9360">
            <a:solidFill>
              <a:srgbClr val="943634"/>
            </a:solidFill>
            <a:miter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c00000"/>
                </a:solidFill>
                <a:latin typeface="Calibri"/>
              </a:rPr>
              <a:t>Собственные доходы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c00000"/>
                </a:solidFill>
                <a:latin typeface="Calibri"/>
              </a:rPr>
              <a:t>Красноармейского сельского поселения </a:t>
            </a:r>
            <a:endParaRPr/>
          </a:p>
        </p:txBody>
      </p:sp>
      <p:sp>
        <p:nvSpPr>
          <p:cNvPr id="117" name="CustomShape 4"/>
          <p:cNvSpPr/>
          <p:nvPr/>
        </p:nvSpPr>
        <p:spPr>
          <a:xfrm>
            <a:off x="2988000" y="1917000"/>
            <a:ext cx="5544360" cy="2592000"/>
          </a:xfrm>
          <a:prstGeom prst="down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rgbClr val="bbe0e3"/>
          </a:solidFill>
          <a:ln w="25560">
            <a:solidFill>
              <a:srgbClr val="8aa5a7"/>
            </a:solidFill>
            <a:round/>
          </a:ln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2020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2021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2022</a:t>
            </a:r>
            <a:endParaRPr/>
          </a:p>
        </p:txBody>
      </p:sp>
      <p:sp>
        <p:nvSpPr>
          <p:cNvPr id="118" name="CustomShape 5"/>
          <p:cNvSpPr/>
          <p:nvPr/>
        </p:nvSpPr>
        <p:spPr>
          <a:xfrm>
            <a:off x="2941920" y="4725000"/>
            <a:ext cx="5367240" cy="91476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ffffff"/>
                </a:solidFill>
                <a:latin typeface="Arial"/>
              </a:rPr>
              <a:t>1666,0 тыс.руб.</a:t>
            </a:r>
            <a:endParaRPr/>
          </a:p>
        </p:txBody>
      </p:sp>
    </p:spTree>
  </p:cSld>
  <p:transition>
    <p:pull dir="lu"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9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-180360" y="1989000"/>
            <a:ext cx="5289120" cy="4585320"/>
          </a:xfrm>
          <a:prstGeom prst="rect">
            <a:avLst/>
          </a:prstGeom>
        </p:spPr>
      </p:pic>
      <p:sp>
        <p:nvSpPr>
          <p:cNvPr id="120" name="CustomShape 1"/>
          <p:cNvSpPr/>
          <p:nvPr/>
        </p:nvSpPr>
        <p:spPr>
          <a:xfrm>
            <a:off x="0" y="0"/>
            <a:ext cx="9143640" cy="1188360"/>
          </a:xfrm>
          <a:prstGeom prst="rect">
            <a:avLst/>
          </a:prstGeom>
        </p:spPr>
        <p:txBody>
          <a:bodyPr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sp>
        <p:nvSpPr>
          <p:cNvPr id="121" name="CustomShape 2"/>
          <p:cNvSpPr/>
          <p:nvPr/>
        </p:nvSpPr>
        <p:spPr>
          <a:xfrm>
            <a:off x="1763640" y="2421000"/>
            <a:ext cx="8762760" cy="161568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7200">
                <a:solidFill>
                  <a:srgbClr val="9c9c9c"/>
                </a:solidFill>
                <a:latin typeface="Arial"/>
              </a:rPr>
              <a:t>5,2%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9c9c9c"/>
                </a:solidFill>
                <a:latin typeface="Arial"/>
              </a:rPr>
              <a:t>от собственных доходов </a:t>
            </a:r>
            <a:endParaRPr/>
          </a:p>
        </p:txBody>
      </p:sp>
      <p:sp>
        <p:nvSpPr>
          <p:cNvPr id="122" name="CustomShape 3"/>
          <p:cNvSpPr/>
          <p:nvPr/>
        </p:nvSpPr>
        <p:spPr>
          <a:xfrm>
            <a:off x="251640" y="1065960"/>
            <a:ext cx="8640720" cy="143244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f8f8f8"/>
                </a:solidFill>
                <a:latin typeface="Arial"/>
              </a:rPr>
              <a:t>1,7 тыс.руб.</a:t>
            </a:r>
            <a:endParaRPr/>
          </a:p>
        </p:txBody>
      </p:sp>
    </p:spTree>
  </p:cSld>
  <p:transition>
    <p:pull dir="u"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0" y="-171360"/>
            <a:ext cx="9143640" cy="1188360"/>
          </a:xfrm>
          <a:prstGeom prst="rect">
            <a:avLst/>
          </a:prstGeom>
        </p:spPr>
        <p:txBody>
          <a:bodyPr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graphicFrame>
        <p:nvGraphicFramePr>
          <p:cNvPr id="124" name="Table 2"/>
          <p:cNvGraphicFramePr/>
          <p:nvPr/>
        </p:nvGraphicFramePr>
        <p:xfrm>
          <a:off x="251640" y="908640"/>
          <a:ext cx="8280720" cy="5216760"/>
        </p:xfrm>
        <a:graphic>
          <a:graphicData uri="http://schemas.openxmlformats.org/drawingml/2006/table">
            <a:tbl>
              <a:tblPr/>
              <a:tblGrid>
                <a:gridCol w="4199040"/>
                <a:gridCol w="1921320"/>
                <a:gridCol w="1000800"/>
                <a:gridCol w="1159560"/>
              </a:tblGrid>
              <a:tr h="1370520">
                <a:tc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Утверждено решением Совета депутатов Красноармейского сельского поселения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Предусмотрено проектом решения Совета Красноармейского сельского поселения</a:t>
                      </a:r>
                      <a:endParaRPr/>
                    </a:p>
                  </a:txBody>
                  <a:tcPr/>
                </a:tc>
              </a:tr>
              <a:tr h="457560">
                <a:tc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</a:tr>
              <a:tr h="64044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Налог на доходы физических лиц, всего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1.7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1.7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1,8</a:t>
                      </a:r>
                      <a:endParaRPr/>
                    </a:p>
                  </a:txBody>
                  <a:tcPr/>
                </a:tc>
              </a:tr>
              <a:tr h="8218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источником которых является налоговый агент, за исключение и уплата налога осуществляются в соответствии со статьями  224,1  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1,7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1,7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1,8</a:t>
                      </a:r>
                      <a:endParaRPr/>
                    </a:p>
                  </a:txBody>
                  <a:tcPr/>
                </a:tc>
              </a:tr>
              <a:tr h="15519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45684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физическими лицами в соответствии со статьей 228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u"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5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692640"/>
            <a:ext cx="9143640" cy="6165000"/>
          </a:xfrm>
          <a:prstGeom prst="rect">
            <a:avLst/>
          </a:prstGeom>
        </p:spPr>
      </p:pic>
      <p:sp>
        <p:nvSpPr>
          <p:cNvPr id="126" name="CustomShape 1"/>
          <p:cNvSpPr/>
          <p:nvPr/>
        </p:nvSpPr>
        <p:spPr>
          <a:xfrm>
            <a:off x="1079280" y="260640"/>
            <a:ext cx="7168320" cy="173772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27" name="CustomShape 2"/>
          <p:cNvSpPr/>
          <p:nvPr/>
        </p:nvSpPr>
        <p:spPr>
          <a:xfrm>
            <a:off x="4212000" y="4581000"/>
            <a:ext cx="4026960" cy="184428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11500">
                <a:solidFill>
                  <a:srgbClr val="000000"/>
                </a:solidFill>
                <a:latin typeface="Arial"/>
              </a:rPr>
              <a:t>100%</a:t>
            </a:r>
            <a:endParaRPr/>
          </a:p>
        </p:txBody>
      </p:sp>
      <p:sp>
        <p:nvSpPr>
          <p:cNvPr id="128" name="CustomShape 3"/>
          <p:cNvSpPr/>
          <p:nvPr/>
        </p:nvSpPr>
        <p:spPr>
          <a:xfrm>
            <a:off x="4140000" y="3213000"/>
            <a:ext cx="4752000" cy="82296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800">
                <a:solidFill>
                  <a:srgbClr val="000000"/>
                </a:solidFill>
                <a:latin typeface="Arial"/>
              </a:rPr>
              <a:t>19,6 тыс.руб.</a:t>
            </a:r>
            <a:endParaRPr/>
          </a:p>
        </p:txBody>
      </p:sp>
    </p:spTree>
  </p:cSld>
  <p:transition>
    <p:pull dir="u"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9" name="Рисунок 2"/>
          <p:cNvPicPr/>
          <p:nvPr/>
        </p:nvPicPr>
        <p:blipFill>
          <a:blip r:embed="rId1">
            <a:lum bright="10000"/>
          </a:blip>
          <a:stretch>
            <a:fillRect/>
          </a:stretch>
        </p:blipFill>
        <p:spPr>
          <a:xfrm>
            <a:off x="0" y="1412640"/>
            <a:ext cx="9143640" cy="5445000"/>
          </a:xfrm>
          <a:prstGeom prst="rect">
            <a:avLst/>
          </a:prstGeom>
        </p:spPr>
      </p:pic>
      <p:sp>
        <p:nvSpPr>
          <p:cNvPr id="130" name="CustomShape 1"/>
          <p:cNvSpPr/>
          <p:nvPr/>
        </p:nvSpPr>
        <p:spPr>
          <a:xfrm>
            <a:off x="683640" y="404640"/>
            <a:ext cx="7560360" cy="91476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9c9c9c"/>
                </a:solidFill>
                <a:latin typeface="Arial"/>
              </a:rPr>
              <a:t>Земельный</a:t>
            </a:r>
            <a:r>
              <a:rPr b="1" lang="ru-RU" sz="5400">
                <a:solidFill>
                  <a:srgbClr val="7c7c7c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9c9c9c"/>
                </a:solidFill>
                <a:latin typeface="Arial"/>
              </a:rPr>
              <a:t>налог</a:t>
            </a:r>
            <a:endParaRPr/>
          </a:p>
        </p:txBody>
      </p:sp>
      <p:sp>
        <p:nvSpPr>
          <p:cNvPr id="131" name="CustomShape 2"/>
          <p:cNvSpPr/>
          <p:nvPr/>
        </p:nvSpPr>
        <p:spPr>
          <a:xfrm>
            <a:off x="2290320" y="1845000"/>
            <a:ext cx="4736160" cy="91476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587,0 тыс.руб.</a:t>
            </a:r>
            <a:endParaRPr/>
          </a:p>
        </p:txBody>
      </p:sp>
      <p:pic>
        <p:nvPicPr>
          <p:cNvPr descr="" id="132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3060000" y="4077000"/>
            <a:ext cx="2912760" cy="2547000"/>
          </a:xfrm>
          <a:prstGeom prst="rect">
            <a:avLst/>
          </a:prstGeom>
        </p:spPr>
      </p:pic>
      <p:sp>
        <p:nvSpPr>
          <p:cNvPr id="133" name="CustomShape 3"/>
          <p:cNvSpPr/>
          <p:nvPr/>
        </p:nvSpPr>
        <p:spPr>
          <a:xfrm>
            <a:off x="3603240" y="2967480"/>
            <a:ext cx="1936440" cy="91476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100%</a:t>
            </a:r>
            <a:endParaRPr/>
          </a:p>
        </p:txBody>
      </p:sp>
    </p:spTree>
  </p:cSld>
  <p:transition>
    <p:pull dir="u"/>
  </p:transition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4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1835640" y="2133000"/>
            <a:ext cx="5195880" cy="2922480"/>
          </a:xfrm>
          <a:prstGeom prst="rect">
            <a:avLst/>
          </a:prstGeom>
        </p:spPr>
      </p:pic>
      <p:sp>
        <p:nvSpPr>
          <p:cNvPr id="135" name="CustomShape 1"/>
          <p:cNvSpPr/>
          <p:nvPr/>
        </p:nvSpPr>
        <p:spPr>
          <a:xfrm>
            <a:off x="1485720" y="332640"/>
            <a:ext cx="6615360" cy="173772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Налоги на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совокупный доход</a:t>
            </a:r>
            <a:endParaRPr/>
          </a:p>
        </p:txBody>
      </p:sp>
      <p:sp>
        <p:nvSpPr>
          <p:cNvPr id="136" name="CustomShape 2"/>
          <p:cNvSpPr/>
          <p:nvPr/>
        </p:nvSpPr>
        <p:spPr>
          <a:xfrm>
            <a:off x="435960" y="5085360"/>
            <a:ext cx="8233560" cy="106668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Единый сельскохозяйственный налог 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1,9тыс. руб.</a:t>
            </a:r>
            <a:endParaRPr/>
          </a:p>
        </p:txBody>
      </p:sp>
    </p:spTree>
  </p:cSld>
  <p:transition>
    <p:pull dir="u"/>
  </p:transition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7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3200" cy="6857640"/>
          </a:xfrm>
          <a:prstGeom prst="rect">
            <a:avLst/>
          </a:prstGeom>
        </p:spPr>
      </p:pic>
      <p:sp>
        <p:nvSpPr>
          <p:cNvPr id="138" name="CustomShape 1"/>
          <p:cNvSpPr/>
          <p:nvPr/>
        </p:nvSpPr>
        <p:spPr>
          <a:xfrm>
            <a:off x="779760" y="548640"/>
            <a:ext cx="7719120" cy="91476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sp>
        <p:nvSpPr>
          <p:cNvPr id="139" name="CustomShape 2"/>
          <p:cNvSpPr/>
          <p:nvPr/>
        </p:nvSpPr>
        <p:spPr>
          <a:xfrm>
            <a:off x="2526120" y="5301360"/>
            <a:ext cx="3480480" cy="76212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7,6 тыс.руб.</a:t>
            </a:r>
            <a:endParaRPr/>
          </a:p>
        </p:txBody>
      </p:sp>
      <p:sp>
        <p:nvSpPr>
          <p:cNvPr id="140" name="CustomShape 3"/>
          <p:cNvSpPr/>
          <p:nvPr/>
        </p:nvSpPr>
        <p:spPr>
          <a:xfrm>
            <a:off x="4658040" y="3069000"/>
            <a:ext cx="1799280" cy="143244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aed5d8"/>
                </a:solidFill>
                <a:latin typeface="Arial"/>
              </a:rPr>
              <a:t>0%</a:t>
            </a:r>
            <a:endParaRPr/>
          </a:p>
        </p:txBody>
      </p:sp>
    </p:spTree>
  </p:cSld>
  <p:transition>
    <p:pull dir="r"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41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7360"/>
            <a:ext cx="9133200" cy="6857640"/>
          </a:xfrm>
          <a:prstGeom prst="rect">
            <a:avLst/>
          </a:prstGeom>
        </p:spPr>
      </p:pic>
      <p:sp>
        <p:nvSpPr>
          <p:cNvPr id="142" name="CustomShape 1"/>
          <p:cNvSpPr/>
          <p:nvPr/>
        </p:nvSpPr>
        <p:spPr>
          <a:xfrm>
            <a:off x="779760" y="548640"/>
            <a:ext cx="7719120" cy="91476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graphicFrame>
        <p:nvGraphicFramePr>
          <p:cNvPr id="143" name="Table 2"/>
          <p:cNvGraphicFramePr/>
          <p:nvPr/>
        </p:nvGraphicFramePr>
        <p:xfrm>
          <a:off x="467640" y="1397160"/>
          <a:ext cx="5688360" cy="5430240"/>
        </p:xfrm>
        <a:graphic>
          <a:graphicData uri="http://schemas.openxmlformats.org/drawingml/2006/table">
            <a:tbl>
              <a:tblPr/>
              <a:tblGrid>
                <a:gridCol w="2088000"/>
                <a:gridCol w="1584000"/>
                <a:gridCol w="1008000"/>
                <a:gridCol w="1008360"/>
              </a:tblGrid>
              <a:tr h="1463400"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доходов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Утверждено решением Совета депутатов 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Предусмотрено проектом решения Совета депутатов</a:t>
                      </a:r>
                      <a:endParaRPr/>
                    </a:p>
                  </a:txBody>
                  <a:tcPr/>
                </a:tc>
              </a:tr>
              <a:tr h="640440"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</a:tr>
              <a:tr h="2862360"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731160"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Прочие неналоговые доходы бюджетных поселений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18,3</a:t>
                      </a:r>
                      <a:endParaRPr/>
                    </a:p>
                  </a:txBody>
                  <a:tcPr/>
                </a:tc>
                <a:tc>
                  <a:txBody>
                    <a:bodyPr anchor="ctr"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31,3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"/>
  </p:transition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44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6516360" y="4293000"/>
            <a:ext cx="2627280" cy="2564640"/>
          </a:xfrm>
          <a:prstGeom prst="rect">
            <a:avLst/>
          </a:prstGeom>
        </p:spPr>
      </p:pic>
      <p:sp>
        <p:nvSpPr>
          <p:cNvPr id="145" name="CustomShape 1"/>
          <p:cNvSpPr/>
          <p:nvPr/>
        </p:nvSpPr>
        <p:spPr>
          <a:xfrm>
            <a:off x="792000" y="548640"/>
            <a:ext cx="7360560" cy="173772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 от сдачи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0000"/>
                </a:solidFill>
                <a:latin typeface="Arial"/>
              </a:rPr>
              <a:t>в аренду имущества</a:t>
            </a:r>
            <a:endParaRPr/>
          </a:p>
        </p:txBody>
      </p:sp>
      <p:sp>
        <p:nvSpPr>
          <p:cNvPr id="146" name="CustomShape 2"/>
          <p:cNvSpPr/>
          <p:nvPr/>
        </p:nvSpPr>
        <p:spPr>
          <a:xfrm>
            <a:off x="1504800" y="4869000"/>
            <a:ext cx="3480480" cy="76212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0,0 тыс.руб.</a:t>
            </a:r>
            <a:endParaRPr/>
          </a:p>
        </p:txBody>
      </p:sp>
    </p:spTree>
  </p:cSld>
  <p:transition>
    <p:pull dir="r"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3938400" y="2925360"/>
            <a:ext cx="4881960" cy="120708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"/>
            </a:pPr>
            <a:r>
              <a:rPr lang="ru-RU" sz="5700">
                <a:solidFill>
                  <a:srgbClr val="0070c0"/>
                </a:solidFill>
                <a:latin typeface="Arial"/>
              </a:rPr>
              <a:t>0,0 тыс.руб.</a:t>
            </a:r>
            <a:endParaRPr/>
          </a:p>
        </p:txBody>
      </p:sp>
      <p:sp>
        <p:nvSpPr>
          <p:cNvPr id="148" name="CustomShape 2"/>
          <p:cNvSpPr/>
          <p:nvPr/>
        </p:nvSpPr>
        <p:spPr>
          <a:xfrm>
            <a:off x="683640" y="2925360"/>
            <a:ext cx="3254400" cy="120708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От платных услуг</a:t>
            </a:r>
            <a:endParaRPr/>
          </a:p>
        </p:txBody>
      </p:sp>
      <p:sp>
        <p:nvSpPr>
          <p:cNvPr id="149" name="CustomShape 3"/>
          <p:cNvSpPr/>
          <p:nvPr/>
        </p:nvSpPr>
        <p:spPr>
          <a:xfrm>
            <a:off x="3938400" y="4253400"/>
            <a:ext cx="4881960" cy="120708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"/>
            </a:pPr>
            <a:r>
              <a:rPr lang="ru-RU" sz="5700">
                <a:solidFill>
                  <a:srgbClr val="0070c0"/>
                </a:solidFill>
                <a:latin typeface="Arial"/>
              </a:rPr>
              <a:t>7,6 тыс.руб.</a:t>
            </a:r>
            <a:endParaRPr/>
          </a:p>
        </p:txBody>
      </p:sp>
      <p:sp>
        <p:nvSpPr>
          <p:cNvPr id="150" name="CustomShape 4"/>
          <p:cNvSpPr/>
          <p:nvPr/>
        </p:nvSpPr>
        <p:spPr>
          <a:xfrm>
            <a:off x="683640" y="4253760"/>
            <a:ext cx="3254400" cy="120708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Неналоговые доходы</a:t>
            </a:r>
            <a:endParaRPr/>
          </a:p>
        </p:txBody>
      </p:sp>
      <p:pic>
        <p:nvPicPr>
          <p:cNvPr descr="" id="151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3924000" y="0"/>
            <a:ext cx="5003640" cy="3335760"/>
          </a:xfrm>
          <a:prstGeom prst="rect">
            <a:avLst/>
          </a:prstGeom>
        </p:spPr>
      </p:pic>
      <p:sp>
        <p:nvSpPr>
          <p:cNvPr id="152" name="CustomShape 5"/>
          <p:cNvSpPr/>
          <p:nvPr/>
        </p:nvSpPr>
        <p:spPr>
          <a:xfrm>
            <a:off x="767880" y="692640"/>
            <a:ext cx="2817360" cy="1737720"/>
          </a:xfrm>
          <a:prstGeom prst="rect">
            <a:avLst/>
          </a:prstGeom>
        </p:spPr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Прочие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</a:t>
            </a:r>
            <a:endParaRPr/>
          </a:p>
        </p:txBody>
      </p:sp>
      <p:sp>
        <p:nvSpPr>
          <p:cNvPr id="153" name="CustomShape 6"/>
          <p:cNvSpPr/>
          <p:nvPr/>
        </p:nvSpPr>
        <p:spPr>
          <a:xfrm>
            <a:off x="539640" y="5949360"/>
            <a:ext cx="8208720" cy="70128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000000"/>
                </a:solidFill>
                <a:latin typeface="Arial"/>
              </a:rPr>
              <a:t>зачисляются в бюджет 100%</a:t>
            </a:r>
            <a:endParaRPr/>
          </a:p>
        </p:txBody>
      </p:sp>
    </p:spTree>
  </p:cSld>
  <p:transition>
    <p:pull dir="u"/>
  </p:transition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54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426600"/>
            <a:ext cx="9143640" cy="6431040"/>
          </a:xfrm>
          <a:prstGeom prst="rect">
            <a:avLst/>
          </a:prstGeom>
        </p:spPr>
      </p:pic>
      <p:sp>
        <p:nvSpPr>
          <p:cNvPr id="155" name="CustomShape 1"/>
          <p:cNvSpPr/>
          <p:nvPr/>
        </p:nvSpPr>
        <p:spPr>
          <a:xfrm>
            <a:off x="179640" y="2637000"/>
            <a:ext cx="8712720" cy="6067800"/>
          </a:xfrm>
          <a:prstGeom prst="rect">
            <a:avLst/>
          </a:prstGeom>
          <a:solidFill>
            <a:srgbClr val="daedef"/>
          </a:solidFill>
          <a:ln w="38160">
            <a:solidFill>
              <a:srgbClr val="ffffff"/>
            </a:solidFill>
            <a:round/>
          </a:ln>
        </p:spPr>
        <p:txBody>
          <a:bodyPr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ffffff"/>
                </a:solidFill>
                <a:latin typeface="Arial"/>
              </a:rPr>
              <a:t> </a:t>
            </a:r>
            <a:r>
              <a:rPr lang="ru-RU" sz="2000">
                <a:solidFill>
                  <a:srgbClr val="ffffff"/>
                </a:solidFill>
                <a:latin typeface="Arial"/>
              </a:rPr>
              <a:t>дотации на выравнивание бюджетной обеспеченности </a:t>
            </a:r>
            <a:r>
              <a:rPr b="1" lang="ru-RU" sz="2000">
                <a:solidFill>
                  <a:srgbClr val="ffffff"/>
                </a:solidFill>
                <a:latin typeface="Arial"/>
              </a:rPr>
              <a:t>–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000">
                <a:solidFill>
                  <a:srgbClr val="ffffff"/>
                </a:solidFill>
                <a:latin typeface="Arial"/>
              </a:rPr>
              <a:t>2020 г. - 73,9 тыс.руб., 2021 г. – 87,8 тыс.руб., 2022 г. - 0,6 тыс.руб.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lang="ru-RU" sz="2000">
                <a:solidFill>
                  <a:srgbClr val="ffffff"/>
                </a:solidFill>
                <a:latin typeface="Arial"/>
              </a:rPr>
              <a:t>Прочие субсидии бюджетам сельских поселений в </a:t>
            </a:r>
            <a:r>
              <a:rPr b="1" lang="ru-RU" sz="2000">
                <a:solidFill>
                  <a:srgbClr val="ffffff"/>
                </a:solidFill>
                <a:latin typeface="Arial"/>
              </a:rPr>
              <a:t>2020  г- 882,0тыс.руб.,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ffffff"/>
                </a:solidFill>
                <a:latin typeface="Arial"/>
              </a:rPr>
              <a:t>2021 г.- 918,9  тыс.руб., 2022 г.- 1051,7тыс.руб.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lang="ru-RU" sz="2000">
                <a:solidFill>
                  <a:srgbClr val="ffffff"/>
                </a:solidFill>
                <a:latin typeface="Arial"/>
              </a:rPr>
              <a:t> </a:t>
            </a:r>
            <a:r>
              <a:rPr lang="ru-RU" sz="2000">
                <a:solidFill>
                  <a:srgbClr val="ffffff"/>
                </a:solidFill>
                <a:latin typeface="Arial"/>
              </a:rPr>
              <a:t>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b="1" lang="ru-RU" sz="2000">
                <a:solidFill>
                  <a:srgbClr val="ffffff"/>
                </a:solidFill>
                <a:latin typeface="Arial"/>
              </a:rPr>
              <a:t>2020 г. – 1775,4тыс. руб., 2021 г.- 1903,1тыс.руб., 2022 г. – 2044,0тыс.руб.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ffffff"/>
                </a:solidFill>
                <a:latin typeface="Arial"/>
              </a:rPr>
              <a:t>-субвенции бюджетам на осуществление первичного воинского учета на территориях, где отсутствуют военные комиссариаты – 2020 г. - 78,7 тыс.руб., 2021 г. - 78,8 тыс.руб., 2022 г. - 80,6 тыс. 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ffffff"/>
                </a:solidFill>
                <a:latin typeface="Arial"/>
              </a:rPr>
              <a:t>-субвенции местным бюджетам на выполнение полномочий субъектов Российской Федерации: 2020 г. - 0,2 тыс.руб., 2021 г. - 0,2 тыс.руб., 2022- 0,2 тыс.руб.,</a:t>
            </a:r>
            <a:endParaRPr/>
          </a:p>
        </p:txBody>
      </p:sp>
      <p:sp>
        <p:nvSpPr>
          <p:cNvPr id="156" name="CustomShape 2"/>
          <p:cNvSpPr/>
          <p:nvPr/>
        </p:nvSpPr>
        <p:spPr>
          <a:xfrm>
            <a:off x="179640" y="260640"/>
            <a:ext cx="8765640" cy="1007640"/>
          </a:xfrm>
          <a:prstGeom prst="plaque">
            <a:avLst>
              <a:gd fmla="val 16667" name="adj"/>
            </a:avLst>
          </a:prstGeom>
          <a:solidFill>
            <a:srgbClr val="ffffff"/>
          </a:solidFill>
          <a:ln w="95400">
            <a:solidFill>
              <a:srgbClr val="ffffcc"/>
            </a:solidFill>
            <a:miter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Объем безвозмездных поступлений в бюджет поселения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на 2020 год и на плановый период 2021 и 2022 г.г.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57" name="CustomShape 3"/>
          <p:cNvSpPr/>
          <p:nvPr/>
        </p:nvSpPr>
        <p:spPr>
          <a:xfrm>
            <a:off x="0" y="0"/>
            <a:ext cx="9143640" cy="456840"/>
          </a:xfrm>
          <a:prstGeom prst="rect">
            <a:avLst/>
          </a:prstGeom>
        </p:spPr>
      </p:sp>
      <p:sp>
        <p:nvSpPr>
          <p:cNvPr id="158" name="CustomShape 4"/>
          <p:cNvSpPr/>
          <p:nvPr/>
        </p:nvSpPr>
        <p:spPr>
          <a:xfrm>
            <a:off x="0" y="-1624680"/>
            <a:ext cx="183960" cy="621864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59" name="CustomShape 5"/>
          <p:cNvSpPr/>
          <p:nvPr/>
        </p:nvSpPr>
        <p:spPr>
          <a:xfrm>
            <a:off x="473400" y="258480"/>
            <a:ext cx="1083960" cy="85392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lang="ru-RU">
                <a:solidFill>
                  <a:srgbClr val="000000"/>
                </a:solidFill>
                <a:latin typeface="Arial"/>
              </a:rPr>
              <a:t>
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</p:txBody>
      </p:sp>
    </p:spTree>
  </p:cSld>
  <p:transition>
    <p:pull dir="u"/>
  </p:transition>
  <p:timing>
    <p:tnLst>
      <p:par>
        <p:cTn dur="indefinite" id="1" nodeType="tmRoot" restart="never">
          <p:childTnLst>
            <p:seq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dur="500" fill="freeze" id="7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60" name="Рисунок 7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652000" cy="6857640"/>
          </a:xfrm>
          <a:prstGeom prst="rect">
            <a:avLst/>
          </a:prstGeom>
        </p:spPr>
      </p:pic>
      <p:sp>
        <p:nvSpPr>
          <p:cNvPr id="161" name="CustomShape 1"/>
          <p:cNvSpPr/>
          <p:nvPr/>
        </p:nvSpPr>
        <p:spPr>
          <a:xfrm>
            <a:off x="2267640" y="260640"/>
            <a:ext cx="6676560" cy="163728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Параметры расходной части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Красноармейского сельского поселения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на 2020 год 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и на плановый период 2021 и 2022гг.</a:t>
            </a:r>
            <a:endParaRPr/>
          </a:p>
        </p:txBody>
      </p:sp>
      <p:sp>
        <p:nvSpPr>
          <p:cNvPr id="162" name="CustomShape 2"/>
          <p:cNvSpPr/>
          <p:nvPr/>
        </p:nvSpPr>
        <p:spPr>
          <a:xfrm>
            <a:off x="0" y="332640"/>
            <a:ext cx="9143640" cy="456840"/>
          </a:xfrm>
          <a:prstGeom prst="rect">
            <a:avLst/>
          </a:prstGeom>
        </p:spPr>
      </p:sp>
      <p:sp>
        <p:nvSpPr>
          <p:cNvPr id="163" name="CustomShape 3"/>
          <p:cNvSpPr/>
          <p:nvPr/>
        </p:nvSpPr>
        <p:spPr>
          <a:xfrm>
            <a:off x="0" y="1800360"/>
            <a:ext cx="9143640" cy="456840"/>
          </a:xfrm>
          <a:prstGeom prst="rect">
            <a:avLst/>
          </a:prstGeom>
        </p:spPr>
      </p:sp>
      <p:sp>
        <p:nvSpPr>
          <p:cNvPr id="164" name="CustomShape 4"/>
          <p:cNvSpPr/>
          <p:nvPr/>
        </p:nvSpPr>
        <p:spPr>
          <a:xfrm>
            <a:off x="0" y="3219480"/>
            <a:ext cx="9143640" cy="456840"/>
          </a:xfrm>
          <a:prstGeom prst="rect">
            <a:avLst/>
          </a:prstGeom>
        </p:spPr>
      </p:sp>
      <p:sp>
        <p:nvSpPr>
          <p:cNvPr id="165" name="CustomShape 5"/>
          <p:cNvSpPr/>
          <p:nvPr/>
        </p:nvSpPr>
        <p:spPr>
          <a:xfrm>
            <a:off x="4232520" y="3534840"/>
            <a:ext cx="678240" cy="821520"/>
          </a:xfrm>
          <a:prstGeom prst="rect">
            <a:avLst/>
          </a:prstGeom>
        </p:spPr>
        <p:txBody>
          <a:bodyPr anchor="ctr" wrap="none"/>
          <a:p>
            <a:pPr>
              <a:lnSpc>
                <a:spcPct val="100000"/>
              </a:lnSpc>
            </a:pPr>
            <a:r>
              <a:rPr lang="ru-RU" sz="800">
                <a:solidFill>
                  <a:srgbClr val="000000"/>
                </a:solidFill>
                <a:latin typeface="Arial"/>
              </a:rPr>
              <a:t>
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166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5334120" y="3171960"/>
            <a:ext cx="3809520" cy="3685680"/>
          </a:xfrm>
          <a:prstGeom prst="rect">
            <a:avLst/>
          </a:prstGeom>
        </p:spPr>
      </p:pic>
      <p:sp>
        <p:nvSpPr>
          <p:cNvPr id="167" name="CustomShape 6"/>
          <p:cNvSpPr/>
          <p:nvPr/>
        </p:nvSpPr>
        <p:spPr>
          <a:xfrm>
            <a:off x="3348000" y="3285000"/>
            <a:ext cx="4896360" cy="63900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2020 –3450,9 тыс.руб.</a:t>
            </a:r>
            <a:endParaRPr/>
          </a:p>
        </p:txBody>
      </p:sp>
      <p:sp>
        <p:nvSpPr>
          <p:cNvPr id="168" name="CustomShape 7"/>
          <p:cNvSpPr/>
          <p:nvPr/>
        </p:nvSpPr>
        <p:spPr>
          <a:xfrm>
            <a:off x="3564000" y="4221000"/>
            <a:ext cx="4896360" cy="63900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2021 – 3652,2 тыс.руб.</a:t>
            </a:r>
            <a:endParaRPr/>
          </a:p>
        </p:txBody>
      </p:sp>
      <p:sp>
        <p:nvSpPr>
          <p:cNvPr id="169" name="CustomShape 8"/>
          <p:cNvSpPr/>
          <p:nvPr/>
        </p:nvSpPr>
        <p:spPr>
          <a:xfrm>
            <a:off x="3780000" y="5157360"/>
            <a:ext cx="4896360" cy="63900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2022 – 3830,0 тыс.руб.</a:t>
            </a:r>
            <a:endParaRPr/>
          </a:p>
        </p:txBody>
      </p:sp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0" name="Table 1"/>
          <p:cNvGraphicFramePr/>
          <p:nvPr/>
        </p:nvGraphicFramePr>
        <p:xfrm>
          <a:off x="323640" y="260640"/>
          <a:ext cx="7524360" cy="7411320"/>
        </p:xfrm>
        <a:graphic>
          <a:graphicData uri="http://schemas.openxmlformats.org/drawingml/2006/table">
            <a:tbl>
              <a:tblPr/>
              <a:tblGrid>
                <a:gridCol w="4392360"/>
                <a:gridCol w="1044000"/>
                <a:gridCol w="1044000"/>
                <a:gridCol w="1044000"/>
              </a:tblGrid>
              <a:tr h="3553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</a:tr>
              <a:tr h="3553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Расходы 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3450,9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3652,2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3830,0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рУсловно утвержденные асходы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14,1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28,3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Общегосударственные вопросы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1162,2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1666,0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1170,2</a:t>
                      </a:r>
                      <a:endParaRPr/>
                    </a:p>
                  </a:txBody>
                  <a:tcPr/>
                </a:tc>
              </a:tr>
              <a:tr h="4971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 без учета условно утверждаемых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17,0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1"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34,0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1"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32,7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1"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100,3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b="1"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100,4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оборона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78,7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78,8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80,6</a:t>
                      </a:r>
                      <a:endParaRPr/>
                    </a:p>
                  </a:txBody>
                  <a:tcPr/>
                </a:tc>
              </a:tr>
              <a:tr h="488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 без учета условно утверждаемых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1,5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2,9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2,9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100,1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102,2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экономика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1773,8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1901,9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2042,8</a:t>
                      </a:r>
                      <a:endParaRPr/>
                    </a:p>
                  </a:txBody>
                  <a:tcPr/>
                </a:tc>
              </a:tr>
              <a:tr h="488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 без учета условно утверждаемых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20,9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44,8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46,2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107,2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107,4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Жилищно-коммунальное хозяйство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302,7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313,8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325,3</a:t>
                      </a:r>
                      <a:endParaRPr/>
                    </a:p>
                  </a:txBody>
                  <a:tcPr/>
                </a:tc>
              </a:tr>
              <a:tr h="488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 без учета условно утверждаемых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4,4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9,1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9,0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103,5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104,0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Социальная политика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132,8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172,7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178,3</a:t>
                      </a:r>
                      <a:endParaRPr/>
                    </a:p>
                  </a:txBody>
                  <a:tcPr/>
                </a:tc>
              </a:tr>
              <a:tr h="488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 без учета условно утверждаемых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3,7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9,0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8,9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103,9</a:t>
                      </a:r>
                      <a:endParaRPr/>
                    </a:p>
                  </a:txBody>
                  <a:tcPr/>
                </a:tc>
                <a:tc>
                  <a:txBody>
                    <a:bodyPr anchor="b" wrap="none"/>
                    <a:p>
                      <a:pPr algn="r"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155,0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u"/>
  </p:transition>
  <p:timing>
    <p:tnLst>
      <p:par>
        <p:cTn dur="indefinite" id="8" nodeType="tmRoot" restart="never">
          <p:childTnLst>
            <p:seq>
              <p:cTn dur="indefinite" id="9" nodeType="mainSeq">
                <p:childTnLst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id="12" nodeType="withEffect" presetClass="path" presetID="64">
                                  <p:stCondLst>
                                    <p:cond delay="1000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