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2"/>
  </p:notesMasterIdLst>
  <p:sldIdLst>
    <p:sldId id="260" r:id="rId2"/>
    <p:sldId id="261" r:id="rId3"/>
    <p:sldId id="294" r:id="rId4"/>
    <p:sldId id="311" r:id="rId5"/>
    <p:sldId id="264" r:id="rId6"/>
    <p:sldId id="266" r:id="rId7"/>
    <p:sldId id="298" r:id="rId8"/>
    <p:sldId id="271" r:id="rId9"/>
    <p:sldId id="295" r:id="rId10"/>
    <p:sldId id="312" r:id="rId11"/>
    <p:sldId id="309" r:id="rId12"/>
    <p:sldId id="299" r:id="rId13"/>
    <p:sldId id="300" r:id="rId14"/>
    <p:sldId id="302" r:id="rId15"/>
    <p:sldId id="310" r:id="rId16"/>
    <p:sldId id="303" r:id="rId17"/>
    <p:sldId id="304" r:id="rId18"/>
    <p:sldId id="268" r:id="rId19"/>
    <p:sldId id="273" r:id="rId20"/>
    <p:sldId id="31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66262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33" autoAdjust="0"/>
    <p:restoredTop sz="94660"/>
  </p:normalViewPr>
  <p:slideViewPr>
    <p:cSldViewPr>
      <p:cViewPr varScale="1">
        <p:scale>
          <a:sx n="83" d="100"/>
          <a:sy n="83" d="100"/>
        </p:scale>
        <p:origin x="-1531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sz="2000">
                <a:solidFill>
                  <a:srgbClr val="FFFFCC"/>
                </a:solidFill>
              </a:defRPr>
            </a:pPr>
            <a:r>
              <a:rPr lang="ru-RU" dirty="0" smtClean="0"/>
              <a:t> </a:t>
            </a:r>
            <a:endParaRPr lang="ru-RU" dirty="0"/>
          </a:p>
        </c:rich>
      </c:tx>
      <c:layout>
        <c:manualLayout>
          <c:xMode val="edge"/>
          <c:yMode val="edge"/>
          <c:x val="0.76017753628750062"/>
          <c:y val="0.12313150741653554"/>
        </c:manualLayout>
      </c:layout>
      <c:overlay val="1"/>
    </c:title>
    <c:view3D>
      <c:rotX val="30"/>
      <c:rotY val="90"/>
      <c:depthPercent val="130"/>
      <c:perspective val="50"/>
    </c:view3D>
    <c:plotArea>
      <c:layout>
        <c:manualLayout>
          <c:layoutTarget val="inner"/>
          <c:xMode val="edge"/>
          <c:yMode val="edge"/>
          <c:x val="2.7777777777777861E-3"/>
          <c:y val="0"/>
          <c:w val="0.68463462698230904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</c:v>
                </c:pt>
              </c:strCache>
            </c:strRef>
          </c:tx>
          <c:explosion val="5"/>
          <c:dPt>
            <c:idx val="0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9.7427055993001221E-2"/>
                  <c:y val="-0.1415021674331085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75,9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3233437226596675"/>
                  <c:y val="9.8347826851550892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24,0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 i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 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0.91900000000000004</c:v>
                </c:pt>
                <c:pt idx="1">
                  <c:v>8.1000000000000044E-2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260083114610853"/>
          <c:y val="0.11001481592206033"/>
          <c:w val="0.38617640973047068"/>
          <c:h val="0.14261643907886343"/>
        </c:manualLayout>
      </c:layout>
      <c:txPr>
        <a:bodyPr/>
        <a:lstStyle/>
        <a:p>
          <a:pPr>
            <a:defRPr sz="1600"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zero"/>
  </c:chart>
  <c:spPr>
    <a:noFill/>
    <a:ln>
      <a:noFill/>
    </a:ln>
  </c:sp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309"/>
        <a:ext cx="4882142" cy="1207350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309"/>
        <a:ext cx="3254761" cy="1207350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1328395"/>
        <a:ext cx="4882142" cy="1207350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0" y="1328705"/>
        <a:ext cx="3254761" cy="1207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15.01.2021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073008"/>
            <a:ext cx="432048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решению Совета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от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30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.12.2020г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№55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Торбеевского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муниципального района Республики Мордовия на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 бюджету разработано в соответствии с бюджетным и налоговым обязательством РФ, порядком составления бюджета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на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err="1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27028805"/>
              </p:ext>
            </p:extLst>
          </p:nvPr>
        </p:nvGraphicFramePr>
        <p:xfrm>
          <a:off x="467544" y="908720"/>
          <a:ext cx="7164799" cy="51691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1961,5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2048,3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2153,4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106,5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104,4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105,1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470,9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490,2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633,0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1694,6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1558,1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1520,4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529,2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285,6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230,4</a:t>
                      </a:r>
                      <a:endParaRPr lang="ru-RU" sz="1600" dirty="0"/>
                    </a:p>
                  </a:txBody>
                  <a:tcPr anchor="ctr"/>
                </a:tc>
              </a:tr>
              <a:tr h="4070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90,4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131,0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1961,5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2048,3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2153,4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106,5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104,4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105,1</a:t>
                      </a:r>
                      <a:endParaRPr lang="ru-RU" sz="1600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-5,0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-5,0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0</a:t>
                      </a:r>
                      <a:endParaRPr lang="ru-RU" sz="1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AutoShape 3" descr="Уголки"/>
          <p:cNvSpPr>
            <a:spLocks noChangeArrowheads="1"/>
          </p:cNvSpPr>
          <p:nvPr/>
        </p:nvSpPr>
        <p:spPr bwMode="auto">
          <a:xfrm>
            <a:off x="1403648" y="836712"/>
            <a:ext cx="6492875" cy="2232248"/>
          </a:xfrm>
          <a:prstGeom prst="cube">
            <a:avLst>
              <a:gd name="adj" fmla="val 31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Общая сумма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2021-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-------------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1961,5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2022--------------2048,3 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-------------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2153,4 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200" b="1" i="0" u="none" strike="noStrike" cap="none" normalizeH="0" baseline="0" dirty="0" err="1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Сургодьского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сельского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4046257162"/>
              </p:ext>
            </p:extLst>
          </p:nvPr>
        </p:nvGraphicFramePr>
        <p:xfrm>
          <a:off x="285720" y="3143248"/>
          <a:ext cx="8858280" cy="4042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50912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2021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22,0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2920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2022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23,0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94928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2023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–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145,0 </a:t>
            </a:r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err="1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Сургодьского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987824" y="1916832"/>
            <a:ext cx="5544616" cy="259228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2021</a:t>
            </a:r>
            <a:endParaRPr lang="ru-RU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2022</a:t>
            </a:r>
            <a:endParaRPr lang="ru-RU" sz="3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2023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15816" y="4725144"/>
            <a:ext cx="54205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1961,5 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0,03%</a:t>
            </a:r>
            <a:endParaRPr lang="ru-RU" sz="7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1,6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14129859"/>
              </p:ext>
            </p:extLst>
          </p:nvPr>
        </p:nvGraphicFramePr>
        <p:xfrm>
          <a:off x="251520" y="908720"/>
          <a:ext cx="8280920" cy="5003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9317"/>
                <a:gridCol w="1921363"/>
                <a:gridCol w="1000911"/>
                <a:gridCol w="1159329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Сургодьского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Предусмотрено проектом решения Совета </a:t>
                      </a:r>
                      <a:r>
                        <a:rPr lang="ru-RU" sz="1400" dirty="0" err="1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Сургодьского</a:t>
                      </a:r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2021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2022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2023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1,6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1,7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1,7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 224,1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1,6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1,7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1,7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22,0 </a:t>
            </a:r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1" y="1844824"/>
            <a:ext cx="47820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446,0 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 тыс.руб.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45565" y="5301208"/>
            <a:ext cx="304179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0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49706" y="3068960"/>
            <a:ext cx="181652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0%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384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26804850"/>
              </p:ext>
            </p:extLst>
          </p:nvPr>
        </p:nvGraphicFramePr>
        <p:xfrm>
          <a:off x="467544" y="1397000"/>
          <a:ext cx="5688634" cy="5156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  <a:gridCol w="1008113"/>
                <a:gridCol w="100811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</a:t>
                      </a:r>
                      <a:endParaRPr lang="ru-RU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Предусмотрено проектом решения Совета</a:t>
                      </a:r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19,4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43,1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19,4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43,1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8735" y="4869160"/>
            <a:ext cx="351307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0,0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1623594536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79512" y="2636912"/>
            <a:ext cx="8712968" cy="5509200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</a:t>
            </a:r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2021- 285,3 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2022 - 285,6 тыс.руб., 2023 - 230,4 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субсидии бюджетам сельских поселений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2021г- 348,3 т.руб. 2022г- 620,7 т.руб., 2023 - 579,4 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межбюджетные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525,7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руб.,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2022 - 564,2 т.руб., 2023 - 620,3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</a:t>
            </a:r>
          </a:p>
          <a:p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бюджетам на осуществление первичного воинского учета на территориях, где отсутствуют военные комиссариаты – 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2021- 86,8 тыс.руб., 2022 - 87,4 тыс.руб., 2023 – 90,1 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полномочий субъектов Российской Федерации: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2021- 0,2 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2022- 0,2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т.руб.,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2023- 0,2 т.руб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на плановый период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г.г.»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0" y="254913"/>
            <a:ext cx="203132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	9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emeen-budj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65219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2267744" y="260648"/>
            <a:ext cx="6677025" cy="1637481"/>
          </a:xfrm>
          <a:prstGeom prst="rect">
            <a:avLst/>
          </a:prstGeom>
          <a:solidFill>
            <a:schemeClr val="lt1">
              <a:alpha val="76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211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Параметры расходной части бюджета</a:t>
            </a:r>
          </a:p>
          <a:p>
            <a:pPr algn="ctr" rtl="0"/>
            <a:r>
              <a:rPr lang="ru-RU" sz="3600" kern="10" dirty="0" err="1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Сургодьского</a:t>
            </a:r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сельского поселения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2021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год 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на плановый период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2022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2023гг</a:t>
            </a:r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.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326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1800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3219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0" y="371703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120791320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34000" y="3171825"/>
            <a:ext cx="3810000" cy="368617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347864" y="3284984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1966,5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4221088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2048,3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5157192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2023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–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2153,4 </a:t>
            </a:r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60811324"/>
              </p:ext>
            </p:extLst>
          </p:nvPr>
        </p:nvGraphicFramePr>
        <p:xfrm>
          <a:off x="323528" y="260648"/>
          <a:ext cx="7524836" cy="741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  <a:gridCol w="10441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1966,5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2048,3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2153,4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Условно утвержденные расходы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19,4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43,1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920,2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922,8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924,4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46,8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45,0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45,8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86,8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87,4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90,1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4,4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4,1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102,2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Национальная экономика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524,7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563,7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619,8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26,6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27,5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28,7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105,2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105,4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228,2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241,2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254,5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11,6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11,7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11,8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102,3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103,0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206,5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213,7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221,4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10,5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10,4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100,9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135,1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5479</TotalTime>
  <Words>844</Words>
  <Application>Microsoft Office PowerPoint</Application>
  <PresentationFormat>Экран (4:3)</PresentationFormat>
  <Paragraphs>274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Default Design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Администрация</cp:lastModifiedBy>
  <cp:revision>154</cp:revision>
  <dcterms:created xsi:type="dcterms:W3CDTF">2015-12-02T03:11:26Z</dcterms:created>
  <dcterms:modified xsi:type="dcterms:W3CDTF">2021-01-15T17:11:32Z</dcterms:modified>
</cp:coreProperties>
</file>