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33" r:id="rId1"/>
  </p:sldMasterIdLst>
  <p:notesMasterIdLst>
    <p:notesMasterId r:id="rId6"/>
  </p:notesMasterIdLst>
  <p:handoutMasterIdLst>
    <p:handoutMasterId r:id="rId7"/>
  </p:handoutMasterIdLst>
  <p:sldIdLst>
    <p:sldId id="7951" r:id="rId2"/>
    <p:sldId id="7952" r:id="rId3"/>
    <p:sldId id="7944" r:id="rId4"/>
    <p:sldId id="7950" r:id="rId5"/>
  </p:sldIdLst>
  <p:sldSz cx="9144000" cy="6858000" type="screen4x3"/>
  <p:notesSz cx="9940925" cy="68087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7951"/>
            <p14:sldId id="7952"/>
            <p14:sldId id="7944"/>
            <p14:sldId id="7950"/>
          </p14:sldIdLst>
        </p14:section>
      </p14:sectionLst>
    </p:ext>
    <p:ext uri="{EFAFB233-063F-42B5-8137-9DF3F51BA10A}">
      <p15:sldGuideLst xmlns:p15="http://schemas.microsoft.com/office/powerpoint/2012/main">
        <p15:guide id="2" pos="2721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204D84"/>
    <a:srgbClr val="C5E0B4"/>
    <a:srgbClr val="181DF8"/>
    <a:srgbClr val="000000"/>
    <a:srgbClr val="4ADFE6"/>
    <a:srgbClr val="3DF353"/>
    <a:srgbClr val="563BF5"/>
    <a:srgbClr val="FFFFFF"/>
    <a:srgbClr val="EFF4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35" autoAdjust="0"/>
    <p:restoredTop sz="96433" autoAdjust="0"/>
  </p:normalViewPr>
  <p:slideViewPr>
    <p:cSldViewPr snapToGrid="0">
      <p:cViewPr varScale="1">
        <p:scale>
          <a:sx n="113" d="100"/>
          <a:sy n="113" d="100"/>
        </p:scale>
        <p:origin x="1458" y="96"/>
      </p:cViewPr>
      <p:guideLst>
        <p:guide pos="2721"/>
        <p:guide orient="horz" pos="4320"/>
      </p:guideLst>
    </p:cSldViewPr>
  </p:slideViewPr>
  <p:outlineViewPr>
    <p:cViewPr>
      <p:scale>
        <a:sx n="66" d="100"/>
        <a:sy n="66" d="100"/>
      </p:scale>
      <p:origin x="0" y="-727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39" y="142"/>
            <a:ext cx="4308031" cy="341074"/>
          </a:xfrm>
          <a:prstGeom prst="rect">
            <a:avLst/>
          </a:prstGeom>
        </p:spPr>
        <p:txBody>
          <a:bodyPr vert="horz" lIns="88112" tIns="44051" rIns="88112" bIns="44051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30804" y="142"/>
            <a:ext cx="4308031" cy="341074"/>
          </a:xfrm>
          <a:prstGeom prst="rect">
            <a:avLst/>
          </a:prstGeom>
        </p:spPr>
        <p:txBody>
          <a:bodyPr vert="horz" lIns="88112" tIns="44051" rIns="88112" bIns="44051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18.01.2021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39" y="6467742"/>
            <a:ext cx="4308031" cy="341072"/>
          </a:xfrm>
          <a:prstGeom prst="rect">
            <a:avLst/>
          </a:prstGeom>
        </p:spPr>
        <p:txBody>
          <a:bodyPr vert="horz" lIns="88112" tIns="44051" rIns="88112" bIns="44051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30804" y="6467742"/>
            <a:ext cx="4308031" cy="341072"/>
          </a:xfrm>
          <a:prstGeom prst="rect">
            <a:avLst/>
          </a:prstGeom>
        </p:spPr>
        <p:txBody>
          <a:bodyPr vert="horz" lIns="88112" tIns="44051" rIns="88112" bIns="44051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39" y="49"/>
            <a:ext cx="4307733" cy="341623"/>
          </a:xfrm>
          <a:prstGeom prst="rect">
            <a:avLst/>
          </a:prstGeom>
        </p:spPr>
        <p:txBody>
          <a:bodyPr vert="horz" lIns="95408" tIns="47703" rIns="95408" bIns="47703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31030" y="49"/>
            <a:ext cx="4307733" cy="341623"/>
          </a:xfrm>
          <a:prstGeom prst="rect">
            <a:avLst/>
          </a:prstGeom>
        </p:spPr>
        <p:txBody>
          <a:bodyPr vert="horz" lIns="95408" tIns="47703" rIns="95408" bIns="47703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18.01.2021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38525" y="850900"/>
            <a:ext cx="3063875" cy="2297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408" tIns="47703" rIns="95408" bIns="47703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4234" y="3276749"/>
            <a:ext cx="7952739" cy="2680960"/>
          </a:xfrm>
          <a:prstGeom prst="rect">
            <a:avLst/>
          </a:prstGeom>
        </p:spPr>
        <p:txBody>
          <a:bodyPr vert="horz" lIns="95408" tIns="47703" rIns="95408" bIns="47703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39" y="6467291"/>
            <a:ext cx="4307733" cy="341621"/>
          </a:xfrm>
          <a:prstGeom prst="rect">
            <a:avLst/>
          </a:prstGeom>
        </p:spPr>
        <p:txBody>
          <a:bodyPr vert="horz" lIns="95408" tIns="47703" rIns="95408" bIns="47703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31030" y="6467291"/>
            <a:ext cx="4307733" cy="341621"/>
          </a:xfrm>
          <a:prstGeom prst="rect">
            <a:avLst/>
          </a:prstGeom>
        </p:spPr>
        <p:txBody>
          <a:bodyPr vert="horz" lIns="95408" tIns="47703" rIns="95408" bIns="47703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4875" y="850900"/>
            <a:ext cx="3057525" cy="22939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1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6747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38525" y="850900"/>
            <a:ext cx="3063875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5185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38525" y="850900"/>
            <a:ext cx="3063875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3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132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38525" y="850900"/>
            <a:ext cx="3063875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996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C8632-C3E7-49F7-8AC2-0F3B7FF7F613}" type="datetime1">
              <a:rPr lang="ru-RU" smtClean="0"/>
              <a:t>18.01.2021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6888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9BB9C-38B9-4990-8234-50C335FF56E9}" type="datetime1">
              <a:rPr lang="ru-RU" smtClean="0"/>
              <a:t>18.01.2021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0577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B5C07-D729-4765-B658-CBC287F3511F}" type="datetime1">
              <a:rPr lang="ru-RU" smtClean="0"/>
              <a:t>18.01.2021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0925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7DCBB-9EE9-48EB-9382-BB971AEF6786}" type="datetime1">
              <a:rPr lang="ru-RU" smtClean="0"/>
              <a:t>18.01.2021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032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F2DF9-0C99-402E-A29B-79D47C97E224}" type="datetime1">
              <a:rPr lang="ru-RU" smtClean="0"/>
              <a:t>18.01.2021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2541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88907-C54A-4434-B345-A1CA98D63184}" type="datetime1">
              <a:rPr lang="ru-RU" smtClean="0"/>
              <a:t>18.01.2021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1472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AF6F3-6C7A-4AB5-8AB8-C787B1E3FB09}" type="datetime1">
              <a:rPr lang="ru-RU" smtClean="0"/>
              <a:t>18.01.2021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685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F2BA2-E48D-4602-BA8E-A03584B13999}" type="datetime1">
              <a:rPr lang="ru-RU" smtClean="0"/>
              <a:t>18.01.2021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8294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F69D-F1BE-4786-A384-907DE08AC6B9}" type="datetime1">
              <a:rPr lang="ru-RU" smtClean="0"/>
              <a:t>18.01.2021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136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F456B-19DB-4F30-ACA3-F44E55C6B60A}" type="datetime1">
              <a:rPr lang="ru-RU" smtClean="0"/>
              <a:t>18.01.2021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9131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6860F-F60B-4300-9D04-054163F7821C}" type="datetime1">
              <a:rPr lang="ru-RU" smtClean="0"/>
              <a:t>18.01.2021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2207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99B11-B530-4D12-B16B-7E39BAE919FA}" type="datetime1">
              <a:rPr lang="ru-RU" smtClean="0"/>
              <a:t>18.01.2021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8536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4" r:id="rId1"/>
    <p:sldLayoutId id="2147483935" r:id="rId2"/>
    <p:sldLayoutId id="2147483936" r:id="rId3"/>
    <p:sldLayoutId id="2147483937" r:id="rId4"/>
    <p:sldLayoutId id="2147483938" r:id="rId5"/>
    <p:sldLayoutId id="2147483939" r:id="rId6"/>
    <p:sldLayoutId id="2147483940" r:id="rId7"/>
    <p:sldLayoutId id="2147483941" r:id="rId8"/>
    <p:sldLayoutId id="2147483942" r:id="rId9"/>
    <p:sldLayoutId id="2147483943" r:id="rId10"/>
    <p:sldLayoutId id="2147483944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tmp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tmp"/><Relationship Id="rId5" Type="http://schemas.openxmlformats.org/officeDocument/2006/relationships/image" Target="../media/image3.tmp"/><Relationship Id="rId4" Type="http://schemas.openxmlformats.org/officeDocument/2006/relationships/image" Target="../media/image2.tmp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video" Target="../media/media1.asf"/><Relationship Id="rId1" Type="http://schemas.microsoft.com/office/2007/relationships/media" Target="../media/media1.asf"/><Relationship Id="rId6" Type="http://schemas.openxmlformats.org/officeDocument/2006/relationships/image" Target="../media/image6.png"/><Relationship Id="rId5" Type="http://schemas.openxmlformats.org/officeDocument/2006/relationships/image" Target="../media/image10.tmp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6" Type="http://schemas.openxmlformats.org/officeDocument/2006/relationships/image" Target="../media/image6.png"/><Relationship Id="rId5" Type="http://schemas.openxmlformats.org/officeDocument/2006/relationships/image" Target="../media/image12.tmp"/><Relationship Id="rId4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1" y="3757494"/>
            <a:ext cx="6076501" cy="3107964"/>
          </a:xfrm>
          <a:prstGeom prst="rect">
            <a:avLst/>
          </a:prstGeom>
        </p:spPr>
      </p:pic>
      <p:pic>
        <p:nvPicPr>
          <p:cNvPr id="34" name="Рисунок 33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520" y="3753507"/>
            <a:ext cx="6092523" cy="3095359"/>
          </a:xfrm>
          <a:prstGeom prst="rect">
            <a:avLst/>
          </a:prstGeom>
        </p:spPr>
      </p:pic>
      <p:pic>
        <p:nvPicPr>
          <p:cNvPr id="28" name="Рисунок 27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499" y="634398"/>
            <a:ext cx="6092521" cy="3112806"/>
          </a:xfrm>
          <a:prstGeom prst="rect">
            <a:avLst/>
          </a:prstGeom>
        </p:spPr>
      </p:pic>
      <p:pic>
        <p:nvPicPr>
          <p:cNvPr id="27" name="Рисунок 26" descr="Вырезка экрана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1" y="625996"/>
            <a:ext cx="6092522" cy="3131498"/>
          </a:xfrm>
          <a:prstGeom prst="rect">
            <a:avLst/>
          </a:prstGeom>
        </p:spPr>
      </p:pic>
      <p:sp>
        <p:nvSpPr>
          <p:cNvPr id="96" name="TextBox 95"/>
          <p:cNvSpPr txBox="1"/>
          <p:nvPr/>
        </p:nvSpPr>
        <p:spPr>
          <a:xfrm>
            <a:off x="2152872" y="2301311"/>
            <a:ext cx="970675" cy="273592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108268" tIns="54161" rIns="108268" bIns="5416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1083158">
              <a:defRPr/>
            </a:pPr>
            <a:r>
              <a:rPr lang="ru-RU" sz="1067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-367535" y="2579627"/>
            <a:ext cx="1143008" cy="437803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108268" tIns="54161" rIns="108268" bIns="5416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1083158">
              <a:defRPr/>
            </a:pPr>
            <a:r>
              <a:rPr lang="ru-RU" sz="1067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1778424" y="5156441"/>
            <a:ext cx="859784" cy="273592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108268" tIns="54161" rIns="108268" bIns="5416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1083158">
              <a:defRPr/>
            </a:pPr>
            <a:r>
              <a:rPr lang="ru-RU" sz="1067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-524400" y="5484850"/>
            <a:ext cx="1285383" cy="437803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108268" tIns="54161" rIns="108268" bIns="5416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1083158">
              <a:defRPr/>
            </a:pPr>
            <a:r>
              <a:rPr lang="ru-RU" sz="1067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7970893" y="5086406"/>
            <a:ext cx="1059711" cy="273592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108268" tIns="54161" rIns="108268" bIns="5416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1083158">
              <a:defRPr/>
            </a:pPr>
            <a:r>
              <a:rPr lang="ru-RU" sz="1067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5422249" y="2553309"/>
            <a:ext cx="1199557" cy="437803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108268" tIns="54161" rIns="108268" bIns="5416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1083158">
              <a:defRPr/>
            </a:pPr>
            <a:r>
              <a:rPr lang="ru-RU" sz="1067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7997023" y="2010138"/>
            <a:ext cx="970675" cy="273592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108268" tIns="54161" rIns="108268" bIns="5416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1083158">
              <a:defRPr/>
            </a:pPr>
            <a:r>
              <a:rPr lang="ru-RU" sz="1067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-1524000" y="-7604"/>
            <a:ext cx="12192000" cy="6336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46603" tIns="23303" rIns="46603" bIns="23303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>
                <a:solidFill>
                  <a:schemeClr val="bg1"/>
                </a:solidFill>
              </a:rPr>
              <a:t>ПРОГНОЗ ТЕМПЕРАТУР НА ТЕРРИТОРИИ РЕСПУБЛИКИ МОРДОВИЯ</a:t>
            </a:r>
          </a:p>
          <a:p>
            <a:r>
              <a:rPr lang="ru-RU" dirty="0">
                <a:solidFill>
                  <a:schemeClr val="bg1"/>
                </a:solidFill>
              </a:rPr>
              <a:t>(на </a:t>
            </a:r>
            <a:r>
              <a:rPr lang="ru-RU" dirty="0" smtClean="0">
                <a:solidFill>
                  <a:schemeClr val="bg1"/>
                </a:solidFill>
              </a:rPr>
              <a:t>19.01.2021</a:t>
            </a:r>
            <a:r>
              <a:rPr lang="ru-RU" dirty="0">
                <a:solidFill>
                  <a:schemeClr val="bg1"/>
                </a:solidFill>
              </a:rPr>
              <a:t>)</a:t>
            </a:r>
          </a:p>
        </p:txBody>
      </p:sp>
      <p:cxnSp>
        <p:nvCxnSpPr>
          <p:cNvPr id="861" name="Прямая соединительная линия 860"/>
          <p:cNvCxnSpPr/>
          <p:nvPr/>
        </p:nvCxnSpPr>
        <p:spPr>
          <a:xfrm>
            <a:off x="4568521" y="625998"/>
            <a:ext cx="396" cy="623167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2" name="Прямая соединительная линия 861"/>
          <p:cNvCxnSpPr/>
          <p:nvPr/>
        </p:nvCxnSpPr>
        <p:spPr>
          <a:xfrm>
            <a:off x="-1524000" y="3733961"/>
            <a:ext cx="12192000" cy="694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9" name="Рисунок 8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8619" y="44523"/>
            <a:ext cx="884219" cy="530431"/>
          </a:xfrm>
          <a:prstGeom prst="rect">
            <a:avLst/>
          </a:prstGeom>
        </p:spPr>
      </p:pic>
      <p:pic>
        <p:nvPicPr>
          <p:cNvPr id="90" name="Рисунок 8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4206" y="62721"/>
            <a:ext cx="1413796" cy="536532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7122044" y="3765884"/>
            <a:ext cx="1568827" cy="297454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33" dirty="0">
                <a:solidFill>
                  <a:schemeClr val="tx1"/>
                </a:solidFill>
              </a:rPr>
              <a:t>24.00 </a:t>
            </a:r>
            <a:r>
              <a:rPr lang="ru-RU" sz="1333" dirty="0" smtClean="0">
                <a:solidFill>
                  <a:schemeClr val="tx1"/>
                </a:solidFill>
              </a:rPr>
              <a:t>19.01.2021</a:t>
            </a:r>
            <a:endParaRPr lang="ru-RU" sz="1333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92456" y="646626"/>
            <a:ext cx="1597375" cy="297454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33" dirty="0">
                <a:solidFill>
                  <a:schemeClr val="tx1"/>
                </a:solidFill>
              </a:rPr>
              <a:t>06.00 </a:t>
            </a:r>
            <a:r>
              <a:rPr lang="ru-RU" sz="1333" dirty="0" smtClean="0">
                <a:solidFill>
                  <a:schemeClr val="tx1"/>
                </a:solidFill>
              </a:rPr>
              <a:t>19.01.2021</a:t>
            </a:r>
            <a:endParaRPr lang="ru-RU" sz="1333" dirty="0">
              <a:solidFill>
                <a:schemeClr val="tx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991536" y="657826"/>
            <a:ext cx="1663367" cy="297454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33" dirty="0">
                <a:solidFill>
                  <a:schemeClr val="tx1"/>
                </a:solidFill>
              </a:rPr>
              <a:t>12.00 </a:t>
            </a:r>
            <a:r>
              <a:rPr lang="ru-RU" sz="1333" dirty="0" smtClean="0">
                <a:solidFill>
                  <a:schemeClr val="tx1"/>
                </a:solidFill>
              </a:rPr>
              <a:t>19.01.2021</a:t>
            </a:r>
            <a:endParaRPr lang="ru-RU" sz="1333" dirty="0">
              <a:solidFill>
                <a:schemeClr val="tx1"/>
              </a:solidFill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806798" y="3757494"/>
            <a:ext cx="1568827" cy="297454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33" dirty="0">
                <a:solidFill>
                  <a:schemeClr val="tx1"/>
                </a:solidFill>
              </a:rPr>
              <a:t>18.00 </a:t>
            </a:r>
            <a:r>
              <a:rPr lang="ru-RU" sz="1333" dirty="0" smtClean="0">
                <a:solidFill>
                  <a:schemeClr val="tx1"/>
                </a:solidFill>
              </a:rPr>
              <a:t>19.01.2021</a:t>
            </a:r>
            <a:endParaRPr lang="ru-RU" sz="1333" dirty="0">
              <a:solidFill>
                <a:schemeClr val="tx1"/>
              </a:solidFill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5646263" y="5598998"/>
            <a:ext cx="1199557" cy="437803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108268" tIns="54161" rIns="108268" bIns="5416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1083158">
              <a:defRPr/>
            </a:pPr>
            <a:r>
              <a:rPr lang="ru-RU" sz="1067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54" r="13519" b="5377"/>
          <a:stretch/>
        </p:blipFill>
        <p:spPr>
          <a:xfrm>
            <a:off x="4219994" y="1465289"/>
            <a:ext cx="332508" cy="2240797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54" r="13519" b="5377"/>
          <a:stretch/>
        </p:blipFill>
        <p:spPr>
          <a:xfrm>
            <a:off x="10314950" y="1458964"/>
            <a:ext cx="332508" cy="2240797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54" r="13519" b="5377"/>
          <a:stretch/>
        </p:blipFill>
        <p:spPr>
          <a:xfrm>
            <a:off x="10328929" y="4616879"/>
            <a:ext cx="332508" cy="2240797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54" r="13519" b="5377"/>
          <a:stretch/>
        </p:blipFill>
        <p:spPr>
          <a:xfrm>
            <a:off x="4219993" y="4601128"/>
            <a:ext cx="332508" cy="2240797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7129443" y="2504063"/>
            <a:ext cx="970675" cy="273592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108268" tIns="54161" rIns="108268" bIns="5416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1083158">
              <a:defRPr/>
            </a:pPr>
            <a:r>
              <a:rPr lang="ru-RU" sz="1067" dirty="0">
                <a:solidFill>
                  <a:schemeClr val="tx1"/>
                </a:solidFill>
              </a:rPr>
              <a:t>Рузаевка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018284" y="5659050"/>
            <a:ext cx="970675" cy="273592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108268" tIns="54161" rIns="108268" bIns="5416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1083158">
              <a:defRPr/>
            </a:pPr>
            <a:r>
              <a:rPr lang="ru-RU" sz="1067" dirty="0">
                <a:solidFill>
                  <a:schemeClr val="tx1"/>
                </a:solidFill>
              </a:rPr>
              <a:t>Рузаевка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43681" y="2717520"/>
            <a:ext cx="970675" cy="273592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108268" tIns="54161" rIns="108268" bIns="5416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1083158">
              <a:defRPr/>
            </a:pPr>
            <a:r>
              <a:rPr lang="ru-RU" sz="1067" dirty="0">
                <a:solidFill>
                  <a:schemeClr val="tx1"/>
                </a:solidFill>
              </a:rPr>
              <a:t>Рузаевка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928130" y="5587713"/>
            <a:ext cx="970675" cy="273592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108268" tIns="54161" rIns="108268" bIns="5416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1083158">
              <a:defRPr/>
            </a:pPr>
            <a:r>
              <a:rPr lang="ru-RU" sz="1067" dirty="0">
                <a:solidFill>
                  <a:schemeClr val="tx1"/>
                </a:solidFill>
              </a:rPr>
              <a:t>Рузаевка</a:t>
            </a:r>
          </a:p>
        </p:txBody>
      </p:sp>
    </p:spTree>
    <p:extLst>
      <p:ext uri="{BB962C8B-B14F-4D97-AF65-F5344CB8AC3E}">
        <p14:creationId xmlns:p14="http://schemas.microsoft.com/office/powerpoint/2010/main" val="1545553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1" r="2807" b="2624"/>
          <a:stretch/>
        </p:blipFill>
        <p:spPr>
          <a:xfrm>
            <a:off x="-1531800" y="896818"/>
            <a:ext cx="12176355" cy="5952393"/>
          </a:xfrm>
          <a:prstGeom prst="rect">
            <a:avLst/>
          </a:prstGeom>
          <a:solidFill>
            <a:srgbClr val="FF0000">
              <a:alpha val="64000"/>
            </a:srgbClr>
          </a:solidFill>
        </p:spPr>
      </p:pic>
      <p:sp>
        <p:nvSpPr>
          <p:cNvPr id="203" name="Полилиния 202"/>
          <p:cNvSpPr/>
          <p:nvPr/>
        </p:nvSpPr>
        <p:spPr>
          <a:xfrm>
            <a:off x="4526834" y="4413456"/>
            <a:ext cx="1712299" cy="143370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6" name="Полилиния 5"/>
          <p:cNvSpPr/>
          <p:nvPr/>
        </p:nvSpPr>
        <p:spPr>
          <a:xfrm>
            <a:off x="6178065" y="4580794"/>
            <a:ext cx="413273" cy="246185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4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>
              <a:solidFill>
                <a:prstClr val="white"/>
              </a:solidFill>
            </a:endParaRPr>
          </a:p>
        </p:txBody>
      </p:sp>
      <p:sp>
        <p:nvSpPr>
          <p:cNvPr id="193" name="Text Box 2"/>
          <p:cNvSpPr txBox="1">
            <a:spLocks noChangeArrowheads="1"/>
          </p:cNvSpPr>
          <p:nvPr/>
        </p:nvSpPr>
        <p:spPr bwMode="auto">
          <a:xfrm>
            <a:off x="-1535678" y="-6986"/>
            <a:ext cx="12203679" cy="89426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46603" tIns="23303" rIns="46603" bIns="23303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>
                <a:solidFill>
                  <a:prstClr val="white"/>
                </a:solidFill>
              </a:rPr>
              <a:t>ИНФОРМАЦИОННЫЕ МАТЕРИАЛЫ ПО НИЗКИМ ТЕМПЕРАТУРАМ НА ТЕРРИТОРИИ</a:t>
            </a:r>
          </a:p>
          <a:p>
            <a:r>
              <a:rPr lang="ru-RU" dirty="0">
                <a:solidFill>
                  <a:prstClr val="white"/>
                </a:solidFill>
              </a:rPr>
              <a:t>РЕСПУБЛИКИ МОРДОВИЯ (РИСК НАРУШЕНИЯ ЭЛЕКТРОСНАБЖЕНИЯ НА </a:t>
            </a:r>
            <a:r>
              <a:rPr lang="ru-RU" dirty="0" smtClean="0">
                <a:solidFill>
                  <a:prstClr val="white"/>
                </a:solidFill>
              </a:rPr>
              <a:t>19.01.2021</a:t>
            </a:r>
            <a:r>
              <a:rPr lang="ru-RU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116" name="Text Box 97"/>
          <p:cNvSpPr txBox="1">
            <a:spLocks noChangeArrowheads="1"/>
          </p:cNvSpPr>
          <p:nvPr/>
        </p:nvSpPr>
        <p:spPr bwMode="auto">
          <a:xfrm>
            <a:off x="9021718" y="6246033"/>
            <a:ext cx="2108435" cy="295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70647" tIns="85325" rIns="170647" bIns="85325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279" name="TextBox 10"/>
          <p:cNvSpPr txBox="1"/>
          <p:nvPr/>
        </p:nvSpPr>
        <p:spPr>
          <a:xfrm>
            <a:off x="5975163" y="4455260"/>
            <a:ext cx="1101791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>
                <a:solidFill>
                  <a:prstClr val="black"/>
                </a:solidFill>
              </a:rPr>
              <a:t>г.о</a:t>
            </a:r>
            <a:r>
              <a:rPr lang="ru-RU" dirty="0">
                <a:solidFill>
                  <a:prstClr val="black"/>
                </a:solidFill>
              </a:rPr>
              <a:t>. Саранск</a:t>
            </a:r>
          </a:p>
        </p:txBody>
      </p:sp>
      <p:sp>
        <p:nvSpPr>
          <p:cNvPr id="280" name="TextBox 10"/>
          <p:cNvSpPr txBox="1"/>
          <p:nvPr/>
        </p:nvSpPr>
        <p:spPr>
          <a:xfrm>
            <a:off x="4907591" y="4782667"/>
            <a:ext cx="1101791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>
                <a:solidFill>
                  <a:prstClr val="black"/>
                </a:solidFill>
              </a:rPr>
              <a:t>Рузаевский р-н</a:t>
            </a:r>
          </a:p>
        </p:txBody>
      </p:sp>
      <p:sp>
        <p:nvSpPr>
          <p:cNvPr id="286" name="Прямоугольник 285"/>
          <p:cNvSpPr/>
          <p:nvPr/>
        </p:nvSpPr>
        <p:spPr>
          <a:xfrm>
            <a:off x="5027247" y="4986371"/>
            <a:ext cx="671600" cy="18626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</a:t>
            </a:r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102</a:t>
            </a:r>
          </a:p>
        </p:txBody>
      </p:sp>
      <p:sp>
        <p:nvSpPr>
          <p:cNvPr id="292" name="Прямоугольник 291"/>
          <p:cNvSpPr/>
          <p:nvPr/>
        </p:nvSpPr>
        <p:spPr>
          <a:xfrm>
            <a:off x="5035249" y="5174945"/>
            <a:ext cx="928211" cy="147261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25544/64888</a:t>
            </a:r>
          </a:p>
        </p:txBody>
      </p:sp>
      <p:sp>
        <p:nvSpPr>
          <p:cNvPr id="307" name="Полилиния 306"/>
          <p:cNvSpPr/>
          <p:nvPr/>
        </p:nvSpPr>
        <p:spPr>
          <a:xfrm>
            <a:off x="6178065" y="4580794"/>
            <a:ext cx="413273" cy="246185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>
            <a:solidFill>
              <a:srgbClr val="FF0000">
                <a:alpha val="2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>
              <a:solidFill>
                <a:prstClr val="white"/>
              </a:solidFill>
            </a:endParaRPr>
          </a:p>
        </p:txBody>
      </p:sp>
      <p:sp>
        <p:nvSpPr>
          <p:cNvPr id="311" name="Прямоугольник 310"/>
          <p:cNvSpPr/>
          <p:nvPr/>
        </p:nvSpPr>
        <p:spPr>
          <a:xfrm>
            <a:off x="6008966" y="4616699"/>
            <a:ext cx="708839" cy="19300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</a:t>
            </a:r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</a:p>
        </p:txBody>
      </p:sp>
      <p:sp>
        <p:nvSpPr>
          <p:cNvPr id="312" name="Прямоугольник 311"/>
          <p:cNvSpPr/>
          <p:nvPr/>
        </p:nvSpPr>
        <p:spPr>
          <a:xfrm>
            <a:off x="6019952" y="4816222"/>
            <a:ext cx="966195" cy="212551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21862/348358</a:t>
            </a:r>
          </a:p>
        </p:txBody>
      </p:sp>
      <p:sp>
        <p:nvSpPr>
          <p:cNvPr id="313" name="Скругленный прямоугольник 312"/>
          <p:cNvSpPr/>
          <p:nvPr/>
        </p:nvSpPr>
        <p:spPr>
          <a:xfrm>
            <a:off x="5707417" y="5003008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17" name="Скругленный прямоугольник 316"/>
          <p:cNvSpPr/>
          <p:nvPr/>
        </p:nvSpPr>
        <p:spPr>
          <a:xfrm>
            <a:off x="6717803" y="4674700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12" name="Прямоугольник 411"/>
          <p:cNvSpPr/>
          <p:nvPr/>
        </p:nvSpPr>
        <p:spPr>
          <a:xfrm>
            <a:off x="7919187" y="4629213"/>
            <a:ext cx="880748" cy="171685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8276/12440</a:t>
            </a:r>
          </a:p>
        </p:txBody>
      </p:sp>
      <p:pic>
        <p:nvPicPr>
          <p:cNvPr id="188" name="Рисунок 18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5161" y="61374"/>
            <a:ext cx="1062357" cy="403163"/>
          </a:xfrm>
          <a:prstGeom prst="rect">
            <a:avLst/>
          </a:prstGeom>
        </p:spPr>
      </p:pic>
      <p:pic>
        <p:nvPicPr>
          <p:cNvPr id="189" name="Рисунок 18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87282" y="36265"/>
            <a:ext cx="700644" cy="420307"/>
          </a:xfrm>
          <a:prstGeom prst="rect">
            <a:avLst/>
          </a:prstGeom>
        </p:spPr>
      </p:pic>
      <p:grpSp>
        <p:nvGrpSpPr>
          <p:cNvPr id="141" name="Группа 140"/>
          <p:cNvGrpSpPr/>
          <p:nvPr/>
        </p:nvGrpSpPr>
        <p:grpSpPr>
          <a:xfrm>
            <a:off x="7668523" y="4550785"/>
            <a:ext cx="2999972" cy="2334194"/>
            <a:chOff x="9401429" y="3528486"/>
            <a:chExt cx="2574673" cy="3327495"/>
          </a:xfrm>
        </p:grpSpPr>
        <p:grpSp>
          <p:nvGrpSpPr>
            <p:cNvPr id="142" name="Группа 1145"/>
            <p:cNvGrpSpPr/>
            <p:nvPr/>
          </p:nvGrpSpPr>
          <p:grpSpPr>
            <a:xfrm>
              <a:off x="9401429" y="3528486"/>
              <a:ext cx="2574673" cy="3327495"/>
              <a:chOff x="6759625" y="4893992"/>
              <a:chExt cx="2096871" cy="1971674"/>
            </a:xfrm>
          </p:grpSpPr>
          <p:sp>
            <p:nvSpPr>
              <p:cNvPr id="147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900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Text Box 97"/>
              <p:cNvSpPr txBox="1">
                <a:spLocks noChangeArrowheads="1"/>
              </p:cNvSpPr>
              <p:nvPr/>
            </p:nvSpPr>
            <p:spPr bwMode="auto">
              <a:xfrm>
                <a:off x="7220456" y="5665925"/>
                <a:ext cx="1576975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прогноз нарушения ЛЭП</a:t>
                </a:r>
              </a:p>
            </p:txBody>
          </p:sp>
          <p:sp>
            <p:nvSpPr>
              <p:cNvPr id="149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150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9"/>
                <a:ext cx="1609849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1" name="TextBox 10"/>
              <p:cNvSpPr txBox="1"/>
              <p:nvPr/>
            </p:nvSpPr>
            <p:spPr>
              <a:xfrm>
                <a:off x="6837634" y="6608484"/>
                <a:ext cx="671869" cy="194982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900" dirty="0">
                    <a:solidFill>
                      <a:prstClr val="black"/>
                    </a:solidFill>
                  </a:rPr>
                  <a:t>ГО Саранск  </a:t>
                </a:r>
              </a:p>
            </p:txBody>
          </p:sp>
          <p:sp>
            <p:nvSpPr>
              <p:cNvPr id="152" name="Полилиния 151"/>
              <p:cNvSpPr/>
              <p:nvPr/>
            </p:nvSpPr>
            <p:spPr>
              <a:xfrm>
                <a:off x="6913438" y="5711426"/>
                <a:ext cx="324905" cy="204788"/>
              </a:xfrm>
              <a:custGeom>
                <a:avLst/>
                <a:gdLst>
                  <a:gd name="connsiteX0" fmla="*/ 42863 w 324905"/>
                  <a:gd name="connsiteY0" fmla="*/ 28575 h 204788"/>
                  <a:gd name="connsiteX1" fmla="*/ 47625 w 324905"/>
                  <a:gd name="connsiteY1" fmla="*/ 4763 h 204788"/>
                  <a:gd name="connsiteX2" fmla="*/ 61913 w 324905"/>
                  <a:gd name="connsiteY2" fmla="*/ 0 h 204788"/>
                  <a:gd name="connsiteX3" fmla="*/ 95250 w 324905"/>
                  <a:gd name="connsiteY3" fmla="*/ 4763 h 204788"/>
                  <a:gd name="connsiteX4" fmla="*/ 200025 w 324905"/>
                  <a:gd name="connsiteY4" fmla="*/ 9525 h 204788"/>
                  <a:gd name="connsiteX5" fmla="*/ 252413 w 324905"/>
                  <a:gd name="connsiteY5" fmla="*/ 14288 h 204788"/>
                  <a:gd name="connsiteX6" fmla="*/ 280988 w 324905"/>
                  <a:gd name="connsiteY6" fmla="*/ 23813 h 204788"/>
                  <a:gd name="connsiteX7" fmla="*/ 285750 w 324905"/>
                  <a:gd name="connsiteY7" fmla="*/ 52388 h 204788"/>
                  <a:gd name="connsiteX8" fmla="*/ 300038 w 324905"/>
                  <a:gd name="connsiteY8" fmla="*/ 57150 h 204788"/>
                  <a:gd name="connsiteX9" fmla="*/ 314325 w 324905"/>
                  <a:gd name="connsiteY9" fmla="*/ 66675 h 204788"/>
                  <a:gd name="connsiteX10" fmla="*/ 323850 w 324905"/>
                  <a:gd name="connsiteY10" fmla="*/ 80963 h 204788"/>
                  <a:gd name="connsiteX11" fmla="*/ 319088 w 324905"/>
                  <a:gd name="connsiteY11" fmla="*/ 180975 h 204788"/>
                  <a:gd name="connsiteX12" fmla="*/ 300038 w 324905"/>
                  <a:gd name="connsiteY12" fmla="*/ 185738 h 204788"/>
                  <a:gd name="connsiteX13" fmla="*/ 228600 w 324905"/>
                  <a:gd name="connsiteY13" fmla="*/ 190500 h 204788"/>
                  <a:gd name="connsiteX14" fmla="*/ 209550 w 324905"/>
                  <a:gd name="connsiteY14" fmla="*/ 195263 h 204788"/>
                  <a:gd name="connsiteX15" fmla="*/ 185738 w 324905"/>
                  <a:gd name="connsiteY15" fmla="*/ 200025 h 204788"/>
                  <a:gd name="connsiteX16" fmla="*/ 171450 w 324905"/>
                  <a:gd name="connsiteY16" fmla="*/ 204788 h 204788"/>
                  <a:gd name="connsiteX17" fmla="*/ 152400 w 324905"/>
                  <a:gd name="connsiteY17" fmla="*/ 190500 h 204788"/>
                  <a:gd name="connsiteX18" fmla="*/ 138113 w 324905"/>
                  <a:gd name="connsiteY18" fmla="*/ 180975 h 204788"/>
                  <a:gd name="connsiteX19" fmla="*/ 123825 w 324905"/>
                  <a:gd name="connsiteY19" fmla="*/ 166688 h 204788"/>
                  <a:gd name="connsiteX20" fmla="*/ 95250 w 324905"/>
                  <a:gd name="connsiteY20" fmla="*/ 152400 h 204788"/>
                  <a:gd name="connsiteX21" fmla="*/ 42863 w 324905"/>
                  <a:gd name="connsiteY21" fmla="*/ 147638 h 204788"/>
                  <a:gd name="connsiteX22" fmla="*/ 14288 w 324905"/>
                  <a:gd name="connsiteY22" fmla="*/ 133350 h 204788"/>
                  <a:gd name="connsiteX23" fmla="*/ 4763 w 324905"/>
                  <a:gd name="connsiteY23" fmla="*/ 119063 h 204788"/>
                  <a:gd name="connsiteX24" fmla="*/ 0 w 324905"/>
                  <a:gd name="connsiteY24" fmla="*/ 104775 h 204788"/>
                  <a:gd name="connsiteX25" fmla="*/ 19050 w 324905"/>
                  <a:gd name="connsiteY25" fmla="*/ 42863 h 204788"/>
                  <a:gd name="connsiteX26" fmla="*/ 42863 w 324905"/>
                  <a:gd name="connsiteY26" fmla="*/ 28575 h 204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324905" h="204788">
                    <a:moveTo>
                      <a:pt x="42863" y="28575"/>
                    </a:moveTo>
                    <a:cubicBezTo>
                      <a:pt x="44450" y="20638"/>
                      <a:pt x="43135" y="11498"/>
                      <a:pt x="47625" y="4763"/>
                    </a:cubicBezTo>
                    <a:cubicBezTo>
                      <a:pt x="50410" y="586"/>
                      <a:pt x="56893" y="0"/>
                      <a:pt x="61913" y="0"/>
                    </a:cubicBezTo>
                    <a:cubicBezTo>
                      <a:pt x="73138" y="0"/>
                      <a:pt x="84138" y="3175"/>
                      <a:pt x="95250" y="4763"/>
                    </a:cubicBezTo>
                    <a:cubicBezTo>
                      <a:pt x="147969" y="22336"/>
                      <a:pt x="113804" y="14914"/>
                      <a:pt x="200025" y="9525"/>
                    </a:cubicBezTo>
                    <a:cubicBezTo>
                      <a:pt x="217488" y="11113"/>
                      <a:pt x="235145" y="11241"/>
                      <a:pt x="252413" y="14288"/>
                    </a:cubicBezTo>
                    <a:cubicBezTo>
                      <a:pt x="262300" y="16033"/>
                      <a:pt x="280988" y="23813"/>
                      <a:pt x="280988" y="23813"/>
                    </a:cubicBezTo>
                    <a:cubicBezTo>
                      <a:pt x="282575" y="33338"/>
                      <a:pt x="280959" y="44004"/>
                      <a:pt x="285750" y="52388"/>
                    </a:cubicBezTo>
                    <a:cubicBezTo>
                      <a:pt x="288241" y="56747"/>
                      <a:pt x="295548" y="54905"/>
                      <a:pt x="300038" y="57150"/>
                    </a:cubicBezTo>
                    <a:cubicBezTo>
                      <a:pt x="305157" y="59710"/>
                      <a:pt x="309563" y="63500"/>
                      <a:pt x="314325" y="66675"/>
                    </a:cubicBezTo>
                    <a:cubicBezTo>
                      <a:pt x="317500" y="71438"/>
                      <a:pt x="323612" y="75244"/>
                      <a:pt x="323850" y="80963"/>
                    </a:cubicBezTo>
                    <a:cubicBezTo>
                      <a:pt x="325240" y="114309"/>
                      <a:pt x="326484" y="148430"/>
                      <a:pt x="319088" y="180975"/>
                    </a:cubicBezTo>
                    <a:cubicBezTo>
                      <a:pt x="317637" y="187358"/>
                      <a:pt x="306548" y="185053"/>
                      <a:pt x="300038" y="185738"/>
                    </a:cubicBezTo>
                    <a:cubicBezTo>
                      <a:pt x="276304" y="188236"/>
                      <a:pt x="252413" y="188913"/>
                      <a:pt x="228600" y="190500"/>
                    </a:cubicBezTo>
                    <a:cubicBezTo>
                      <a:pt x="222250" y="192088"/>
                      <a:pt x="215940" y="193843"/>
                      <a:pt x="209550" y="195263"/>
                    </a:cubicBezTo>
                    <a:cubicBezTo>
                      <a:pt x="201648" y="197019"/>
                      <a:pt x="193591" y="198062"/>
                      <a:pt x="185738" y="200025"/>
                    </a:cubicBezTo>
                    <a:cubicBezTo>
                      <a:pt x="180868" y="201243"/>
                      <a:pt x="176213" y="203200"/>
                      <a:pt x="171450" y="204788"/>
                    </a:cubicBezTo>
                    <a:cubicBezTo>
                      <a:pt x="165100" y="200025"/>
                      <a:pt x="158859" y="195114"/>
                      <a:pt x="152400" y="190500"/>
                    </a:cubicBezTo>
                    <a:cubicBezTo>
                      <a:pt x="147743" y="187173"/>
                      <a:pt x="142510" y="184639"/>
                      <a:pt x="138113" y="180975"/>
                    </a:cubicBezTo>
                    <a:cubicBezTo>
                      <a:pt x="132939" y="176663"/>
                      <a:pt x="128999" y="171000"/>
                      <a:pt x="123825" y="166688"/>
                    </a:cubicBezTo>
                    <a:cubicBezTo>
                      <a:pt x="116019" y="160183"/>
                      <a:pt x="105619" y="153881"/>
                      <a:pt x="95250" y="152400"/>
                    </a:cubicBezTo>
                    <a:cubicBezTo>
                      <a:pt x="77892" y="149920"/>
                      <a:pt x="60325" y="149225"/>
                      <a:pt x="42863" y="147638"/>
                    </a:cubicBezTo>
                    <a:cubicBezTo>
                      <a:pt x="31242" y="143764"/>
                      <a:pt x="23520" y="142582"/>
                      <a:pt x="14288" y="133350"/>
                    </a:cubicBezTo>
                    <a:cubicBezTo>
                      <a:pt x="10241" y="129303"/>
                      <a:pt x="7323" y="124182"/>
                      <a:pt x="4763" y="119063"/>
                    </a:cubicBezTo>
                    <a:cubicBezTo>
                      <a:pt x="2518" y="114573"/>
                      <a:pt x="1588" y="109538"/>
                      <a:pt x="0" y="104775"/>
                    </a:cubicBezTo>
                    <a:cubicBezTo>
                      <a:pt x="5433" y="50448"/>
                      <a:pt x="-6518" y="68431"/>
                      <a:pt x="19050" y="42863"/>
                    </a:cubicBezTo>
                    <a:lnTo>
                      <a:pt x="42863" y="28575"/>
                    </a:lnTo>
                    <a:close/>
                  </a:path>
                </a:pathLst>
              </a:custGeom>
              <a:solidFill>
                <a:srgbClr val="FF0000">
                  <a:alpha val="40000"/>
                </a:srgb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ru-RU" sz="9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53" name="Прямоугольник 152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9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154" name="Text Box 97"/>
              <p:cNvSpPr txBox="1">
                <a:spLocks noChangeArrowheads="1"/>
              </p:cNvSpPr>
              <p:nvPr/>
            </p:nvSpPr>
            <p:spPr bwMode="auto">
              <a:xfrm>
                <a:off x="7502530" y="6603122"/>
                <a:ext cx="1343221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155" name="Text Box 97"/>
              <p:cNvSpPr txBox="1">
                <a:spLocks noChangeArrowheads="1"/>
              </p:cNvSpPr>
              <p:nvPr/>
            </p:nvSpPr>
            <p:spPr bwMode="auto">
              <a:xfrm>
                <a:off x="7254309" y="5904606"/>
                <a:ext cx="1591443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156" name="Прямая соединительная линия 155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Text Box 97"/>
              <p:cNvSpPr txBox="1">
                <a:spLocks noChangeArrowheads="1"/>
              </p:cNvSpPr>
              <p:nvPr/>
            </p:nvSpPr>
            <p:spPr bwMode="auto">
              <a:xfrm>
                <a:off x="7286005" y="6092783"/>
                <a:ext cx="1527390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90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143" name="Скругленный прямоугольник 142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900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144" name="Text Box 97"/>
            <p:cNvSpPr txBox="1">
              <a:spLocks noChangeArrowheads="1"/>
            </p:cNvSpPr>
            <p:nvPr/>
          </p:nvSpPr>
          <p:spPr bwMode="auto">
            <a:xfrm>
              <a:off x="10113051" y="6153650"/>
              <a:ext cx="1836463" cy="351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06933" tIns="53468" rIns="106933" bIns="53468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068892">
                <a:defRPr/>
              </a:pPr>
              <a:r>
                <a: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145" name="Прямоугольник 144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91428" tIns="45715" rIns="91428" bIns="45715" anchor="ctr"/>
            <a:lstStyle/>
            <a:p>
              <a:pPr algn="ctr"/>
              <a:r>
                <a:rPr lang="ru-RU" sz="900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146" name="Text Box 97"/>
            <p:cNvSpPr txBox="1">
              <a:spLocks noChangeArrowheads="1"/>
            </p:cNvSpPr>
            <p:nvPr/>
          </p:nvSpPr>
          <p:spPr bwMode="auto">
            <a:xfrm>
              <a:off x="10063858" y="5864759"/>
              <a:ext cx="1648082" cy="4430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70631" tIns="85317" rIns="170631" bIns="85317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158" name="Text Box 97"/>
          <p:cNvSpPr txBox="1">
            <a:spLocks noChangeArrowheads="1"/>
          </p:cNvSpPr>
          <p:nvPr/>
        </p:nvSpPr>
        <p:spPr bwMode="auto">
          <a:xfrm>
            <a:off x="8344971" y="4794051"/>
            <a:ext cx="2008175" cy="267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5" rIns="127985" bIns="63995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900" b="0" kern="0" dirty="0">
                <a:solidFill>
                  <a:srgbClr val="000000"/>
                </a:solidFill>
                <a:cs typeface="Arial" panose="020B0604020202020204" pitchFamily="34" charset="0"/>
              </a:rPr>
              <a:t>- </a:t>
            </a:r>
            <a:r>
              <a:rPr lang="ru-RU" sz="900" b="0" dirty="0"/>
              <a:t>температура, °С</a:t>
            </a:r>
            <a:endParaRPr lang="ru-RU" altLang="ru-RU" sz="900" b="0" kern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59" name="TextBox 23"/>
          <p:cNvSpPr txBox="1"/>
          <p:nvPr/>
        </p:nvSpPr>
        <p:spPr>
          <a:xfrm>
            <a:off x="7860561" y="4815550"/>
            <a:ext cx="511859" cy="261610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160" name="TextBox 23"/>
          <p:cNvSpPr txBox="1"/>
          <p:nvPr/>
        </p:nvSpPr>
        <p:spPr>
          <a:xfrm>
            <a:off x="7852323" y="5120486"/>
            <a:ext cx="496407" cy="26161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161" name="Text Box 97"/>
          <p:cNvSpPr txBox="1">
            <a:spLocks noChangeArrowheads="1"/>
          </p:cNvSpPr>
          <p:nvPr/>
        </p:nvSpPr>
        <p:spPr bwMode="auto">
          <a:xfrm>
            <a:off x="8397344" y="5107284"/>
            <a:ext cx="1358541" cy="267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5" rIns="127985" bIns="63995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900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166" name="TextBox 165"/>
          <p:cNvSpPr txBox="1"/>
          <p:nvPr/>
        </p:nvSpPr>
        <p:spPr>
          <a:xfrm>
            <a:off x="-1564207" y="6135881"/>
            <a:ext cx="2341109" cy="707886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91440" tIns="45720" rIns="91440" bIns="45720" rtlCol="0">
            <a:spAutoFit/>
          </a:bodyPr>
          <a:lstStyle/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13:00 17.01.2021</a:t>
            </a: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</a:t>
            </a:r>
          </a:p>
          <a:p>
            <a:r>
              <a:rPr lang="ru-RU" alt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7: </a:t>
            </a:r>
            <a:r>
              <a:rPr lang="ru-RU" sz="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800" dirty="0"/>
              <a:t>3615-0727</a:t>
            </a: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</a:t>
            </a:r>
          </a:p>
        </p:txBody>
      </p:sp>
      <p:sp>
        <p:nvSpPr>
          <p:cNvPr id="163" name="TextBox 23"/>
          <p:cNvSpPr txBox="1"/>
          <p:nvPr/>
        </p:nvSpPr>
        <p:spPr>
          <a:xfrm>
            <a:off x="4844948" y="4645694"/>
            <a:ext cx="511859" cy="261610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-26</a:t>
            </a:r>
          </a:p>
        </p:txBody>
      </p:sp>
      <p:sp>
        <p:nvSpPr>
          <p:cNvPr id="164" name="TextBox 23"/>
          <p:cNvSpPr txBox="1"/>
          <p:nvPr/>
        </p:nvSpPr>
        <p:spPr>
          <a:xfrm>
            <a:off x="5250558" y="4633462"/>
            <a:ext cx="496407" cy="26161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1</a:t>
            </a:r>
          </a:p>
        </p:txBody>
      </p:sp>
      <p:sp>
        <p:nvSpPr>
          <p:cNvPr id="165" name="TextBox 23"/>
          <p:cNvSpPr txBox="1"/>
          <p:nvPr/>
        </p:nvSpPr>
        <p:spPr>
          <a:xfrm>
            <a:off x="6336627" y="4257192"/>
            <a:ext cx="496407" cy="26161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1</a:t>
            </a:r>
          </a:p>
        </p:txBody>
      </p:sp>
      <p:sp>
        <p:nvSpPr>
          <p:cNvPr id="167" name="TextBox 23"/>
          <p:cNvSpPr txBox="1"/>
          <p:nvPr/>
        </p:nvSpPr>
        <p:spPr>
          <a:xfrm>
            <a:off x="5960181" y="4269482"/>
            <a:ext cx="511859" cy="261610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-27</a:t>
            </a:r>
          </a:p>
        </p:txBody>
      </p:sp>
      <p:sp>
        <p:nvSpPr>
          <p:cNvPr id="168" name="TextBox 18"/>
          <p:cNvSpPr txBox="1">
            <a:spLocks noChangeArrowheads="1"/>
          </p:cNvSpPr>
          <p:nvPr/>
        </p:nvSpPr>
        <p:spPr bwMode="auto">
          <a:xfrm>
            <a:off x="5917139" y="4030520"/>
            <a:ext cx="892489" cy="20878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5107" tIns="52551" rIns="105107" bIns="52551" anchorCtr="1">
            <a:spAutoFit/>
          </a:bodyPr>
          <a:lstStyle>
            <a:lvl1pPr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667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Саранск</a:t>
            </a:r>
          </a:p>
        </p:txBody>
      </p:sp>
      <p:sp>
        <p:nvSpPr>
          <p:cNvPr id="50" name="TextBox 18"/>
          <p:cNvSpPr txBox="1">
            <a:spLocks noChangeArrowheads="1"/>
          </p:cNvSpPr>
          <p:nvPr/>
        </p:nvSpPr>
        <p:spPr bwMode="auto">
          <a:xfrm>
            <a:off x="4777356" y="4278753"/>
            <a:ext cx="892489" cy="20878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5107" tIns="52551" rIns="105107" bIns="52551" anchorCtr="1">
            <a:spAutoFit/>
          </a:bodyPr>
          <a:lstStyle>
            <a:lvl1pPr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667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Рузаевка</a:t>
            </a:r>
          </a:p>
        </p:txBody>
      </p:sp>
    </p:spTree>
    <p:extLst>
      <p:ext uri="{BB962C8B-B14F-4D97-AF65-F5344CB8AC3E}">
        <p14:creationId xmlns:p14="http://schemas.microsoft.com/office/powerpoint/2010/main" val="93627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0" y="773070"/>
            <a:ext cx="12192000" cy="6084930"/>
          </a:xfrm>
          <a:prstGeom prst="rect">
            <a:avLst/>
          </a:prstGeom>
        </p:spPr>
      </p:pic>
      <p:sp>
        <p:nvSpPr>
          <p:cNvPr id="78" name="Text Box 97"/>
          <p:cNvSpPr txBox="1">
            <a:spLocks noChangeArrowheads="1"/>
          </p:cNvSpPr>
          <p:nvPr/>
        </p:nvSpPr>
        <p:spPr bwMode="auto">
          <a:xfrm>
            <a:off x="575799" y="6333412"/>
            <a:ext cx="1819521" cy="231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6943" tIns="53473" rIns="106943" bIns="53473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1069124">
              <a:defRPr/>
            </a:pPr>
            <a:endParaRPr lang="ru-RU" altLang="ru-RU" sz="8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857" name="Text Box 2"/>
          <p:cNvSpPr txBox="1">
            <a:spLocks noChangeArrowheads="1"/>
          </p:cNvSpPr>
          <p:nvPr/>
        </p:nvSpPr>
        <p:spPr bwMode="auto">
          <a:xfrm>
            <a:off x="-1523999" y="1"/>
            <a:ext cx="12204976" cy="77307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46603" tIns="23303" rIns="46603" bIns="23303" anchor="ctr"/>
          <a:lstStyle>
            <a:defPPr>
              <a:defRPr lang="ru-RU"/>
            </a:defPPr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400" dirty="0"/>
              <a:t>ИНФОРМАЦИОННЫЕ МАТЕРИАЛЫ ПО РИСКУ НАРУШЕНИЯ ЭЛЕКТРОСНАБЖЕНИЯ </a:t>
            </a:r>
          </a:p>
          <a:p>
            <a:r>
              <a:rPr lang="ru-RU" sz="1400" dirty="0"/>
              <a:t>НА ТЕРРИТОРИИ РЕСПУБЛИКИ МОРДОВИЯ (НА </a:t>
            </a:r>
            <a:r>
              <a:rPr lang="ru-RU" sz="1400" dirty="0" smtClean="0"/>
              <a:t>19.01.2021</a:t>
            </a:r>
            <a:r>
              <a:rPr lang="ru-RU" sz="1400" dirty="0"/>
              <a:t>)</a:t>
            </a:r>
          </a:p>
        </p:txBody>
      </p:sp>
      <p:sp>
        <p:nvSpPr>
          <p:cNvPr id="89" name="Прямоугольник 88"/>
          <p:cNvSpPr/>
          <p:nvPr/>
        </p:nvSpPr>
        <p:spPr>
          <a:xfrm>
            <a:off x="7582194" y="809556"/>
            <a:ext cx="3055056" cy="2728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67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grpSp>
        <p:nvGrpSpPr>
          <p:cNvPr id="91" name="Группа 629"/>
          <p:cNvGrpSpPr>
            <a:grpSpLocks/>
          </p:cNvGrpSpPr>
          <p:nvPr/>
        </p:nvGrpSpPr>
        <p:grpSpPr bwMode="auto">
          <a:xfrm>
            <a:off x="3318803" y="3736478"/>
            <a:ext cx="332096" cy="269898"/>
            <a:chOff x="142483" y="3760971"/>
            <a:chExt cx="346075" cy="386605"/>
          </a:xfrm>
        </p:grpSpPr>
        <p:sp>
          <p:nvSpPr>
            <p:cNvPr id="92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93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94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sp>
        <p:nvSpPr>
          <p:cNvPr id="105" name="Text Box 182"/>
          <p:cNvSpPr txBox="1">
            <a:spLocks noChangeArrowheads="1"/>
          </p:cNvSpPr>
          <p:nvPr/>
        </p:nvSpPr>
        <p:spPr bwMode="auto">
          <a:xfrm>
            <a:off x="4884496" y="3399357"/>
            <a:ext cx="1728995" cy="307768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  <a:effectLst>
            <a:softEdge rad="63500"/>
          </a:effectLst>
          <a:extLst/>
        </p:spPr>
        <p:txBody>
          <a:bodyPr wrap="square" lIns="121913" tIns="60956" rIns="121913" bIns="60956" rtlCol="0">
            <a:spAutoFit/>
          </a:bodyPr>
          <a:lstStyle>
            <a:defPPr>
              <a:defRPr lang="ru-RU"/>
            </a:defPPr>
            <a:lvl1pPr algn="ctr" defTabSz="1219118">
              <a:defRPr sz="7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altLang="ru-RU" sz="1200" dirty="0"/>
              <a:t>г. Саранск</a:t>
            </a:r>
          </a:p>
        </p:txBody>
      </p:sp>
      <p:grpSp>
        <p:nvGrpSpPr>
          <p:cNvPr id="106" name="Группа 629"/>
          <p:cNvGrpSpPr>
            <a:grpSpLocks/>
          </p:cNvGrpSpPr>
          <p:nvPr/>
        </p:nvGrpSpPr>
        <p:grpSpPr bwMode="auto">
          <a:xfrm>
            <a:off x="4701241" y="2938789"/>
            <a:ext cx="332096" cy="269898"/>
            <a:chOff x="142483" y="3760971"/>
            <a:chExt cx="346075" cy="386605"/>
          </a:xfrm>
        </p:grpSpPr>
        <p:sp>
          <p:nvSpPr>
            <p:cNvPr id="10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08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0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ГУ</a:t>
              </a:r>
              <a:endParaRPr lang="ru-RU" sz="400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/>
              </a:endParaRPr>
            </a:p>
          </p:txBody>
        </p:sp>
      </p:grpSp>
      <p:grpSp>
        <p:nvGrpSpPr>
          <p:cNvPr id="110" name="Группа 629"/>
          <p:cNvGrpSpPr>
            <a:grpSpLocks/>
          </p:cNvGrpSpPr>
          <p:nvPr/>
        </p:nvGrpSpPr>
        <p:grpSpPr bwMode="auto">
          <a:xfrm>
            <a:off x="3483163" y="2620719"/>
            <a:ext cx="332096" cy="269898"/>
            <a:chOff x="142483" y="3760971"/>
            <a:chExt cx="346075" cy="386605"/>
          </a:xfrm>
        </p:grpSpPr>
        <p:sp>
          <p:nvSpPr>
            <p:cNvPr id="11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1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1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114" name="Группа 629"/>
          <p:cNvGrpSpPr>
            <a:grpSpLocks/>
          </p:cNvGrpSpPr>
          <p:nvPr/>
        </p:nvGrpSpPr>
        <p:grpSpPr bwMode="auto">
          <a:xfrm>
            <a:off x="4130996" y="1958140"/>
            <a:ext cx="332096" cy="269897"/>
            <a:chOff x="142483" y="3760972"/>
            <a:chExt cx="346075" cy="386604"/>
          </a:xfrm>
        </p:grpSpPr>
        <p:sp>
          <p:nvSpPr>
            <p:cNvPr id="11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1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17" name="Text Box 286"/>
            <p:cNvSpPr txBox="1">
              <a:spLocks noChangeArrowheads="1"/>
            </p:cNvSpPr>
            <p:nvPr/>
          </p:nvSpPr>
          <p:spPr bwMode="auto">
            <a:xfrm>
              <a:off x="142483" y="3760972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118" name="Группа 629"/>
          <p:cNvGrpSpPr>
            <a:grpSpLocks/>
          </p:cNvGrpSpPr>
          <p:nvPr/>
        </p:nvGrpSpPr>
        <p:grpSpPr bwMode="auto">
          <a:xfrm>
            <a:off x="4196368" y="2568280"/>
            <a:ext cx="332096" cy="269897"/>
            <a:chOff x="142483" y="3760972"/>
            <a:chExt cx="346075" cy="386604"/>
          </a:xfrm>
        </p:grpSpPr>
        <p:sp>
          <p:nvSpPr>
            <p:cNvPr id="11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1" name="Text Box 286"/>
            <p:cNvSpPr txBox="1">
              <a:spLocks noChangeArrowheads="1"/>
            </p:cNvSpPr>
            <p:nvPr/>
          </p:nvSpPr>
          <p:spPr bwMode="auto">
            <a:xfrm>
              <a:off x="142483" y="3760972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122" name="Группа 629"/>
          <p:cNvGrpSpPr>
            <a:grpSpLocks/>
          </p:cNvGrpSpPr>
          <p:nvPr/>
        </p:nvGrpSpPr>
        <p:grpSpPr bwMode="auto">
          <a:xfrm>
            <a:off x="3982154" y="3042345"/>
            <a:ext cx="332096" cy="269897"/>
            <a:chOff x="142483" y="3760972"/>
            <a:chExt cx="346075" cy="386604"/>
          </a:xfrm>
        </p:grpSpPr>
        <p:sp>
          <p:nvSpPr>
            <p:cNvPr id="12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5" name="Text Box 286"/>
            <p:cNvSpPr txBox="1">
              <a:spLocks noChangeArrowheads="1"/>
            </p:cNvSpPr>
            <p:nvPr/>
          </p:nvSpPr>
          <p:spPr bwMode="auto">
            <a:xfrm>
              <a:off x="142483" y="3760972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sp>
        <p:nvSpPr>
          <p:cNvPr id="82" name="Text Box 97"/>
          <p:cNvSpPr txBox="1">
            <a:spLocks noChangeArrowheads="1"/>
          </p:cNvSpPr>
          <p:nvPr/>
        </p:nvSpPr>
        <p:spPr bwMode="auto">
          <a:xfrm>
            <a:off x="9088585" y="5457354"/>
            <a:ext cx="674391" cy="295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70629" tIns="85317" rIns="170629" bIns="8531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ru-RU" altLang="ru-RU" sz="8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pic>
        <p:nvPicPr>
          <p:cNvPr id="220" name="Рисунок 2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5161" y="61374"/>
            <a:ext cx="1062357" cy="403162"/>
          </a:xfrm>
          <a:prstGeom prst="rect">
            <a:avLst/>
          </a:prstGeom>
        </p:spPr>
      </p:pic>
      <p:pic>
        <p:nvPicPr>
          <p:cNvPr id="221" name="Рисунок 2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87283" y="36264"/>
            <a:ext cx="700644" cy="420307"/>
          </a:xfrm>
          <a:prstGeom prst="rect">
            <a:avLst/>
          </a:prstGeom>
        </p:spPr>
      </p:pic>
      <p:sp>
        <p:nvSpPr>
          <p:cNvPr id="218" name="Прямоугольник 217"/>
          <p:cNvSpPr/>
          <p:nvPr/>
        </p:nvSpPr>
        <p:spPr>
          <a:xfrm>
            <a:off x="-645117" y="1662922"/>
            <a:ext cx="708839" cy="19300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</a:t>
            </a:r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</a:p>
        </p:txBody>
      </p:sp>
      <p:sp>
        <p:nvSpPr>
          <p:cNvPr id="226" name="Прямоугольник 225"/>
          <p:cNvSpPr/>
          <p:nvPr/>
        </p:nvSpPr>
        <p:spPr>
          <a:xfrm>
            <a:off x="-672592" y="1880123"/>
            <a:ext cx="966195" cy="212550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21862/348358</a:t>
            </a:r>
          </a:p>
        </p:txBody>
      </p:sp>
      <p:sp>
        <p:nvSpPr>
          <p:cNvPr id="227" name="Скругленный прямоугольник 226"/>
          <p:cNvSpPr/>
          <p:nvPr/>
        </p:nvSpPr>
        <p:spPr>
          <a:xfrm>
            <a:off x="81963" y="1696435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228" name="TextBox 23"/>
          <p:cNvSpPr txBox="1"/>
          <p:nvPr/>
        </p:nvSpPr>
        <p:spPr>
          <a:xfrm>
            <a:off x="-639067" y="1331447"/>
            <a:ext cx="511858" cy="261610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-27</a:t>
            </a:r>
          </a:p>
        </p:txBody>
      </p:sp>
      <p:sp>
        <p:nvSpPr>
          <p:cNvPr id="229" name="TextBox 23"/>
          <p:cNvSpPr txBox="1"/>
          <p:nvPr/>
        </p:nvSpPr>
        <p:spPr>
          <a:xfrm>
            <a:off x="-189495" y="1318932"/>
            <a:ext cx="496407" cy="26161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1</a:t>
            </a:r>
          </a:p>
        </p:txBody>
      </p:sp>
      <p:grpSp>
        <p:nvGrpSpPr>
          <p:cNvPr id="230" name="Группа 229"/>
          <p:cNvGrpSpPr/>
          <p:nvPr/>
        </p:nvGrpSpPr>
        <p:grpSpPr>
          <a:xfrm>
            <a:off x="7681909" y="4504820"/>
            <a:ext cx="2993191" cy="2359960"/>
            <a:chOff x="9401429" y="3491751"/>
            <a:chExt cx="2590777" cy="3364226"/>
          </a:xfrm>
        </p:grpSpPr>
        <p:grpSp>
          <p:nvGrpSpPr>
            <p:cNvPr id="231" name="Группа 1145"/>
            <p:cNvGrpSpPr/>
            <p:nvPr/>
          </p:nvGrpSpPr>
          <p:grpSpPr>
            <a:xfrm>
              <a:off x="9401429" y="3491751"/>
              <a:ext cx="2574673" cy="3364226"/>
              <a:chOff x="6759625" y="4872226"/>
              <a:chExt cx="2096871" cy="1993439"/>
            </a:xfrm>
          </p:grpSpPr>
          <p:sp>
            <p:nvSpPr>
              <p:cNvPr id="236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900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Text Box 97"/>
              <p:cNvSpPr txBox="1">
                <a:spLocks noChangeArrowheads="1"/>
              </p:cNvSpPr>
              <p:nvPr/>
            </p:nvSpPr>
            <p:spPr bwMode="auto">
              <a:xfrm>
                <a:off x="7342858" y="4872226"/>
                <a:ext cx="1127161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239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9"/>
                <a:ext cx="1609849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0" name="TextBox 10"/>
              <p:cNvSpPr txBox="1"/>
              <p:nvPr/>
            </p:nvSpPr>
            <p:spPr>
              <a:xfrm>
                <a:off x="6837634" y="6608484"/>
                <a:ext cx="671869" cy="194982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900" dirty="0">
                    <a:solidFill>
                      <a:prstClr val="black"/>
                    </a:solidFill>
                  </a:rPr>
                  <a:t>ГО Саранск  </a:t>
                </a:r>
              </a:p>
            </p:txBody>
          </p:sp>
          <p:sp>
            <p:nvSpPr>
              <p:cNvPr id="242" name="Прямоугольник 241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9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243" name="Text Box 97"/>
              <p:cNvSpPr txBox="1">
                <a:spLocks noChangeArrowheads="1"/>
              </p:cNvSpPr>
              <p:nvPr/>
            </p:nvSpPr>
            <p:spPr bwMode="auto">
              <a:xfrm>
                <a:off x="7502532" y="6603121"/>
                <a:ext cx="1349836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244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6"/>
                <a:ext cx="1395865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245" name="Прямая соединительная линия 244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6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518165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90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232" name="Скругленный прямоугольник 231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900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233" name="Text Box 97"/>
            <p:cNvSpPr txBox="1">
              <a:spLocks noChangeArrowheads="1"/>
            </p:cNvSpPr>
            <p:nvPr/>
          </p:nvSpPr>
          <p:spPr bwMode="auto">
            <a:xfrm>
              <a:off x="10113052" y="6153649"/>
              <a:ext cx="1879154" cy="351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06933" tIns="53468" rIns="106933" bIns="53468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068918">
                <a:defRPr/>
              </a:pPr>
              <a:r>
                <a: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234" name="Прямоугольник 233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91428" tIns="45714" rIns="91428" bIns="45714" anchor="ctr"/>
            <a:lstStyle/>
            <a:p>
              <a:pPr algn="ctr"/>
              <a:r>
                <a:rPr lang="ru-RU" sz="900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235" name="Text Box 97"/>
            <p:cNvSpPr txBox="1">
              <a:spLocks noChangeArrowheads="1"/>
            </p:cNvSpPr>
            <p:nvPr/>
          </p:nvSpPr>
          <p:spPr bwMode="auto">
            <a:xfrm>
              <a:off x="10063858" y="5864761"/>
              <a:ext cx="1648082" cy="4430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70631" tIns="85317" rIns="170631" bIns="85317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247" name="Text Box 97"/>
          <p:cNvSpPr txBox="1">
            <a:spLocks noChangeArrowheads="1"/>
          </p:cNvSpPr>
          <p:nvPr/>
        </p:nvSpPr>
        <p:spPr bwMode="auto">
          <a:xfrm>
            <a:off x="8335900" y="4733479"/>
            <a:ext cx="2008174" cy="26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sz="900" b="0" dirty="0"/>
              <a:t>- температура, °С</a:t>
            </a:r>
            <a:endParaRPr lang="ru-RU" altLang="ru-RU" sz="900" b="0" kern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248" name="TextBox 23"/>
          <p:cNvSpPr txBox="1"/>
          <p:nvPr/>
        </p:nvSpPr>
        <p:spPr>
          <a:xfrm>
            <a:off x="7833110" y="4733478"/>
            <a:ext cx="511858" cy="261610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249" name="TextBox 23"/>
          <p:cNvSpPr txBox="1"/>
          <p:nvPr/>
        </p:nvSpPr>
        <p:spPr>
          <a:xfrm>
            <a:off x="7853029" y="4934740"/>
            <a:ext cx="496407" cy="26161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250" name="Text Box 97"/>
          <p:cNvSpPr txBox="1">
            <a:spLocks noChangeArrowheads="1"/>
          </p:cNvSpPr>
          <p:nvPr/>
        </p:nvSpPr>
        <p:spPr bwMode="auto">
          <a:xfrm>
            <a:off x="8334670" y="4895916"/>
            <a:ext cx="1358541" cy="26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900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252" name="TextBox 251"/>
          <p:cNvSpPr txBox="1"/>
          <p:nvPr/>
        </p:nvSpPr>
        <p:spPr>
          <a:xfrm>
            <a:off x="-1531099" y="5997975"/>
            <a:ext cx="2341109" cy="83099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91440" tIns="45720" rIns="91440" bIns="45720" rtlCol="0">
            <a:spAutoFit/>
          </a:bodyPr>
          <a:lstStyle/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13:00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17.01.2021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</a:t>
            </a:r>
          </a:p>
          <a:p>
            <a:r>
              <a:rPr lang="ru-RU" alt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7: </a:t>
            </a:r>
            <a:r>
              <a:rPr lang="ru-RU" sz="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800" dirty="0"/>
              <a:t>3615-0727</a:t>
            </a: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grpSp>
        <p:nvGrpSpPr>
          <p:cNvPr id="253" name="Группа 629"/>
          <p:cNvGrpSpPr>
            <a:grpSpLocks/>
          </p:cNvGrpSpPr>
          <p:nvPr/>
        </p:nvGrpSpPr>
        <p:grpSpPr bwMode="auto">
          <a:xfrm>
            <a:off x="7978096" y="5167592"/>
            <a:ext cx="206798" cy="201743"/>
            <a:chOff x="142483" y="3760971"/>
            <a:chExt cx="346075" cy="386605"/>
          </a:xfrm>
        </p:grpSpPr>
        <p:sp>
          <p:nvSpPr>
            <p:cNvPr id="254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440">
                <a:buClr>
                  <a:srgbClr val="000000"/>
                </a:buClr>
                <a:buSzPct val="100000"/>
                <a:defRPr/>
              </a:pPr>
              <a:endParaRPr lang="ru-RU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255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440">
                <a:defRPr/>
              </a:pPr>
              <a:endParaRPr lang="ru-RU" sz="8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256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644">
                <a:defRPr/>
              </a:pPr>
              <a:endParaRPr lang="ru-RU" sz="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257" name="Text Box 97"/>
          <p:cNvSpPr txBox="1">
            <a:spLocks noChangeArrowheads="1"/>
          </p:cNvSpPr>
          <p:nvPr/>
        </p:nvSpPr>
        <p:spPr bwMode="auto">
          <a:xfrm>
            <a:off x="8309793" y="5130586"/>
            <a:ext cx="2288447" cy="267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92" tIns="63999" rIns="127992" bIns="63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sp>
        <p:nvSpPr>
          <p:cNvPr id="258" name="Text Box 97"/>
          <p:cNvSpPr txBox="1">
            <a:spLocks noChangeArrowheads="1"/>
          </p:cNvSpPr>
          <p:nvPr/>
        </p:nvSpPr>
        <p:spPr bwMode="auto">
          <a:xfrm>
            <a:off x="8287468" y="5350576"/>
            <a:ext cx="1861411" cy="272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92" tIns="63999" rIns="127992" bIns="63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259" name="Группа 119"/>
          <p:cNvGrpSpPr>
            <a:grpSpLocks/>
          </p:cNvGrpSpPr>
          <p:nvPr/>
        </p:nvGrpSpPr>
        <p:grpSpPr bwMode="auto">
          <a:xfrm>
            <a:off x="7996839" y="5624705"/>
            <a:ext cx="157305" cy="140225"/>
            <a:chOff x="214313" y="8958263"/>
            <a:chExt cx="642937" cy="500062"/>
          </a:xfrm>
        </p:grpSpPr>
        <p:sp>
          <p:nvSpPr>
            <p:cNvPr id="260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407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1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407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62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263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264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265" name="Text Box 97"/>
          <p:cNvSpPr txBox="1">
            <a:spLocks noChangeArrowheads="1"/>
          </p:cNvSpPr>
          <p:nvPr/>
        </p:nvSpPr>
        <p:spPr bwMode="auto">
          <a:xfrm>
            <a:off x="8266359" y="5577931"/>
            <a:ext cx="1831813" cy="272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92" tIns="63999" rIns="127992" bIns="63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grpSp>
        <p:nvGrpSpPr>
          <p:cNvPr id="266" name="Group 316"/>
          <p:cNvGrpSpPr>
            <a:grpSpLocks/>
          </p:cNvGrpSpPr>
          <p:nvPr/>
        </p:nvGrpSpPr>
        <p:grpSpPr bwMode="auto">
          <a:xfrm>
            <a:off x="7972732" y="5421019"/>
            <a:ext cx="186569" cy="148489"/>
            <a:chOff x="4727" y="2506"/>
            <a:chExt cx="706" cy="1172"/>
          </a:xfrm>
        </p:grpSpPr>
        <p:sp>
          <p:nvSpPr>
            <p:cNvPr id="267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8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9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0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1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2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3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4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5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6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7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8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9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0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1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2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3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4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5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6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7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8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9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0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1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2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3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4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5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6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7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8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9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0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1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2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3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4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5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6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8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9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0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1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2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3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4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5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6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7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8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9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0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1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2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3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4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5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6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7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8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9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0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1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2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3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4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5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6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7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8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9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40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41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42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43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44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</p:grpSp>
      <p:pic>
        <p:nvPicPr>
          <p:cNvPr id="2" name="Саранск Зим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581084" y="1096093"/>
            <a:ext cx="3061072" cy="22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36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34293" y="740327"/>
            <a:ext cx="12235723" cy="6045425"/>
          </a:xfrm>
          <a:prstGeom prst="rect">
            <a:avLst/>
          </a:prstGeom>
        </p:spPr>
      </p:pic>
      <p:sp>
        <p:nvSpPr>
          <p:cNvPr id="78" name="Text Box 97"/>
          <p:cNvSpPr txBox="1">
            <a:spLocks noChangeArrowheads="1"/>
          </p:cNvSpPr>
          <p:nvPr/>
        </p:nvSpPr>
        <p:spPr bwMode="auto">
          <a:xfrm>
            <a:off x="575799" y="6333412"/>
            <a:ext cx="1819521" cy="231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6943" tIns="53473" rIns="106943" bIns="53473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1069124">
              <a:defRPr/>
            </a:pPr>
            <a:endParaRPr lang="ru-RU" altLang="ru-RU" sz="8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857" name="Text Box 2"/>
          <p:cNvSpPr txBox="1">
            <a:spLocks noChangeArrowheads="1"/>
          </p:cNvSpPr>
          <p:nvPr/>
        </p:nvSpPr>
        <p:spPr bwMode="auto">
          <a:xfrm>
            <a:off x="-1523999" y="1"/>
            <a:ext cx="12204976" cy="77307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46603" tIns="23303" rIns="46603" bIns="23303" anchor="ctr"/>
          <a:lstStyle>
            <a:defPPr>
              <a:defRPr lang="ru-RU"/>
            </a:defPPr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400" dirty="0"/>
              <a:t>ИНФОРМАЦИОННЫЕ МАТЕРИАЛЫ ПО РИСКУ НАРУШЕНИЯ ЭЛЕКТРОСНАБЖЕНИЯ </a:t>
            </a:r>
          </a:p>
          <a:p>
            <a:r>
              <a:rPr lang="ru-RU" sz="1400" dirty="0"/>
              <a:t>НА ТЕРРИТОРИИ РЕСПУБЛИКИ МОРДОВИЯ (НА </a:t>
            </a:r>
            <a:r>
              <a:rPr lang="ru-RU" sz="1400" dirty="0" smtClean="0"/>
              <a:t>19.01.2021</a:t>
            </a:r>
            <a:r>
              <a:rPr lang="ru-RU" sz="1400" dirty="0"/>
              <a:t>)</a:t>
            </a:r>
          </a:p>
        </p:txBody>
      </p:sp>
      <p:grpSp>
        <p:nvGrpSpPr>
          <p:cNvPr id="18" name="Группа 119"/>
          <p:cNvGrpSpPr>
            <a:grpSpLocks/>
          </p:cNvGrpSpPr>
          <p:nvPr/>
        </p:nvGrpSpPr>
        <p:grpSpPr bwMode="auto">
          <a:xfrm>
            <a:off x="4302446" y="3047796"/>
            <a:ext cx="223829" cy="189289"/>
            <a:chOff x="214313" y="8958263"/>
            <a:chExt cx="642937" cy="500062"/>
          </a:xfrm>
          <a:solidFill>
            <a:schemeClr val="bg1"/>
          </a:solidFill>
        </p:grpSpPr>
        <p:sp>
          <p:nvSpPr>
            <p:cNvPr id="1226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27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4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  <a:grpFill/>
          </p:grpSpPr>
          <p:cxnSp>
            <p:nvCxnSpPr>
              <p:cNvPr id="1229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230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grpSp>
        <p:nvGrpSpPr>
          <p:cNvPr id="25" name="Группа 629"/>
          <p:cNvGrpSpPr>
            <a:grpSpLocks/>
          </p:cNvGrpSpPr>
          <p:nvPr/>
        </p:nvGrpSpPr>
        <p:grpSpPr bwMode="auto">
          <a:xfrm>
            <a:off x="3903981" y="2395467"/>
            <a:ext cx="332096" cy="269898"/>
            <a:chOff x="142483" y="3760971"/>
            <a:chExt cx="346075" cy="386605"/>
          </a:xfrm>
        </p:grpSpPr>
        <p:sp>
          <p:nvSpPr>
            <p:cNvPr id="1232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33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34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sp>
        <p:nvSpPr>
          <p:cNvPr id="62" name="Прямоугольник 61"/>
          <p:cNvSpPr/>
          <p:nvPr/>
        </p:nvSpPr>
        <p:spPr>
          <a:xfrm>
            <a:off x="7542528" y="814315"/>
            <a:ext cx="3055056" cy="2728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67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68" name="Text Box 182"/>
          <p:cNvSpPr txBox="1">
            <a:spLocks noChangeArrowheads="1"/>
          </p:cNvSpPr>
          <p:nvPr/>
        </p:nvSpPr>
        <p:spPr bwMode="auto">
          <a:xfrm>
            <a:off x="5506044" y="2311968"/>
            <a:ext cx="1254180" cy="239131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3938" tIns="26969" rIns="53938" bIns="26969">
            <a:spAutoFit/>
          </a:bodyPr>
          <a:lstStyle>
            <a:defPPr>
              <a:defRPr lang="ru-RU"/>
            </a:defPPr>
            <a:lvl1pPr algn="ctr" defTabSz="914400">
              <a:spcBef>
                <a:spcPct val="0"/>
              </a:spcBef>
              <a:defRPr sz="12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defTabSz="914400">
              <a:defRPr sz="1800"/>
            </a:lvl2pPr>
            <a:lvl3pPr marL="914400" defTabSz="914400">
              <a:defRPr sz="1800"/>
            </a:lvl3pPr>
            <a:lvl4pPr marL="1371600" defTabSz="914400">
              <a:defRPr sz="1800"/>
            </a:lvl4pPr>
            <a:lvl5pPr marL="1828800" defTabSz="914400">
              <a:defRPr sz="1800"/>
            </a:lvl5pPr>
            <a:lvl6pPr marL="2286000" defTabSz="914400">
              <a:defRPr sz="1800"/>
            </a:lvl6pPr>
            <a:lvl7pPr marL="2743200" defTabSz="914400">
              <a:defRPr sz="1800"/>
            </a:lvl7pPr>
            <a:lvl8pPr marL="3200400" defTabSz="914400">
              <a:defRPr sz="1800"/>
            </a:lvl8pPr>
            <a:lvl9pPr marL="3657600" defTabSz="914400">
              <a:defRPr sz="1800"/>
            </a:lvl9pPr>
          </a:lstStyle>
          <a:p>
            <a:r>
              <a:rPr lang="ru-RU" altLang="ru-RU" dirty="0"/>
              <a:t>г. Рузаевка</a:t>
            </a:r>
          </a:p>
        </p:txBody>
      </p:sp>
      <p:sp>
        <p:nvSpPr>
          <p:cNvPr id="69" name="Text Box 97"/>
          <p:cNvSpPr txBox="1">
            <a:spLocks noChangeArrowheads="1"/>
          </p:cNvSpPr>
          <p:nvPr/>
        </p:nvSpPr>
        <p:spPr bwMode="auto">
          <a:xfrm>
            <a:off x="9088585" y="5457354"/>
            <a:ext cx="674391" cy="295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70629" tIns="85317" rIns="170629" bIns="8531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ru-RU" altLang="ru-RU" sz="8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pic>
        <p:nvPicPr>
          <p:cNvPr id="171" name="Рисунок 17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5161" y="61374"/>
            <a:ext cx="1062357" cy="403162"/>
          </a:xfrm>
          <a:prstGeom prst="rect">
            <a:avLst/>
          </a:prstGeom>
        </p:spPr>
      </p:pic>
      <p:pic>
        <p:nvPicPr>
          <p:cNvPr id="172" name="Рисунок 17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87283" y="36264"/>
            <a:ext cx="700644" cy="420307"/>
          </a:xfrm>
          <a:prstGeom prst="rect">
            <a:avLst/>
          </a:prstGeom>
        </p:spPr>
      </p:pic>
      <p:sp>
        <p:nvSpPr>
          <p:cNvPr id="175" name="TextBox 31"/>
          <p:cNvSpPr txBox="1"/>
          <p:nvPr/>
        </p:nvSpPr>
        <p:spPr>
          <a:xfrm>
            <a:off x="-98265" y="5800450"/>
            <a:ext cx="993916" cy="287212"/>
          </a:xfrm>
          <a:prstGeom prst="rect">
            <a:avLst/>
          </a:prstGeom>
          <a:solidFill>
            <a:srgbClr val="FF0000"/>
          </a:solidFill>
          <a:effectLst>
            <a:softEdge rad="63500"/>
          </a:effectLst>
        </p:spPr>
        <p:txBody>
          <a:bodyPr wrap="square" lIns="121811" tIns="60905" rIns="121811" bIns="60905" rtlCol="0">
            <a:spAutoFit/>
          </a:bodyPr>
          <a:lstStyle>
            <a:defPPr>
              <a:defRPr lang="ru-RU"/>
            </a:defPPr>
            <a:lvl1pPr marL="0" algn="l" defTabSz="789127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4564" algn="l" defTabSz="789127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9127" algn="l" defTabSz="789127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3691" algn="l" defTabSz="789127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8254" algn="l" defTabSz="789127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72818" algn="l" defTabSz="789127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7382" algn="l" defTabSz="789127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61945" algn="l" defTabSz="789127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56509" algn="l" defTabSz="789127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50935"/>
            <a:r>
              <a:rPr lang="ru-RU" sz="1067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г. Рузаевка</a:t>
            </a:r>
          </a:p>
        </p:txBody>
      </p:sp>
      <p:sp>
        <p:nvSpPr>
          <p:cNvPr id="176" name="Прямоугольник 175"/>
          <p:cNvSpPr/>
          <p:nvPr/>
        </p:nvSpPr>
        <p:spPr>
          <a:xfrm>
            <a:off x="-696344" y="1445733"/>
            <a:ext cx="671600" cy="18626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</a:t>
            </a:r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102</a:t>
            </a:r>
          </a:p>
        </p:txBody>
      </p:sp>
      <p:sp>
        <p:nvSpPr>
          <p:cNvPr id="178" name="Прямоугольник 177"/>
          <p:cNvSpPr/>
          <p:nvPr/>
        </p:nvSpPr>
        <p:spPr>
          <a:xfrm>
            <a:off x="-696344" y="1672019"/>
            <a:ext cx="928210" cy="147261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25544/64888</a:t>
            </a:r>
          </a:p>
        </p:txBody>
      </p:sp>
      <p:sp>
        <p:nvSpPr>
          <p:cNvPr id="179" name="Скругленный прямоугольник 178"/>
          <p:cNvSpPr/>
          <p:nvPr/>
        </p:nvSpPr>
        <p:spPr>
          <a:xfrm>
            <a:off x="-24744" y="1468442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180" name="TextBox 23"/>
          <p:cNvSpPr txBox="1"/>
          <p:nvPr/>
        </p:nvSpPr>
        <p:spPr>
          <a:xfrm>
            <a:off x="-738964" y="1150360"/>
            <a:ext cx="511858" cy="261610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-26</a:t>
            </a:r>
          </a:p>
        </p:txBody>
      </p:sp>
      <p:sp>
        <p:nvSpPr>
          <p:cNvPr id="181" name="TextBox 23"/>
          <p:cNvSpPr txBox="1"/>
          <p:nvPr/>
        </p:nvSpPr>
        <p:spPr>
          <a:xfrm>
            <a:off x="-272948" y="1142430"/>
            <a:ext cx="496407" cy="26161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1</a:t>
            </a:r>
          </a:p>
        </p:txBody>
      </p:sp>
      <p:sp>
        <p:nvSpPr>
          <p:cNvPr id="203" name="TextBox 202"/>
          <p:cNvSpPr txBox="1"/>
          <p:nvPr/>
        </p:nvSpPr>
        <p:spPr>
          <a:xfrm>
            <a:off x="-1531099" y="5997975"/>
            <a:ext cx="2341109" cy="83099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91440" tIns="45720" rIns="91440" bIns="45720" rtlCol="0">
            <a:spAutoFit/>
          </a:bodyPr>
          <a:lstStyle/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13:00 17.01.2021</a:t>
            </a: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</a:t>
            </a:r>
          </a:p>
          <a:p>
            <a:r>
              <a:rPr lang="ru-RU" alt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7: </a:t>
            </a:r>
            <a:r>
              <a:rPr lang="ru-RU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</a:p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800" dirty="0"/>
              <a:t>3615-0727</a:t>
            </a: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grpSp>
        <p:nvGrpSpPr>
          <p:cNvPr id="204" name="Группа 203"/>
          <p:cNvGrpSpPr/>
          <p:nvPr/>
        </p:nvGrpSpPr>
        <p:grpSpPr>
          <a:xfrm>
            <a:off x="7681909" y="4504820"/>
            <a:ext cx="2993191" cy="2359960"/>
            <a:chOff x="9401429" y="3491751"/>
            <a:chExt cx="2590777" cy="3364226"/>
          </a:xfrm>
        </p:grpSpPr>
        <p:grpSp>
          <p:nvGrpSpPr>
            <p:cNvPr id="205" name="Группа 1145"/>
            <p:cNvGrpSpPr/>
            <p:nvPr/>
          </p:nvGrpSpPr>
          <p:grpSpPr>
            <a:xfrm>
              <a:off x="9401429" y="3491751"/>
              <a:ext cx="2574673" cy="3364226"/>
              <a:chOff x="6759625" y="4872226"/>
              <a:chExt cx="2096871" cy="1993439"/>
            </a:xfrm>
          </p:grpSpPr>
          <p:sp>
            <p:nvSpPr>
              <p:cNvPr id="210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900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Text Box 97"/>
              <p:cNvSpPr txBox="1">
                <a:spLocks noChangeArrowheads="1"/>
              </p:cNvSpPr>
              <p:nvPr/>
            </p:nvSpPr>
            <p:spPr bwMode="auto">
              <a:xfrm>
                <a:off x="7342858" y="4872226"/>
                <a:ext cx="1127161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212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9"/>
                <a:ext cx="1609849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3" name="TextBox 10"/>
              <p:cNvSpPr txBox="1"/>
              <p:nvPr/>
            </p:nvSpPr>
            <p:spPr>
              <a:xfrm>
                <a:off x="6837634" y="6608484"/>
                <a:ext cx="671869" cy="194982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900" dirty="0">
                    <a:solidFill>
                      <a:prstClr val="black"/>
                    </a:solidFill>
                  </a:rPr>
                  <a:t>ГО Саранск  </a:t>
                </a:r>
              </a:p>
            </p:txBody>
          </p:sp>
          <p:sp>
            <p:nvSpPr>
              <p:cNvPr id="214" name="Прямоугольник 213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9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215" name="Text Box 97"/>
              <p:cNvSpPr txBox="1">
                <a:spLocks noChangeArrowheads="1"/>
              </p:cNvSpPr>
              <p:nvPr/>
            </p:nvSpPr>
            <p:spPr bwMode="auto">
              <a:xfrm>
                <a:off x="7502532" y="6603121"/>
                <a:ext cx="1349836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216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6"/>
                <a:ext cx="1395865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217" name="Прямая соединительная линия 216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8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518165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90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206" name="Скругленный прямоугольник 205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900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207" name="Text Box 97"/>
            <p:cNvSpPr txBox="1">
              <a:spLocks noChangeArrowheads="1"/>
            </p:cNvSpPr>
            <p:nvPr/>
          </p:nvSpPr>
          <p:spPr bwMode="auto">
            <a:xfrm>
              <a:off x="10113052" y="6153649"/>
              <a:ext cx="1879154" cy="351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06933" tIns="53468" rIns="106933" bIns="53468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068918">
                <a:defRPr/>
              </a:pPr>
              <a:r>
                <a: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208" name="Прямоугольник 207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91428" tIns="45714" rIns="91428" bIns="45714" anchor="ctr"/>
            <a:lstStyle/>
            <a:p>
              <a:pPr algn="ctr"/>
              <a:r>
                <a:rPr lang="ru-RU" sz="900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209" name="Text Box 97"/>
            <p:cNvSpPr txBox="1">
              <a:spLocks noChangeArrowheads="1"/>
            </p:cNvSpPr>
            <p:nvPr/>
          </p:nvSpPr>
          <p:spPr bwMode="auto">
            <a:xfrm>
              <a:off x="10063858" y="5864761"/>
              <a:ext cx="1648082" cy="4430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70631" tIns="85317" rIns="170631" bIns="85317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219" name="TextBox 23"/>
          <p:cNvSpPr txBox="1"/>
          <p:nvPr/>
        </p:nvSpPr>
        <p:spPr>
          <a:xfrm>
            <a:off x="7833110" y="4733478"/>
            <a:ext cx="511858" cy="261610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220" name="TextBox 23"/>
          <p:cNvSpPr txBox="1"/>
          <p:nvPr/>
        </p:nvSpPr>
        <p:spPr>
          <a:xfrm>
            <a:off x="7853029" y="4934740"/>
            <a:ext cx="496407" cy="26161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221" name="Text Box 97"/>
          <p:cNvSpPr txBox="1">
            <a:spLocks noChangeArrowheads="1"/>
          </p:cNvSpPr>
          <p:nvPr/>
        </p:nvSpPr>
        <p:spPr bwMode="auto">
          <a:xfrm>
            <a:off x="8363004" y="4944877"/>
            <a:ext cx="1358541" cy="26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900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222" name="Группа 629"/>
          <p:cNvGrpSpPr>
            <a:grpSpLocks/>
          </p:cNvGrpSpPr>
          <p:nvPr/>
        </p:nvGrpSpPr>
        <p:grpSpPr bwMode="auto">
          <a:xfrm>
            <a:off x="7978096" y="5167592"/>
            <a:ext cx="206798" cy="201743"/>
            <a:chOff x="142483" y="3760971"/>
            <a:chExt cx="346075" cy="386605"/>
          </a:xfrm>
        </p:grpSpPr>
        <p:sp>
          <p:nvSpPr>
            <p:cNvPr id="22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440">
                <a:buClr>
                  <a:srgbClr val="000000"/>
                </a:buClr>
                <a:buSzPct val="100000"/>
                <a:defRPr/>
              </a:pPr>
              <a:endParaRPr lang="ru-RU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224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440">
                <a:defRPr/>
              </a:pPr>
              <a:endParaRPr lang="ru-RU" sz="8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22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644">
                <a:defRPr/>
              </a:pPr>
              <a:endParaRPr lang="ru-RU" sz="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226" name="Text Box 97"/>
          <p:cNvSpPr txBox="1">
            <a:spLocks noChangeArrowheads="1"/>
          </p:cNvSpPr>
          <p:nvPr/>
        </p:nvSpPr>
        <p:spPr bwMode="auto">
          <a:xfrm>
            <a:off x="8309793" y="5130586"/>
            <a:ext cx="2288447" cy="267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92" tIns="63999" rIns="127992" bIns="63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sp>
        <p:nvSpPr>
          <p:cNvPr id="227" name="Text Box 97"/>
          <p:cNvSpPr txBox="1">
            <a:spLocks noChangeArrowheads="1"/>
          </p:cNvSpPr>
          <p:nvPr/>
        </p:nvSpPr>
        <p:spPr bwMode="auto">
          <a:xfrm>
            <a:off x="8287468" y="5350576"/>
            <a:ext cx="1861411" cy="272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92" tIns="63999" rIns="127992" bIns="63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228" name="Группа 119"/>
          <p:cNvGrpSpPr>
            <a:grpSpLocks/>
          </p:cNvGrpSpPr>
          <p:nvPr/>
        </p:nvGrpSpPr>
        <p:grpSpPr bwMode="auto">
          <a:xfrm>
            <a:off x="7996839" y="5624705"/>
            <a:ext cx="157305" cy="140225"/>
            <a:chOff x="214313" y="8958263"/>
            <a:chExt cx="642937" cy="500062"/>
          </a:xfrm>
        </p:grpSpPr>
        <p:sp>
          <p:nvSpPr>
            <p:cNvPr id="229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407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0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407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31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232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233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234" name="Text Box 97"/>
          <p:cNvSpPr txBox="1">
            <a:spLocks noChangeArrowheads="1"/>
          </p:cNvSpPr>
          <p:nvPr/>
        </p:nvSpPr>
        <p:spPr bwMode="auto">
          <a:xfrm>
            <a:off x="8266359" y="5577931"/>
            <a:ext cx="1831813" cy="272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92" tIns="63999" rIns="127992" bIns="63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grpSp>
        <p:nvGrpSpPr>
          <p:cNvPr id="235" name="Group 316"/>
          <p:cNvGrpSpPr>
            <a:grpSpLocks/>
          </p:cNvGrpSpPr>
          <p:nvPr/>
        </p:nvGrpSpPr>
        <p:grpSpPr bwMode="auto">
          <a:xfrm>
            <a:off x="7972732" y="5421019"/>
            <a:ext cx="186569" cy="148489"/>
            <a:chOff x="4727" y="2506"/>
            <a:chExt cx="706" cy="1172"/>
          </a:xfrm>
        </p:grpSpPr>
        <p:sp>
          <p:nvSpPr>
            <p:cNvPr id="236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37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38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39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0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1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2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3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4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5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6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7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8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9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0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1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2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3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4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5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6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7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8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9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0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1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2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3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4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5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6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7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8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9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0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1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2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3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4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5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6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7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8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9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0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1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2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3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4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5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6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7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8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9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0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1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2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3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4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5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6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7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8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9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0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1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2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3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4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5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6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7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8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9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0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1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2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3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</p:grpSp>
      <p:sp>
        <p:nvSpPr>
          <p:cNvPr id="314" name="Text Box 97"/>
          <p:cNvSpPr txBox="1">
            <a:spLocks noChangeArrowheads="1"/>
          </p:cNvSpPr>
          <p:nvPr/>
        </p:nvSpPr>
        <p:spPr bwMode="auto">
          <a:xfrm>
            <a:off x="8334930" y="4689759"/>
            <a:ext cx="2008174" cy="26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900" b="0" kern="0" dirty="0">
                <a:solidFill>
                  <a:srgbClr val="000000"/>
                </a:solidFill>
                <a:cs typeface="Arial" panose="020B0604020202020204" pitchFamily="34" charset="0"/>
              </a:rPr>
              <a:t>- </a:t>
            </a:r>
            <a:r>
              <a:rPr lang="ru-RU" sz="900" b="0" dirty="0"/>
              <a:t>температура, °С</a:t>
            </a:r>
            <a:endParaRPr lang="ru-RU" altLang="ru-RU" sz="900" b="0" kern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Рузаевка Зим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542528" y="1106929"/>
            <a:ext cx="3055056" cy="2267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901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531442</TotalTime>
  <Words>404</Words>
  <Application>Microsoft Office PowerPoint</Application>
  <PresentationFormat>Экран (4:3)</PresentationFormat>
  <Paragraphs>132</Paragraphs>
  <Slides>4</Slides>
  <Notes>4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23740</cp:revision>
  <cp:lastPrinted>2019-01-05T01:53:29Z</cp:lastPrinted>
  <dcterms:created xsi:type="dcterms:W3CDTF">2014-09-08T13:21:12Z</dcterms:created>
  <dcterms:modified xsi:type="dcterms:W3CDTF">2021-01-18T09:49:50Z</dcterms:modified>
</cp:coreProperties>
</file>