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omments/comment1.xml" ContentType="application/vnd.openxmlformats-officedocument.presentationml.comment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drawings/drawing1.xml" ContentType="application/vnd.openxmlformats-officedocument.drawingml.chartshapes+xml"/>
  <Override PartName="/ppt/charts/chart4.xml" ContentType="application/vnd.openxmlformats-officedocument.drawingml.chart+xml"/>
  <Override PartName="/ppt/drawings/drawing2.xml" ContentType="application/vnd.openxmlformats-officedocument.drawingml.chartshapes+xml"/>
  <Override PartName="/ppt/notesSlides/notesSlide5.xml" ContentType="application/vnd.openxmlformats-officedocument.presentationml.notesSlide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notesSlides/notesSlide6.xml" ContentType="application/vnd.openxmlformats-officedocument.presentationml.notesSlide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charts/chart13.xml" ContentType="application/vnd.openxmlformats-officedocument.drawingml.chart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4.xml" ContentType="application/vnd.openxmlformats-officedocument.drawingml.chart+xml"/>
  <Override PartName="/ppt/charts/chart15.xml" ContentType="application/vnd.openxmlformats-officedocument.drawingml.chart+xml"/>
  <Override PartName="/ppt/charts/chart16.xml" ContentType="application/vnd.openxmlformats-officedocument.drawingml.chart+xml"/>
  <Override PartName="/ppt/notesSlides/notesSlide9.xml" ContentType="application/vnd.openxmlformats-officedocument.presentationml.notesSlide+xml"/>
  <Override PartName="/ppt/charts/chart17.xml" ContentType="application/vnd.openxmlformats-officedocument.drawingml.chart+xml"/>
  <Override PartName="/ppt/drawings/drawing3.xml" ContentType="application/vnd.openxmlformats-officedocument.drawingml.chartshapes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0" r:id="rId1"/>
  </p:sldMasterIdLst>
  <p:notesMasterIdLst>
    <p:notesMasterId r:id="rId33"/>
  </p:notesMasterIdLst>
  <p:sldIdLst>
    <p:sldId id="256" r:id="rId2"/>
    <p:sldId id="288" r:id="rId3"/>
    <p:sldId id="475" r:id="rId4"/>
    <p:sldId id="476" r:id="rId5"/>
    <p:sldId id="477" r:id="rId6"/>
    <p:sldId id="478" r:id="rId7"/>
    <p:sldId id="479" r:id="rId8"/>
    <p:sldId id="480" r:id="rId9"/>
    <p:sldId id="481" r:id="rId10"/>
    <p:sldId id="482" r:id="rId11"/>
    <p:sldId id="483" r:id="rId12"/>
    <p:sldId id="484" r:id="rId13"/>
    <p:sldId id="485" r:id="rId14"/>
    <p:sldId id="486" r:id="rId15"/>
    <p:sldId id="487" r:id="rId16"/>
    <p:sldId id="491" r:id="rId17"/>
    <p:sldId id="492" r:id="rId18"/>
    <p:sldId id="493" r:id="rId19"/>
    <p:sldId id="494" r:id="rId20"/>
    <p:sldId id="495" r:id="rId21"/>
    <p:sldId id="496" r:id="rId22"/>
    <p:sldId id="497" r:id="rId23"/>
    <p:sldId id="498" r:id="rId24"/>
    <p:sldId id="500" r:id="rId25"/>
    <p:sldId id="501" r:id="rId26"/>
    <p:sldId id="502" r:id="rId27"/>
    <p:sldId id="468" r:id="rId28"/>
    <p:sldId id="399" r:id="rId29"/>
    <p:sldId id="392" r:id="rId30"/>
    <p:sldId id="405" r:id="rId31"/>
    <p:sldId id="462" r:id="rId32"/>
  </p:sldIdLst>
  <p:sldSz cx="9144000" cy="6858000" type="screen4x3"/>
  <p:notesSz cx="6797675" cy="9926638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126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Admin" initials="A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showAnimation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C9D01"/>
    <a:srgbClr val="FFFF00"/>
    <a:srgbClr val="F5E409"/>
    <a:srgbClr val="FCE06A"/>
    <a:srgbClr val="FFCC66"/>
    <a:srgbClr val="99CCFF"/>
    <a:srgbClr val="CCECFF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C4B1156A-380E-4F78-BDF5-A606A8083BF9}" styleName="Средний стиль 4 -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16D9F66E-5EB9-4882-86FB-DCBF35E3C3E4}" styleName="Средний стиль 4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9DCAF9ED-07DC-4A11-8D7F-57B35C25682E}" styleName="Средний стиль 1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7062" autoAdjust="0"/>
    <p:restoredTop sz="96812" autoAdjust="0"/>
  </p:normalViewPr>
  <p:slideViewPr>
    <p:cSldViewPr>
      <p:cViewPr>
        <p:scale>
          <a:sx n="100" d="100"/>
          <a:sy n="100" d="100"/>
        </p:scale>
        <p:origin x="-894" y="-29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93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4" d="100"/>
          <a:sy n="64" d="100"/>
        </p:scale>
        <p:origin x="-3384" y="-102"/>
      </p:cViewPr>
      <p:guideLst>
        <p:guide orient="horz" pos="3126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Excel3.xlsx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_____Microsoft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9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0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1.xlsx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2.xlsx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3.xlsx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4.xlsx"/></Relationships>
</file>

<file path=ppt/charts/_rels/chart1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5.xlsx"/></Relationships>
</file>

<file path=ppt/charts/_rels/chart1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6.xlsx"/></Relationships>
</file>

<file path=ppt/charts/_rels/chart1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_____Microsoft_Excel17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  <c:spPr>
        <a:noFill/>
        <a:ln w="25400">
          <a:noFill/>
        </a:ln>
      </c:spPr>
    </c:sideWall>
    <c:backWall>
      <c:thickness val="0"/>
      <c:spPr>
        <a:noFill/>
        <a:ln w="25400">
          <a:noFill/>
        </a:ln>
      </c:spPr>
    </c:backWall>
    <c:plotArea>
      <c:layout/>
      <c:bar3DChart>
        <c:barDir val="col"/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</c:v>
                </c:pt>
              </c:strCache>
            </c:strRef>
          </c:tx>
          <c:spPr>
            <a:solidFill>
              <a:srgbClr val="FF0000"/>
            </a:solidFill>
          </c:spPr>
          <c:invertIfNegative val="0"/>
          <c:dLbls>
            <c:dLbl>
              <c:idx val="0"/>
              <c:layout>
                <c:manualLayout>
                  <c:x val="6.2500000000000654E-3"/>
                  <c:y val="-2.8124999999999987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</a:t>
                    </a:r>
                    <a:r>
                      <a:rPr lang="ru-RU" baseline="0" dirty="0" smtClean="0"/>
                      <a:t> 591,5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1.0416666666666671E-2"/>
                  <c:y val="-3.437500000000032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</a:t>
                    </a:r>
                    <a:r>
                      <a:rPr lang="ru-RU" baseline="0" dirty="0" smtClean="0"/>
                      <a:t> 743,1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E637-47C8-ABF2-F11E4DB0DF9D}"/>
                </c:ext>
              </c:extLst>
            </c:dLbl>
            <c:dLbl>
              <c:idx val="2"/>
              <c:layout>
                <c:manualLayout>
                  <c:x val="-1.6666666666666861E-2"/>
                  <c:y val="-4.6874999999999993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2 910,7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E637-47C8-ABF2-F11E4DB0DF9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</c:numCache>
            </c:numRef>
          </c:cat>
          <c:val>
            <c:numRef>
              <c:f>Лист1!$B$2:$B$4</c:f>
              <c:numCache>
                <c:formatCode>#,##0.0</c:formatCode>
                <c:ptCount val="3"/>
                <c:pt idx="0">
                  <c:v>3052.8</c:v>
                </c:pt>
                <c:pt idx="1">
                  <c:v>2455.6999999999998</c:v>
                </c:pt>
                <c:pt idx="2">
                  <c:v>2521.4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E637-47C8-ABF2-F11E4DB0DF9D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Расходы</c:v>
                </c:pt>
              </c:strCache>
            </c:strRef>
          </c:tx>
          <c:spPr>
            <a:solidFill>
              <a:schemeClr val="accent4">
                <a:lumMod val="75000"/>
              </a:schemeClr>
            </a:solidFill>
          </c:spPr>
          <c:invertIfNegative val="0"/>
          <c:dLbls>
            <c:dLbl>
              <c:idx val="0"/>
              <c:layout>
                <c:manualLayout>
                  <c:x val="2.7083169291338582E-2"/>
                  <c:y val="-2.8124999999999987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</a:t>
                    </a:r>
                    <a:r>
                      <a:rPr lang="ru-RU" baseline="0" dirty="0" smtClean="0"/>
                      <a:t> 596,5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4-E637-47C8-ABF2-F11E4DB0DF9D}"/>
                </c:ext>
              </c:extLst>
            </c:dLbl>
            <c:dLbl>
              <c:idx val="1"/>
              <c:layout>
                <c:manualLayout>
                  <c:x val="8.3333333333334546E-3"/>
                  <c:y val="-3.4375000000000322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2 </a:t>
                    </a:r>
                    <a:r>
                      <a:rPr lang="ru-RU" dirty="0" smtClean="0"/>
                      <a:t>743,1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5-E637-47C8-ABF2-F11E4DB0DF9D}"/>
                </c:ext>
              </c:extLst>
            </c:dLbl>
            <c:dLbl>
              <c:idx val="2"/>
              <c:layout>
                <c:manualLayout>
                  <c:x val="1.4583333333333361E-2"/>
                  <c:y val="-4.6874999999999993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2 910,7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</c:numCache>
            </c:numRef>
          </c:cat>
          <c:val>
            <c:numRef>
              <c:f>Лист1!$C$2:$C$4</c:f>
              <c:numCache>
                <c:formatCode>#,##0.0</c:formatCode>
                <c:ptCount val="3"/>
                <c:pt idx="0">
                  <c:v>3052.8</c:v>
                </c:pt>
                <c:pt idx="1">
                  <c:v>2455.6999999999998</c:v>
                </c:pt>
                <c:pt idx="2">
                  <c:v>2521.4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7-E637-47C8-ABF2-F11E4DB0DF9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215"/>
        <c:shape val="cylinder"/>
        <c:axId val="75918336"/>
        <c:axId val="75928320"/>
        <c:axId val="75524288"/>
      </c:bar3DChart>
      <c:catAx>
        <c:axId val="7591833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5928320"/>
        <c:crosses val="autoZero"/>
        <c:auto val="1"/>
        <c:lblAlgn val="ctr"/>
        <c:lblOffset val="100"/>
        <c:noMultiLvlLbl val="0"/>
      </c:catAx>
      <c:valAx>
        <c:axId val="75928320"/>
        <c:scaling>
          <c:orientation val="minMax"/>
          <c:min val="0"/>
        </c:scaling>
        <c:delete val="1"/>
        <c:axPos val="l"/>
        <c:majorGridlines>
          <c:spPr>
            <a:ln>
              <a:solidFill>
                <a:schemeClr val="bg1">
                  <a:lumMod val="65000"/>
                </a:schemeClr>
              </a:solidFill>
            </a:ln>
          </c:spPr>
        </c:majorGridlines>
        <c:numFmt formatCode="#,##0.0" sourceLinked="1"/>
        <c:majorTickMark val="out"/>
        <c:minorTickMark val="none"/>
        <c:tickLblPos val="nextTo"/>
        <c:crossAx val="75918336"/>
        <c:crosses val="autoZero"/>
        <c:crossBetween val="between"/>
      </c:valAx>
      <c:serAx>
        <c:axId val="75524288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5928320"/>
        <c:crosses val="autoZero"/>
      </c:serAx>
    </c:plotArea>
    <c:legend>
      <c:legendPos val="b"/>
      <c:layout>
        <c:manualLayout>
          <c:xMode val="edge"/>
          <c:yMode val="edge"/>
          <c:x val="0.19847080052493588"/>
          <c:y val="0.89451500984251819"/>
          <c:w val="0.32162617034551588"/>
          <c:h val="7.3767887861576814E-2"/>
        </c:manualLayout>
      </c:layout>
      <c:overlay val="0"/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scene3d>
      <a:camera prst="orthographicFront"/>
      <a:lightRig rig="threePt" dir="t"/>
    </a:scene3d>
    <a:sp3d prstMaterial="matte"/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9.9084973753281277E-2"/>
          <c:y val="6.558587598425196E-2"/>
          <c:w val="0.7293681102362205"/>
          <c:h val="0.72613041338582907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2020 (оценка)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4.3715541023994671E-3"/>
                  <c:y val="1.8604651162790784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709,6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7276-4A9F-93CB-FC1A9CCA5B19}"/>
                </c:ext>
              </c:extLst>
            </c:dLbl>
            <c:dLbl>
              <c:idx val="1"/>
              <c:layout>
                <c:manualLayout>
                  <c:x val="8.7431082047989342E-3"/>
                  <c:y val="6.9767441860465115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4791,3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7276-4A9F-93CB-FC1A9CCA5B1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Доходы собственные</c:v>
                </c:pt>
                <c:pt idx="1">
                  <c:v>Финансовая помощь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 formatCode="0.0">
                  <c:v>709.6</c:v>
                </c:pt>
                <c:pt idx="1">
                  <c:v>4791.3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7276-4A9F-93CB-FC1A9CCA5B19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2021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1.7486216409597868E-2"/>
                  <c:y val="-1.3953488372093023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651,0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7276-4A9F-93CB-FC1A9CCA5B19}"/>
                </c:ext>
              </c:extLst>
            </c:dLbl>
            <c:dLbl>
              <c:idx val="1"/>
              <c:layout>
                <c:manualLayout>
                  <c:x val="1.4571847007998222E-2"/>
                  <c:y val="4.6511627906976744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1876,9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4-7276-4A9F-93CB-FC1A9CCA5B1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Доходы собственные</c:v>
                </c:pt>
                <c:pt idx="1">
                  <c:v>Финансовая помощь</c:v>
                </c:pt>
              </c:strCache>
            </c:strRef>
          </c:cat>
          <c:val>
            <c:numRef>
              <c:f>Лист1!$C$2:$C$3</c:f>
              <c:numCache>
                <c:formatCode>0.0</c:formatCode>
                <c:ptCount val="2"/>
                <c:pt idx="0">
                  <c:v>651</c:v>
                </c:pt>
                <c:pt idx="1">
                  <c:v>1876.9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7276-4A9F-93CB-FC1A9CCA5B19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2022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8.7431082047989342E-3"/>
                  <c:y val="2.325581395348837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652,0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6-7276-4A9F-93CB-FC1A9CCA5B19}"/>
                </c:ext>
              </c:extLst>
            </c:dLbl>
            <c:dLbl>
              <c:idx val="1"/>
              <c:layout>
                <c:manualLayout>
                  <c:x val="-2.9143694015996446E-3"/>
                  <c:y val="2.325581395348837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2005,5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7-7276-4A9F-93CB-FC1A9CCA5B1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Доходы собственные</c:v>
                </c:pt>
                <c:pt idx="1">
                  <c:v>Финансовая помощь</c:v>
                </c:pt>
              </c:strCache>
            </c:strRef>
          </c:cat>
          <c:val>
            <c:numRef>
              <c:f>Лист1!$D$2:$D$3</c:f>
              <c:numCache>
                <c:formatCode>0.0</c:formatCode>
                <c:ptCount val="2"/>
                <c:pt idx="0">
                  <c:v>652</c:v>
                </c:pt>
                <c:pt idx="1">
                  <c:v>2224.6999999999998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7276-4A9F-93CB-FC1A9CCA5B19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2023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1.3114662307198401E-2"/>
                  <c:y val="-1.1627906976744186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654,0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9-7276-4A9F-93CB-FC1A9CCA5B19}"/>
                </c:ext>
              </c:extLst>
            </c:dLbl>
            <c:dLbl>
              <c:idx val="1"/>
              <c:layout>
                <c:manualLayout>
                  <c:x val="1.894340111039769E-2"/>
                  <c:y val="4.6511627906977169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2148,9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A-7276-4A9F-93CB-FC1A9CCA5B1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Доходы собственные</c:v>
                </c:pt>
                <c:pt idx="1">
                  <c:v>Финансовая помощь</c:v>
                </c:pt>
              </c:strCache>
            </c:strRef>
          </c:cat>
          <c:val>
            <c:numRef>
              <c:f>Лист1!$E$2:$E$3</c:f>
              <c:numCache>
                <c:formatCode>0.0</c:formatCode>
                <c:ptCount val="2"/>
                <c:pt idx="0">
                  <c:v>654</c:v>
                </c:pt>
                <c:pt idx="1">
                  <c:v>2281.4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B-7276-4A9F-93CB-FC1A9CCA5B1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75298304"/>
        <c:axId val="75299840"/>
        <c:axId val="0"/>
      </c:bar3DChart>
      <c:catAx>
        <c:axId val="7529830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5299840"/>
        <c:crosses val="autoZero"/>
        <c:auto val="1"/>
        <c:lblAlgn val="ctr"/>
        <c:lblOffset val="100"/>
        <c:noMultiLvlLbl val="0"/>
      </c:catAx>
      <c:valAx>
        <c:axId val="75299840"/>
        <c:scaling>
          <c:orientation val="minMax"/>
        </c:scaling>
        <c:delete val="1"/>
        <c:axPos val="l"/>
        <c:majorGridlines/>
        <c:numFmt formatCode="0.0" sourceLinked="1"/>
        <c:majorTickMark val="out"/>
        <c:minorTickMark val="none"/>
        <c:tickLblPos val="nextTo"/>
        <c:crossAx val="75298304"/>
        <c:crosses val="autoZero"/>
        <c:crossBetween val="between"/>
      </c:valAx>
    </c:plotArea>
    <c:legend>
      <c:legendPos val="r"/>
      <c:layout/>
      <c:overlay val="0"/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title>
      <c:tx>
        <c:rich>
          <a:bodyPr/>
          <a:lstStyle/>
          <a:p>
            <a:pPr>
              <a:defRPr sz="1600">
                <a:latin typeface="Times New Roman" pitchFamily="18" charset="0"/>
                <a:cs typeface="Times New Roman" pitchFamily="18" charset="0"/>
              </a:defRPr>
            </a:pPr>
            <a:r>
              <a:rPr lang="ru-RU" sz="1600">
                <a:latin typeface="Times New Roman" pitchFamily="18" charset="0"/>
                <a:cs typeface="Times New Roman" pitchFamily="18" charset="0"/>
              </a:rPr>
              <a:t>Налоговые и неналоговые поступления</a:t>
            </a:r>
          </a:p>
        </c:rich>
      </c:tx>
      <c:layout>
        <c:manualLayout>
          <c:xMode val="edge"/>
          <c:yMode val="edge"/>
          <c:x val="0.20255482876845832"/>
          <c:y val="1.7084948967122909E-2"/>
        </c:manualLayout>
      </c:layout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5298840769904051"/>
          <c:y val="0.18854563505309926"/>
          <c:w val="0.81645603674540679"/>
          <c:h val="0.68926492472222822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 и неналоговые поступления</c:v>
                </c:pt>
              </c:strCache>
            </c:strRef>
          </c:tx>
          <c:spPr>
            <a:solidFill>
              <a:srgbClr val="FF0000"/>
            </a:solidFill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1464,5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mtClean="0"/>
                      <a:t>714,6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smtClean="0"/>
                      <a:t>737,6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smtClean="0"/>
                      <a:t>761,8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2020 (оценка)</c:v>
                </c:pt>
                <c:pt idx="1">
                  <c:v>2021</c:v>
                </c:pt>
                <c:pt idx="2">
                  <c:v>2022</c:v>
                </c:pt>
                <c:pt idx="3">
                  <c:v>2023</c:v>
                </c:pt>
              </c:strCache>
            </c:strRef>
          </c:cat>
          <c:val>
            <c:numRef>
              <c:f>Лист1!$B$2:$B$5</c:f>
              <c:numCache>
                <c:formatCode>0.0</c:formatCode>
                <c:ptCount val="4"/>
                <c:pt idx="0">
                  <c:v>1464.5</c:v>
                </c:pt>
                <c:pt idx="1">
                  <c:v>714.6</c:v>
                </c:pt>
                <c:pt idx="2">
                  <c:v>737.6</c:v>
                </c:pt>
                <c:pt idx="3">
                  <c:v>761.8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3715-4027-A576-59D7A30BD021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cylinder"/>
        <c:axId val="75339264"/>
        <c:axId val="77853056"/>
        <c:axId val="0"/>
      </c:bar3DChart>
      <c:catAx>
        <c:axId val="7533926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7853056"/>
        <c:crosses val="autoZero"/>
        <c:auto val="1"/>
        <c:lblAlgn val="ctr"/>
        <c:lblOffset val="100"/>
        <c:noMultiLvlLbl val="0"/>
      </c:catAx>
      <c:valAx>
        <c:axId val="77853056"/>
        <c:scaling>
          <c:orientation val="minMax"/>
        </c:scaling>
        <c:delete val="1"/>
        <c:axPos val="l"/>
        <c:numFmt formatCode="0.0" sourceLinked="1"/>
        <c:majorTickMark val="out"/>
        <c:minorTickMark val="none"/>
        <c:tickLblPos val="nextTo"/>
        <c:crossAx val="7533926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8"/>
    </mc:Choice>
    <mc:Fallback>
      <c:style val="28"/>
    </mc:Fallback>
  </mc:AlternateContent>
  <c:chart>
    <c:title>
      <c:tx>
        <c:rich>
          <a:bodyPr/>
          <a:lstStyle/>
          <a:p>
            <a:pPr>
              <a:defRPr sz="1600">
                <a:latin typeface="Times New Roman" pitchFamily="18" charset="0"/>
                <a:cs typeface="Times New Roman" pitchFamily="18" charset="0"/>
              </a:defRPr>
            </a:pPr>
            <a:r>
              <a:rPr lang="ru-RU" sz="1600">
                <a:latin typeface="Times New Roman" pitchFamily="18" charset="0"/>
                <a:cs typeface="Times New Roman" pitchFamily="18" charset="0"/>
              </a:rPr>
              <a:t>Безвозмездные</a:t>
            </a:r>
          </a:p>
          <a:p>
            <a:pPr>
              <a:defRPr sz="1600">
                <a:latin typeface="Times New Roman" pitchFamily="18" charset="0"/>
                <a:cs typeface="Times New Roman" pitchFamily="18" charset="0"/>
              </a:defRPr>
            </a:pPr>
            <a:r>
              <a:rPr lang="ru-RU" sz="1600">
                <a:latin typeface="Times New Roman" pitchFamily="18" charset="0"/>
                <a:cs typeface="Times New Roman" pitchFamily="18" charset="0"/>
              </a:rPr>
              <a:t>поступления</a:t>
            </a:r>
          </a:p>
        </c:rich>
      </c:tx>
      <c:layout>
        <c:manualLayout>
          <c:xMode val="edge"/>
          <c:yMode val="edge"/>
          <c:x val="0.37101461730170043"/>
          <c:y val="1.6761472369966782E-2"/>
        </c:manualLayout>
      </c:layout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4 791,3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mtClean="0"/>
                      <a:t>1 876,9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smtClean="0"/>
                      <a:t>2 005,5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/>
                      <a:t>2 </a:t>
                    </a:r>
                    <a:r>
                      <a:rPr lang="ru-RU" smtClean="0"/>
                      <a:t>148,9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numFmt formatCode="#,##0.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2020 (оценка)</c:v>
                </c:pt>
                <c:pt idx="1">
                  <c:v>2021</c:v>
                </c:pt>
                <c:pt idx="2">
                  <c:v>2022</c:v>
                </c:pt>
                <c:pt idx="3">
                  <c:v>2023</c:v>
                </c:pt>
              </c:strCache>
            </c:strRef>
          </c:cat>
          <c:val>
            <c:numRef>
              <c:f>Лист1!$B$2:$B$5</c:f>
              <c:numCache>
                <c:formatCode>0.0</c:formatCode>
                <c:ptCount val="4"/>
                <c:pt idx="0" formatCode="General">
                  <c:v>4791.3</c:v>
                </c:pt>
                <c:pt idx="1">
                  <c:v>1876.9</c:v>
                </c:pt>
                <c:pt idx="2" formatCode="General">
                  <c:v>2005.5</c:v>
                </c:pt>
                <c:pt idx="3" formatCode="General">
                  <c:v>2148.9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CBE5-4ECE-B22F-D06924F7BFC7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cylinder"/>
        <c:axId val="59325824"/>
        <c:axId val="74266880"/>
        <c:axId val="0"/>
      </c:bar3DChart>
      <c:catAx>
        <c:axId val="5932582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4266880"/>
        <c:crosses val="autoZero"/>
        <c:auto val="1"/>
        <c:lblAlgn val="ctr"/>
        <c:lblOffset val="100"/>
        <c:noMultiLvlLbl val="0"/>
      </c:catAx>
      <c:valAx>
        <c:axId val="74266880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5932582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1.9856041201606885E-2"/>
          <c:y val="4.0030969433161583E-2"/>
          <c:w val="0.71455323121682213"/>
          <c:h val="0.83558598434020759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 доходы</c:v>
                </c:pt>
              </c:strCache>
            </c:strRef>
          </c:tx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683,5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mtClean="0"/>
                      <a:t>686,9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smtClean="0"/>
                      <a:t>687,2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</c:numCache>
            </c:numRef>
          </c:cat>
          <c:val>
            <c:numRef>
              <c:f>Лист1!$B$2:$B$4</c:f>
              <c:numCache>
                <c:formatCode>0.0</c:formatCode>
                <c:ptCount val="3"/>
                <c:pt idx="0">
                  <c:v>683.5</c:v>
                </c:pt>
                <c:pt idx="1">
                  <c:v>686.9</c:v>
                </c:pt>
                <c:pt idx="2">
                  <c:v>687.2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BBCF-4385-96D1-07EC84637517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Неналоговые доходы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9.8923537172120365E-2"/>
                  <c:y val="-2.003115870395249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31,1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BBCF-4385-96D1-07EC84637517}"/>
                </c:ext>
              </c:extLst>
            </c:dLbl>
            <c:dLbl>
              <c:idx val="1"/>
              <c:layout>
                <c:manualLayout>
                  <c:x val="0.10096913364754091"/>
                  <c:y val="-5.0077896759881224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50,7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BBCF-4385-96D1-07EC84637517}"/>
                </c:ext>
              </c:extLst>
            </c:dLbl>
            <c:dLbl>
              <c:idx val="2"/>
              <c:layout>
                <c:manualLayout>
                  <c:x val="0.10475165164667617"/>
                  <c:y val="-1.5023369027964365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74,6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BBCF-4385-96D1-07EC8463751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</c:numCache>
            </c:numRef>
          </c:cat>
          <c:val>
            <c:numRef>
              <c:f>Лист1!$C$2:$C$4</c:f>
              <c:numCache>
                <c:formatCode>0.0</c:formatCode>
                <c:ptCount val="3"/>
                <c:pt idx="0">
                  <c:v>31.1</c:v>
                </c:pt>
                <c:pt idx="1">
                  <c:v>50.7</c:v>
                </c:pt>
                <c:pt idx="2">
                  <c:v>74.599999999999994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BBCF-4385-96D1-07EC8463751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94007296"/>
        <c:axId val="94008832"/>
        <c:axId val="0"/>
      </c:bar3DChart>
      <c:catAx>
        <c:axId val="9400729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94008832"/>
        <c:crosses val="autoZero"/>
        <c:auto val="1"/>
        <c:lblAlgn val="ctr"/>
        <c:lblOffset val="100"/>
        <c:noMultiLvlLbl val="0"/>
      </c:catAx>
      <c:valAx>
        <c:axId val="94008832"/>
        <c:scaling>
          <c:orientation val="minMax"/>
        </c:scaling>
        <c:delete val="1"/>
        <c:axPos val="l"/>
        <c:majorGridlines/>
        <c:numFmt formatCode="0.0" sourceLinked="1"/>
        <c:majorTickMark val="out"/>
        <c:minorTickMark val="none"/>
        <c:tickLblPos val="nextTo"/>
        <c:crossAx val="94007296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69986502207240564"/>
          <c:y val="0.74410372197067154"/>
          <c:w val="0.29635249849147582"/>
          <c:h val="0.24793763842891098"/>
        </c:manualLayout>
      </c:layout>
      <c:overlay val="0"/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800">
                <a:latin typeface="Times New Roman" pitchFamily="18" charset="0"/>
                <a:cs typeface="Times New Roman" pitchFamily="18" charset="0"/>
              </a:defRPr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НДФЛ</a:t>
            </a:r>
          </a:p>
        </c:rich>
      </c:tx>
      <c:layout>
        <c:manualLayout>
          <c:xMode val="edge"/>
          <c:yMode val="edge"/>
          <c:x val="0.39941799380595094"/>
          <c:y val="3.555530669951569E-2"/>
        </c:manualLayout>
      </c:layout>
      <c:overlay val="0"/>
    </c:title>
    <c:autoTitleDeleted val="0"/>
    <c:view3D>
      <c:rotX val="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2082321397631307"/>
          <c:y val="0.2309875460149092"/>
          <c:w val="0.81950317016084251"/>
          <c:h val="0.5071795549382675"/>
        </c:manualLayout>
      </c:layout>
      <c:bar3DChart>
        <c:barDir val="col"/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НДФЛ</c:v>
                </c:pt>
              </c:strCache>
            </c:strRef>
          </c:tx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30,7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mtClean="0"/>
                      <a:t>31,9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smtClean="0"/>
                      <a:t>33,1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</c:numCache>
            </c:numRef>
          </c:cat>
          <c:val>
            <c:numRef>
              <c:f>Лист1!$B$2:$B$4</c:f>
              <c:numCache>
                <c:formatCode>0.0</c:formatCode>
                <c:ptCount val="3"/>
                <c:pt idx="0">
                  <c:v>13</c:v>
                </c:pt>
                <c:pt idx="1">
                  <c:v>14</c:v>
                </c:pt>
                <c:pt idx="2">
                  <c:v>15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5F2-479F-A423-FC901606179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pyramid"/>
        <c:axId val="96104832"/>
        <c:axId val="96106368"/>
        <c:axId val="93979072"/>
      </c:bar3DChart>
      <c:catAx>
        <c:axId val="9610483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96106368"/>
        <c:crosses val="autoZero"/>
        <c:auto val="1"/>
        <c:lblAlgn val="ctr"/>
        <c:lblOffset val="100"/>
        <c:noMultiLvlLbl val="0"/>
      </c:catAx>
      <c:valAx>
        <c:axId val="96106368"/>
        <c:scaling>
          <c:orientation val="minMax"/>
        </c:scaling>
        <c:delete val="1"/>
        <c:axPos val="l"/>
        <c:majorGridlines/>
        <c:numFmt formatCode="0.0" sourceLinked="1"/>
        <c:majorTickMark val="out"/>
        <c:minorTickMark val="none"/>
        <c:tickLblPos val="nextTo"/>
        <c:crossAx val="96104832"/>
        <c:crosses val="autoZero"/>
        <c:crossBetween val="between"/>
      </c:valAx>
      <c:serAx>
        <c:axId val="93979072"/>
        <c:scaling>
          <c:orientation val="minMax"/>
        </c:scaling>
        <c:delete val="1"/>
        <c:axPos val="b"/>
        <c:majorTickMark val="out"/>
        <c:minorTickMark val="none"/>
        <c:tickLblPos val="nextTo"/>
        <c:crossAx val="96106368"/>
        <c:crosses val="autoZero"/>
      </c:serAx>
    </c:plotArea>
    <c:plotVisOnly val="1"/>
    <c:dispBlanksAs val="gap"/>
    <c:showDLblsOverMax val="0"/>
  </c:chart>
  <c:spPr>
    <a:solidFill>
      <a:schemeClr val="tx2">
        <a:lumMod val="20000"/>
        <a:lumOff val="80000"/>
      </a:schemeClr>
    </a:solidFill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800">
                <a:latin typeface="Times New Roman" pitchFamily="18" charset="0"/>
                <a:cs typeface="Times New Roman" pitchFamily="18" charset="0"/>
              </a:defRPr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Земельный налог</a:t>
            </a:r>
          </a:p>
        </c:rich>
      </c:tx>
      <c:layout>
        <c:manualLayout>
          <c:xMode val="edge"/>
          <c:yMode val="edge"/>
          <c:x val="0.25854742729515262"/>
          <c:y val="3.795874791658501E-2"/>
        </c:manualLayout>
      </c:layout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3.7606574393718485E-2"/>
          <c:y val="0.23164541723359822"/>
          <c:w val="0.92478685121256299"/>
          <c:h val="0.48582997840527647"/>
        </c:manualLayout>
      </c:layout>
      <c:bar3DChart>
        <c:barDir val="col"/>
        <c:grouping val="percent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Земельный налог</c:v>
                </c:pt>
              </c:strCache>
            </c:strRef>
          </c:tx>
          <c:spPr>
            <a:solidFill>
              <a:schemeClr val="accent4">
                <a:lumMod val="75000"/>
              </a:schemeClr>
            </a:solidFill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643,0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mtClean="0"/>
                      <a:t>641,0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639,0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</c:numCache>
            </c:numRef>
          </c:cat>
          <c:val>
            <c:numRef>
              <c:f>Лист1!$B$2:$B$4</c:f>
              <c:numCache>
                <c:formatCode>0.0</c:formatCode>
                <c:ptCount val="3"/>
                <c:pt idx="0">
                  <c:v>643</c:v>
                </c:pt>
                <c:pt idx="1">
                  <c:v>641</c:v>
                </c:pt>
                <c:pt idx="2">
                  <c:v>639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2872-4571-B485-1D7695AAF5D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94318976"/>
        <c:axId val="94320512"/>
        <c:axId val="0"/>
      </c:bar3DChart>
      <c:catAx>
        <c:axId val="9431897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94320512"/>
        <c:crosses val="autoZero"/>
        <c:auto val="1"/>
        <c:lblAlgn val="ctr"/>
        <c:lblOffset val="100"/>
        <c:noMultiLvlLbl val="0"/>
      </c:catAx>
      <c:valAx>
        <c:axId val="94320512"/>
        <c:scaling>
          <c:orientation val="minMax"/>
        </c:scaling>
        <c:delete val="1"/>
        <c:axPos val="l"/>
        <c:majorGridlines/>
        <c:numFmt formatCode="0%" sourceLinked="1"/>
        <c:majorTickMark val="out"/>
        <c:minorTickMark val="none"/>
        <c:tickLblPos val="nextTo"/>
        <c:crossAx val="94318976"/>
        <c:crosses val="autoZero"/>
        <c:crossBetween val="between"/>
      </c:valAx>
    </c:plotArea>
    <c:plotVisOnly val="1"/>
    <c:dispBlanksAs val="gap"/>
    <c:showDLblsOverMax val="0"/>
  </c:chart>
  <c:spPr>
    <a:solidFill>
      <a:schemeClr val="accent5">
        <a:lumMod val="60000"/>
        <a:lumOff val="40000"/>
      </a:schemeClr>
    </a:solidFill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0.24277001434021034"/>
          <c:y val="3.4285674290993585E-2"/>
        </c:manualLayout>
      </c:layout>
      <c:overlay val="0"/>
      <c:txPr>
        <a:bodyPr/>
        <a:lstStyle/>
        <a:p>
          <a:pPr>
            <a:defRPr sz="18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3.4307752078480032E-2"/>
          <c:y val="0.23901587095766524"/>
          <c:w val="0.93138449584303951"/>
          <c:h val="0.4251878085426067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 на имущество</c:v>
                </c:pt>
              </c:strCache>
            </c:strRef>
          </c:tx>
          <c:spPr>
            <a:solidFill>
              <a:srgbClr val="FFFF00"/>
            </a:solidFill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8,0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mtClean="0"/>
                      <a:t>11,0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smtClean="0"/>
                      <a:t>15,0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</c:numCache>
            </c:numRef>
          </c:cat>
          <c:val>
            <c:numRef>
              <c:f>Лист1!$B$2:$B$4</c:f>
              <c:numCache>
                <c:formatCode>0.0</c:formatCode>
                <c:ptCount val="3"/>
                <c:pt idx="0">
                  <c:v>25</c:v>
                </c:pt>
                <c:pt idx="1">
                  <c:v>27</c:v>
                </c:pt>
                <c:pt idx="2">
                  <c:v>31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1BD9-46C2-8352-9D03A95B07D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94440064"/>
        <c:axId val="94445952"/>
      </c:barChart>
      <c:catAx>
        <c:axId val="9444006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94445952"/>
        <c:crosses val="autoZero"/>
        <c:auto val="1"/>
        <c:lblAlgn val="ctr"/>
        <c:lblOffset val="100"/>
        <c:noMultiLvlLbl val="0"/>
      </c:catAx>
      <c:valAx>
        <c:axId val="94445952"/>
        <c:scaling>
          <c:orientation val="minMax"/>
        </c:scaling>
        <c:delete val="1"/>
        <c:axPos val="l"/>
        <c:majorGridlines/>
        <c:numFmt formatCode="0.0" sourceLinked="1"/>
        <c:majorTickMark val="out"/>
        <c:minorTickMark val="none"/>
        <c:tickLblPos val="nextTo"/>
        <c:crossAx val="94440064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spPr>
    <a:solidFill>
      <a:srgbClr val="FDFAD3"/>
    </a:solidFill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txPr>
        <a:bodyPr/>
        <a:lstStyle/>
        <a:p>
          <a:pPr>
            <a:defRPr sz="18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4.7489391777643844E-2"/>
          <c:y val="0.24818873908644062"/>
          <c:w val="0.93138449584303951"/>
          <c:h val="0.4491097175172878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ЕСХН</c:v>
                </c:pt>
              </c:strCache>
            </c:strRef>
          </c:tx>
          <c:spPr>
            <a:solidFill>
              <a:srgbClr val="FF3399"/>
            </a:solidFill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1,8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mtClean="0"/>
                      <a:t>3,0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smtClean="0"/>
                      <a:t>3,1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</c:numCache>
            </c:numRef>
          </c:cat>
          <c:val>
            <c:numRef>
              <c:f>Лист1!$B$2:$B$4</c:f>
              <c:numCache>
                <c:formatCode>0.0</c:formatCode>
                <c:ptCount val="3"/>
                <c:pt idx="0">
                  <c:v>1.8</c:v>
                </c:pt>
                <c:pt idx="1">
                  <c:v>3</c:v>
                </c:pt>
                <c:pt idx="2">
                  <c:v>3.1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7BCD-4A71-A7AC-9441EDB2FDB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one"/>
        <c:axId val="94483968"/>
        <c:axId val="94485504"/>
        <c:axId val="0"/>
      </c:bar3DChart>
      <c:catAx>
        <c:axId val="9448396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94485504"/>
        <c:crosses val="autoZero"/>
        <c:auto val="1"/>
        <c:lblAlgn val="ctr"/>
        <c:lblOffset val="100"/>
        <c:noMultiLvlLbl val="0"/>
      </c:catAx>
      <c:valAx>
        <c:axId val="94485504"/>
        <c:scaling>
          <c:orientation val="minMax"/>
        </c:scaling>
        <c:delete val="1"/>
        <c:axPos val="l"/>
        <c:majorGridlines/>
        <c:numFmt formatCode="0.0" sourceLinked="1"/>
        <c:majorTickMark val="out"/>
        <c:minorTickMark val="none"/>
        <c:tickLblPos val="nextTo"/>
        <c:crossAx val="94483968"/>
        <c:crosses val="autoZero"/>
        <c:crossBetween val="between"/>
      </c:valAx>
    </c:plotArea>
    <c:plotVisOnly val="1"/>
    <c:dispBlanksAs val="gap"/>
    <c:showDLblsOverMax val="0"/>
  </c:chart>
  <c:spPr>
    <a:solidFill>
      <a:srgbClr val="EFE1ED"/>
    </a:solidFill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Доходы от использования имущества, находящегося в муниципальной собственности, прочие неналоговые доходы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c:rich>
      </c:tx>
      <c:layout>
        <c:manualLayout>
          <c:xMode val="edge"/>
          <c:yMode val="edge"/>
          <c:x val="0.1987951325363107"/>
          <c:y val="0.84513619357459335"/>
        </c:manualLayout>
      </c:layout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052463638902229"/>
          <c:y val="8.4921774836479568E-3"/>
          <c:w val="0.87913361248281297"/>
          <c:h val="0.75762658582512188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Штрафы, санкции, возмещение ущерба</c:v>
                </c:pt>
              </c:strCache>
            </c:strRef>
          </c:tx>
          <c:spPr>
            <a:solidFill>
              <a:srgbClr val="990099"/>
            </a:solidFill>
          </c:spPr>
          <c:invertIfNegative val="0"/>
          <c:dLbls>
            <c:dLbl>
              <c:idx val="0"/>
              <c:layout>
                <c:manualLayout>
                  <c:x val="3.1040457470129484E-2"/>
                  <c:y val="-7.5709463245738446E-3"/>
                </c:manualLayout>
              </c:layout>
              <c:tx>
                <c:rich>
                  <a:bodyPr/>
                  <a:lstStyle/>
                  <a:p>
                    <a:pPr>
                      <a:defRPr lang="ru-RU" b="1">
                        <a:latin typeface="Times New Roman" pitchFamily="18" charset="0"/>
                        <a:cs typeface="Times New Roman" pitchFamily="18" charset="0"/>
                      </a:defRPr>
                    </a:pPr>
                    <a:r>
                      <a:rPr lang="ru-RU" dirty="0" smtClean="0"/>
                      <a:t>31,1</a:t>
                    </a:r>
                    <a:endParaRPr lang="en-US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C17A-4615-9F63-2FE8465F3666}"/>
                </c:ext>
              </c:extLst>
            </c:dLbl>
            <c:dLbl>
              <c:idx val="1"/>
              <c:layout>
                <c:manualLayout>
                  <c:x val="2.3985808045100001E-2"/>
                  <c:y val="5.0472975497159274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50,7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C17A-4615-9F63-2FE8465F3666}"/>
                </c:ext>
              </c:extLst>
            </c:dLbl>
            <c:dLbl>
              <c:idx val="2"/>
              <c:layout>
                <c:manualLayout>
                  <c:x val="2.2574878160094177E-2"/>
                  <c:y val="-5.0472975497158814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71,6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C17A-4615-9F63-2FE8465F366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</c:numCache>
            </c:numRef>
          </c:cat>
          <c:val>
            <c:numRef>
              <c:f>Лист1!$B$2:$B$4</c:f>
              <c:numCache>
                <c:formatCode>0.0</c:formatCode>
                <c:ptCount val="3"/>
                <c:pt idx="0">
                  <c:v>2</c:v>
                </c:pt>
                <c:pt idx="1">
                  <c:v>2</c:v>
                </c:pt>
                <c:pt idx="2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C17A-4615-9F63-2FE8465F366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96006528"/>
        <c:axId val="96008064"/>
        <c:axId val="0"/>
      </c:bar3DChart>
      <c:catAx>
        <c:axId val="96006528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96008064"/>
        <c:crosses val="autoZero"/>
        <c:auto val="1"/>
        <c:lblAlgn val="ctr"/>
        <c:lblOffset val="100"/>
        <c:noMultiLvlLbl val="0"/>
      </c:catAx>
      <c:valAx>
        <c:axId val="96008064"/>
        <c:scaling>
          <c:orientation val="minMax"/>
        </c:scaling>
        <c:delete val="1"/>
        <c:axPos val="b"/>
        <c:majorGridlines/>
        <c:numFmt formatCode="0.0" sourceLinked="1"/>
        <c:majorTickMark val="out"/>
        <c:minorTickMark val="none"/>
        <c:tickLblPos val="nextTo"/>
        <c:crossAx val="9600652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400">
                <a:latin typeface="Times New Roman" pitchFamily="18" charset="0"/>
                <a:cs typeface="Times New Roman" pitchFamily="18" charset="0"/>
              </a:defRPr>
            </a:pPr>
            <a:r>
              <a:rPr lang="ru-RU" dirty="0" smtClean="0"/>
              <a:t>Функционирование высшего должностного лица субъекта Российской Федерации и муниципального образования</a:t>
            </a:r>
            <a:endParaRPr lang="ru-RU" dirty="0"/>
          </a:p>
        </c:rich>
      </c:tx>
      <c:layout>
        <c:manualLayout>
          <c:xMode val="edge"/>
          <c:yMode val="edge"/>
          <c:x val="0.12444496704798062"/>
          <c:y val="0.11067651350416391"/>
        </c:manualLayout>
      </c:layout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378239440281247"/>
          <c:y val="0.43194512172711436"/>
          <c:w val="0.86217605597187563"/>
          <c:h val="0.44853428452237643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331,2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mtClean="0"/>
                      <a:t>331,2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smtClean="0"/>
                      <a:t>331,2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</c:numCache>
            </c:num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646.79999999999995</c:v>
                </c:pt>
                <c:pt idx="1">
                  <c:v>646.79999999999995</c:v>
                </c:pt>
                <c:pt idx="2">
                  <c:v>646.79999999999995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C08C-4549-AE83-F766C7EEB9C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96670464"/>
        <c:axId val="96692096"/>
        <c:axId val="0"/>
      </c:bar3DChart>
      <c:catAx>
        <c:axId val="9667046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96692096"/>
        <c:crosses val="autoZero"/>
        <c:auto val="1"/>
        <c:lblAlgn val="ctr"/>
        <c:lblOffset val="100"/>
        <c:noMultiLvlLbl val="0"/>
      </c:catAx>
      <c:valAx>
        <c:axId val="96692096"/>
        <c:scaling>
          <c:orientation val="minMax"/>
        </c:scaling>
        <c:delete val="1"/>
        <c:axPos val="l"/>
        <c:majorGridlines/>
        <c:numFmt formatCode="General" sourceLinked="1"/>
        <c:majorTickMark val="out"/>
        <c:minorTickMark val="none"/>
        <c:tickLblPos val="nextTo"/>
        <c:crossAx val="9667046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0.11880518531110724"/>
          <c:y val="0"/>
        </c:manualLayout>
      </c:layout>
      <c:overlay val="0"/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 </c:v>
                </c:pt>
              </c:strCache>
            </c:strRef>
          </c:tx>
          <c:spPr>
            <a:solidFill>
              <a:srgbClr val="FFC000"/>
            </a:solidFill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573,0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mtClean="0"/>
                      <a:t>574,7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smtClean="0"/>
                      <a:t>575,7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3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</c:numCache>
            </c:numRef>
          </c:cat>
          <c:val>
            <c:numRef>
              <c:f>Лист1!$B$2:$B$4</c:f>
              <c:numCache>
                <c:formatCode>#,##0.0</c:formatCode>
                <c:ptCount val="3"/>
                <c:pt idx="0">
                  <c:v>1379.8</c:v>
                </c:pt>
                <c:pt idx="1">
                  <c:v>1379.8</c:v>
                </c:pt>
                <c:pt idx="2">
                  <c:v>1379.8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437F-4551-98ED-39741E50609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06713472"/>
        <c:axId val="106715008"/>
        <c:axId val="0"/>
      </c:bar3DChart>
      <c:catAx>
        <c:axId val="10671347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06715008"/>
        <c:crosses val="autoZero"/>
        <c:auto val="1"/>
        <c:lblAlgn val="ctr"/>
        <c:lblOffset val="100"/>
        <c:noMultiLvlLbl val="0"/>
      </c:catAx>
      <c:valAx>
        <c:axId val="106715008"/>
        <c:scaling>
          <c:orientation val="minMax"/>
        </c:scaling>
        <c:delete val="1"/>
        <c:axPos val="l"/>
        <c:majorGridlines/>
        <c:numFmt formatCode="#,##0.0" sourceLinked="1"/>
        <c:majorTickMark val="out"/>
        <c:minorTickMark val="none"/>
        <c:tickLblPos val="nextTo"/>
        <c:crossAx val="10671347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400">
                <a:latin typeface="Times New Roman" pitchFamily="18" charset="0"/>
                <a:cs typeface="Times New Roman" pitchFamily="18" charset="0"/>
              </a:defRPr>
            </a:pPr>
            <a:r>
              <a:rPr lang="ru-RU" dirty="0"/>
              <a:t>Другие общегосударственные </a:t>
            </a:r>
            <a:r>
              <a:rPr lang="ru-RU" dirty="0" smtClean="0"/>
              <a:t>вопросы</a:t>
            </a:r>
            <a:endParaRPr lang="ru-RU" dirty="0"/>
          </a:p>
        </c:rich>
      </c:tx>
      <c:layout>
        <c:manualLayout>
          <c:xMode val="edge"/>
          <c:yMode val="edge"/>
          <c:x val="0.22141879711921136"/>
          <c:y val="0.16432911184311605"/>
        </c:manualLayout>
      </c:layout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548310592849424"/>
          <c:y val="0.42542319888888336"/>
          <c:w val="0.84261543929514693"/>
          <c:h val="0.4528001493372021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Другие общегосударственные вопросы (оценка имущества и содержание имущества казны)</c:v>
                </c:pt>
              </c:strCache>
            </c:strRef>
          </c:tx>
          <c:spPr>
            <a:solidFill>
              <a:srgbClr val="FBAF97"/>
            </a:solidFill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6,2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mtClean="0"/>
                      <a:t>6,2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smtClean="0"/>
                      <a:t>6,2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</c:numCache>
            </c:numRef>
          </c:cat>
          <c:val>
            <c:numRef>
              <c:f>Лист1!$B$2:$B$4</c:f>
              <c:numCache>
                <c:formatCode>0.0</c:formatCode>
                <c:ptCount val="3"/>
                <c:pt idx="0">
                  <c:v>5</c:v>
                </c:pt>
                <c:pt idx="1">
                  <c:v>5</c:v>
                </c:pt>
                <c:pt idx="2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3D08-411D-9458-25B6E4BEFD0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06672512"/>
        <c:axId val="106674048"/>
        <c:axId val="0"/>
      </c:bar3DChart>
      <c:catAx>
        <c:axId val="10667251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06674048"/>
        <c:crosses val="autoZero"/>
        <c:auto val="1"/>
        <c:lblAlgn val="ctr"/>
        <c:lblOffset val="100"/>
        <c:noMultiLvlLbl val="0"/>
      </c:catAx>
      <c:valAx>
        <c:axId val="106674048"/>
        <c:scaling>
          <c:orientation val="minMax"/>
        </c:scaling>
        <c:delete val="1"/>
        <c:axPos val="l"/>
        <c:majorGridlines/>
        <c:numFmt formatCode="0.0" sourceLinked="1"/>
        <c:majorTickMark val="out"/>
        <c:minorTickMark val="none"/>
        <c:tickLblPos val="nextTo"/>
        <c:crossAx val="10667251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ЖКХ</c:v>
                </c:pt>
              </c:strCache>
            </c:strRef>
          </c:tx>
          <c:spPr>
            <a:solidFill>
              <a:srgbClr val="FF000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2022</c:v>
                </c:pt>
                <c:pt idx="2">
                  <c:v>2021</c:v>
                </c:pt>
              </c:numCache>
            </c:numRef>
          </c:cat>
          <c:val>
            <c:numRef>
              <c:f>Лист1!$B$2:$B$4</c:f>
              <c:numCache>
                <c:formatCode>0.0</c:formatCode>
                <c:ptCount val="3"/>
                <c:pt idx="0">
                  <c:v>224.2</c:v>
                </c:pt>
                <c:pt idx="1">
                  <c:v>214.5</c:v>
                </c:pt>
                <c:pt idx="2">
                  <c:v>218.9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4072-4C8E-B75D-4ED454B6CD6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108807296"/>
        <c:axId val="108808832"/>
        <c:axId val="0"/>
      </c:bar3DChart>
      <c:catAx>
        <c:axId val="108807296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08808832"/>
        <c:crosses val="autoZero"/>
        <c:auto val="1"/>
        <c:lblAlgn val="ctr"/>
        <c:lblOffset val="100"/>
        <c:noMultiLvlLbl val="0"/>
      </c:catAx>
      <c:valAx>
        <c:axId val="108808832"/>
        <c:scaling>
          <c:orientation val="minMax"/>
        </c:scaling>
        <c:delete val="1"/>
        <c:axPos val="b"/>
        <c:majorGridlines/>
        <c:numFmt formatCode="0.0" sourceLinked="1"/>
        <c:majorTickMark val="out"/>
        <c:minorTickMark val="none"/>
        <c:tickLblPos val="nextTo"/>
        <c:crossAx val="10880729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Уличное освещение</c:v>
                </c:pt>
              </c:strCache>
            </c:strRef>
          </c:tx>
          <c:spPr>
            <a:solidFill>
              <a:srgbClr val="FF3399"/>
            </a:solidFill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214,0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</c:numCache>
            </c:numRef>
          </c:cat>
          <c:val>
            <c:numRef>
              <c:f>Лист1!$B$2:$B$4</c:f>
              <c:numCache>
                <c:formatCode>0.0</c:formatCode>
                <c:ptCount val="3"/>
                <c:pt idx="0">
                  <c:v>214</c:v>
                </c:pt>
                <c:pt idx="1">
                  <c:v>181.5</c:v>
                </c:pt>
                <c:pt idx="2">
                  <c:v>214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CF69-4897-98C0-ABAAF83B0CA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108843392"/>
        <c:axId val="108844928"/>
        <c:axId val="0"/>
      </c:bar3DChart>
      <c:catAx>
        <c:axId val="10884339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08844928"/>
        <c:crosses val="autoZero"/>
        <c:auto val="1"/>
        <c:lblAlgn val="ctr"/>
        <c:lblOffset val="100"/>
        <c:noMultiLvlLbl val="0"/>
      </c:catAx>
      <c:valAx>
        <c:axId val="108844928"/>
        <c:scaling>
          <c:orientation val="minMax"/>
        </c:scaling>
        <c:delete val="1"/>
        <c:axPos val="l"/>
        <c:majorGridlines/>
        <c:numFmt formatCode="0.0" sourceLinked="1"/>
        <c:majorTickMark val="out"/>
        <c:minorTickMark val="none"/>
        <c:tickLblPos val="nextTo"/>
        <c:crossAx val="10884339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6.772511601925639E-2"/>
          <c:y val="0.1849375000000005"/>
          <c:w val="0.90687796547352262"/>
          <c:h val="0.67545054133858495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Благоустройство населенных пунктов</c:v>
                </c:pt>
              </c:strCache>
            </c:strRef>
          </c:tx>
          <c:spPr>
            <a:solidFill>
              <a:srgbClr val="990099"/>
            </a:solidFill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3,9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</c:numCache>
            </c:numRef>
          </c:cat>
          <c:val>
            <c:numRef>
              <c:f>Лист1!$B$2:$B$4</c:f>
              <c:numCache>
                <c:formatCode>0.0</c:formatCode>
                <c:ptCount val="3"/>
                <c:pt idx="0">
                  <c:v>4.9000000000000004</c:v>
                </c:pt>
                <c:pt idx="1">
                  <c:v>33</c:v>
                </c:pt>
                <c:pt idx="2">
                  <c:v>10.199999999999999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B827-46FF-861D-D0C566B7567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108579840"/>
        <c:axId val="108581632"/>
        <c:axId val="0"/>
      </c:bar3DChart>
      <c:catAx>
        <c:axId val="10857984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08581632"/>
        <c:crosses val="autoZero"/>
        <c:auto val="1"/>
        <c:lblAlgn val="ctr"/>
        <c:lblOffset val="100"/>
        <c:noMultiLvlLbl val="0"/>
      </c:catAx>
      <c:valAx>
        <c:axId val="108581632"/>
        <c:scaling>
          <c:orientation val="minMax"/>
        </c:scaling>
        <c:delete val="1"/>
        <c:axPos val="l"/>
        <c:majorGridlines/>
        <c:numFmt formatCode="0.0" sourceLinked="1"/>
        <c:majorTickMark val="out"/>
        <c:minorTickMark val="none"/>
        <c:tickLblPos val="nextTo"/>
        <c:crossAx val="10857984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2">
                <a:lumMod val="60000"/>
                <a:lumOff val="40000"/>
              </a:schemeClr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2023 год</c:v>
                </c:pt>
                <c:pt idx="1">
                  <c:v>2022 год</c:v>
                </c:pt>
                <c:pt idx="2">
                  <c:v>2021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73</c:v>
                </c:pt>
                <c:pt idx="1">
                  <c:v>73</c:v>
                </c:pt>
                <c:pt idx="2">
                  <c:v>72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E15-495F-9EEC-B3A280A51EEC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108273664"/>
        <c:axId val="108275200"/>
      </c:barChart>
      <c:catAx>
        <c:axId val="108273664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6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08275200"/>
        <c:crosses val="autoZero"/>
        <c:auto val="1"/>
        <c:lblAlgn val="ctr"/>
        <c:lblOffset val="100"/>
        <c:noMultiLvlLbl val="0"/>
      </c:catAx>
      <c:valAx>
        <c:axId val="108275200"/>
        <c:scaling>
          <c:orientation val="minMax"/>
          <c:min val="0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3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0827366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6-11-23T17:44:58.109" idx="1">
    <p:pos x="5465" y="1031"/>
    <p:text>ногорским</p:text>
  </p:cm>
</p:cmLst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0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#5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#7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#8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37B677A-3BFF-4E0B-83F7-BDCA2C7C9F09}" type="doc">
      <dgm:prSet loTypeId="urn:microsoft.com/office/officeart/2009/3/layout/PlusandMinus" loCatId="relationship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ru-RU"/>
        </a:p>
      </dgm:t>
    </dgm:pt>
    <dgm:pt modelId="{52561459-72D3-479F-8D48-C67D38A5E282}">
      <dgm:prSet phldrT="[Текст]" custT="1"/>
      <dgm:spPr>
        <a:noFill/>
      </dgm:spPr>
      <dgm:t>
        <a:bodyPr/>
        <a:lstStyle/>
        <a:p>
          <a:pPr algn="ctr"/>
          <a:r>
            <a:rPr lang="ru-RU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Если величина полученных доходов больше, чем величина произведенных расходов </a:t>
          </a:r>
          <a:endParaRPr lang="ru-RU" sz="20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D7AC452-8583-4910-96D5-F4775863694F}" type="parTrans" cxnId="{77B8FABA-D61F-4598-9F2F-89F575CD6200}">
      <dgm:prSet/>
      <dgm:spPr/>
      <dgm:t>
        <a:bodyPr/>
        <a:lstStyle/>
        <a:p>
          <a:endParaRPr lang="ru-RU">
            <a:solidFill>
              <a:srgbClr val="00B0F0"/>
            </a:solidFill>
          </a:endParaRPr>
        </a:p>
      </dgm:t>
    </dgm:pt>
    <dgm:pt modelId="{39BAC4A4-E87D-45EC-9754-4128A437540D}" type="sibTrans" cxnId="{77B8FABA-D61F-4598-9F2F-89F575CD6200}">
      <dgm:prSet/>
      <dgm:spPr/>
      <dgm:t>
        <a:bodyPr/>
        <a:lstStyle/>
        <a:p>
          <a:endParaRPr lang="ru-RU">
            <a:solidFill>
              <a:srgbClr val="00B0F0"/>
            </a:solidFill>
          </a:endParaRPr>
        </a:p>
      </dgm:t>
    </dgm:pt>
    <dgm:pt modelId="{F334592D-D7A6-4CB2-B3FA-D515063FBF77}">
      <dgm:prSet phldrT="[Текст]" custT="1"/>
      <dgm:spPr>
        <a:noFill/>
      </dgm:spPr>
      <dgm:t>
        <a:bodyPr/>
        <a:lstStyle/>
        <a:p>
          <a:pPr algn="just"/>
          <a:endParaRPr lang="ru-RU" sz="1400" dirty="0" smtClean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algn="ctr"/>
          <a:r>
            <a:rPr lang="ru-RU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Если величина полученных доходов меньше, чем величина произведенных расходов</a:t>
          </a:r>
          <a:endParaRPr lang="ru-RU" sz="20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7C3BE28-4912-42C9-826F-DADA3C899814}" type="parTrans" cxnId="{966B547B-7CB5-410F-99FA-BB071B4B1A34}">
      <dgm:prSet/>
      <dgm:spPr/>
      <dgm:t>
        <a:bodyPr/>
        <a:lstStyle/>
        <a:p>
          <a:endParaRPr lang="ru-RU">
            <a:solidFill>
              <a:srgbClr val="00B0F0"/>
            </a:solidFill>
          </a:endParaRPr>
        </a:p>
      </dgm:t>
    </dgm:pt>
    <dgm:pt modelId="{E04653C2-8DA9-41E3-A90E-ED27A7BDF161}" type="sibTrans" cxnId="{966B547B-7CB5-410F-99FA-BB071B4B1A34}">
      <dgm:prSet/>
      <dgm:spPr/>
      <dgm:t>
        <a:bodyPr/>
        <a:lstStyle/>
        <a:p>
          <a:endParaRPr lang="ru-RU">
            <a:solidFill>
              <a:srgbClr val="00B0F0"/>
            </a:solidFill>
          </a:endParaRPr>
        </a:p>
      </dgm:t>
    </dgm:pt>
    <dgm:pt modelId="{2E68F096-81B2-41DD-8B75-70E6FD7457DC}">
      <dgm:prSet/>
      <dgm:spPr/>
      <dgm:t>
        <a:bodyPr/>
        <a:lstStyle/>
        <a:p>
          <a:endParaRPr lang="ru-RU" dirty="0">
            <a:solidFill>
              <a:srgbClr val="00B0F0"/>
            </a:solidFill>
          </a:endParaRPr>
        </a:p>
      </dgm:t>
    </dgm:pt>
    <dgm:pt modelId="{851E4DA4-ACFD-43F3-A02A-268827FFB791}" type="parTrans" cxnId="{BE21F2C6-C81D-4695-85A9-ED953BF2EF35}">
      <dgm:prSet/>
      <dgm:spPr/>
      <dgm:t>
        <a:bodyPr/>
        <a:lstStyle/>
        <a:p>
          <a:endParaRPr lang="ru-RU">
            <a:solidFill>
              <a:srgbClr val="00B0F0"/>
            </a:solidFill>
          </a:endParaRPr>
        </a:p>
      </dgm:t>
    </dgm:pt>
    <dgm:pt modelId="{0E8D3CFB-2600-4538-A761-652CF3B27ECF}" type="sibTrans" cxnId="{BE21F2C6-C81D-4695-85A9-ED953BF2EF35}">
      <dgm:prSet/>
      <dgm:spPr/>
      <dgm:t>
        <a:bodyPr/>
        <a:lstStyle/>
        <a:p>
          <a:endParaRPr lang="ru-RU">
            <a:solidFill>
              <a:srgbClr val="00B0F0"/>
            </a:solidFill>
          </a:endParaRPr>
        </a:p>
      </dgm:t>
    </dgm:pt>
    <dgm:pt modelId="{C2B226D8-3D50-4ABE-95E9-48ECBC6F64C9}">
      <dgm:prSet/>
      <dgm:spPr/>
      <dgm:t>
        <a:bodyPr/>
        <a:lstStyle/>
        <a:p>
          <a:endParaRPr lang="ru-RU" dirty="0">
            <a:solidFill>
              <a:srgbClr val="00B0F0"/>
            </a:solidFill>
          </a:endParaRPr>
        </a:p>
      </dgm:t>
    </dgm:pt>
    <dgm:pt modelId="{4F644811-A1CB-43A5-BFAB-AD852C3BEA39}" type="parTrans" cxnId="{F8740051-8F7F-4978-A86B-5076E55F7873}">
      <dgm:prSet/>
      <dgm:spPr/>
      <dgm:t>
        <a:bodyPr/>
        <a:lstStyle/>
        <a:p>
          <a:endParaRPr lang="ru-RU">
            <a:solidFill>
              <a:srgbClr val="00B0F0"/>
            </a:solidFill>
          </a:endParaRPr>
        </a:p>
      </dgm:t>
    </dgm:pt>
    <dgm:pt modelId="{2CF2BCBD-4DAA-4B21-AF6C-2416FF991446}" type="sibTrans" cxnId="{F8740051-8F7F-4978-A86B-5076E55F7873}">
      <dgm:prSet/>
      <dgm:spPr/>
      <dgm:t>
        <a:bodyPr/>
        <a:lstStyle/>
        <a:p>
          <a:endParaRPr lang="ru-RU">
            <a:solidFill>
              <a:srgbClr val="00B0F0"/>
            </a:solidFill>
          </a:endParaRPr>
        </a:p>
      </dgm:t>
    </dgm:pt>
    <dgm:pt modelId="{0DD1D500-2150-4C04-845B-1C1A51F4FCC1}">
      <dgm:prSet/>
      <dgm:spPr/>
      <dgm:t>
        <a:bodyPr/>
        <a:lstStyle/>
        <a:p>
          <a:endParaRPr lang="ru-RU" dirty="0">
            <a:solidFill>
              <a:srgbClr val="00B0F0"/>
            </a:solidFill>
          </a:endParaRPr>
        </a:p>
      </dgm:t>
    </dgm:pt>
    <dgm:pt modelId="{5C295B0E-C56B-42D2-9B2A-93173E13D8E8}" type="parTrans" cxnId="{FCA77A2D-C5AB-48E2-A2BF-CB16539F1AB5}">
      <dgm:prSet/>
      <dgm:spPr/>
      <dgm:t>
        <a:bodyPr/>
        <a:lstStyle/>
        <a:p>
          <a:endParaRPr lang="ru-RU">
            <a:solidFill>
              <a:srgbClr val="00B0F0"/>
            </a:solidFill>
          </a:endParaRPr>
        </a:p>
      </dgm:t>
    </dgm:pt>
    <dgm:pt modelId="{EAFD4502-5034-4818-A50D-983EB9E3CC46}" type="sibTrans" cxnId="{FCA77A2D-C5AB-48E2-A2BF-CB16539F1AB5}">
      <dgm:prSet/>
      <dgm:spPr/>
      <dgm:t>
        <a:bodyPr/>
        <a:lstStyle/>
        <a:p>
          <a:endParaRPr lang="ru-RU">
            <a:solidFill>
              <a:srgbClr val="00B0F0"/>
            </a:solidFill>
          </a:endParaRPr>
        </a:p>
      </dgm:t>
    </dgm:pt>
    <dgm:pt modelId="{9DE89B7C-2F71-4950-B59C-CE083FF1BBD4}">
      <dgm:prSet/>
      <dgm:spPr/>
      <dgm:t>
        <a:bodyPr/>
        <a:lstStyle/>
        <a:p>
          <a:endParaRPr lang="ru-RU" dirty="0">
            <a:solidFill>
              <a:srgbClr val="00B0F0"/>
            </a:solidFill>
          </a:endParaRPr>
        </a:p>
      </dgm:t>
    </dgm:pt>
    <dgm:pt modelId="{176F11D0-D8E8-4B48-987F-3181EDD70990}" type="parTrans" cxnId="{ECE26900-A5AB-4729-9B0F-A8F55B3FB285}">
      <dgm:prSet/>
      <dgm:spPr/>
      <dgm:t>
        <a:bodyPr/>
        <a:lstStyle/>
        <a:p>
          <a:endParaRPr lang="ru-RU">
            <a:solidFill>
              <a:srgbClr val="00B0F0"/>
            </a:solidFill>
          </a:endParaRPr>
        </a:p>
      </dgm:t>
    </dgm:pt>
    <dgm:pt modelId="{78F66A60-722D-4C6C-AD20-2AC90905FD31}" type="sibTrans" cxnId="{ECE26900-A5AB-4729-9B0F-A8F55B3FB285}">
      <dgm:prSet/>
      <dgm:spPr/>
      <dgm:t>
        <a:bodyPr/>
        <a:lstStyle/>
        <a:p>
          <a:endParaRPr lang="ru-RU">
            <a:solidFill>
              <a:srgbClr val="00B0F0"/>
            </a:solidFill>
          </a:endParaRPr>
        </a:p>
      </dgm:t>
    </dgm:pt>
    <dgm:pt modelId="{4D8148F1-DDBA-44B9-86C1-6B7A5C045BA5}" type="pres">
      <dgm:prSet presAssocID="{037B677A-3BFF-4E0B-83F7-BDCA2C7C9F09}" presName="Name0" presStyleCnt="0">
        <dgm:presLayoutVars>
          <dgm:chMax val="2"/>
          <dgm:chPref val="2"/>
          <dgm:dir/>
          <dgm:animOne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B718FFB-9AAB-4973-AB59-676F1E465A73}" type="pres">
      <dgm:prSet presAssocID="{037B677A-3BFF-4E0B-83F7-BDCA2C7C9F09}" presName="Background" presStyleLbl="bgImgPlace1" presStyleIdx="0" presStyleCnt="1" custScaleX="134034" custScaleY="73733" custLinFactNeighborX="3118" custLinFactNeighborY="-14568"/>
      <dgm:spPr>
        <a:noFill/>
        <a:ln>
          <a:solidFill>
            <a:schemeClr val="bg2">
              <a:lumMod val="75000"/>
            </a:schemeClr>
          </a:solidFill>
        </a:ln>
      </dgm:spPr>
      <dgm:t>
        <a:bodyPr/>
        <a:lstStyle/>
        <a:p>
          <a:endParaRPr lang="ru-RU"/>
        </a:p>
      </dgm:t>
    </dgm:pt>
    <dgm:pt modelId="{BE8208B1-5692-4C62-B264-F67AA4F97974}" type="pres">
      <dgm:prSet presAssocID="{037B677A-3BFF-4E0B-83F7-BDCA2C7C9F09}" presName="ParentText1" presStyleLbl="revTx" presStyleIdx="0" presStyleCnt="2" custScaleX="129008" custScaleY="76166" custLinFactNeighborX="-16740" custLinFactNeighborY="-418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20AED1F-E65D-43AE-BAB4-854853D2D84E}" type="pres">
      <dgm:prSet presAssocID="{037B677A-3BFF-4E0B-83F7-BDCA2C7C9F09}" presName="ParentText2" presStyleLbl="revTx" presStyleIdx="1" presStyleCnt="2" custScaleX="127569" custScaleY="76945" custLinFactNeighborX="23715" custLinFactNeighborY="-1173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BF13BB-180D-495F-AEF9-1D70498DEEFD}" type="pres">
      <dgm:prSet presAssocID="{037B677A-3BFF-4E0B-83F7-BDCA2C7C9F09}" presName="Plus" presStyleLbl="alignNode1" presStyleIdx="0" presStyleCnt="2" custAng="5400000" custScaleX="112622" custScaleY="305505" custLinFactX="8540" custLinFactNeighborX="100000" custLinFactNeighborY="-62722"/>
      <dgm:spPr>
        <a:prstGeom prst="stripedRightArrow">
          <a:avLst/>
        </a:prstGeom>
        <a:solidFill>
          <a:srgbClr val="00B050"/>
        </a:solidFill>
        <a:ln>
          <a:solidFill>
            <a:srgbClr val="00B050"/>
          </a:solidFill>
        </a:ln>
        <a:scene3d>
          <a:camera prst="orthographicFront"/>
          <a:lightRig rig="threePt" dir="t"/>
        </a:scene3d>
        <a:sp3d>
          <a:bevelT/>
          <a:bevelB/>
        </a:sp3d>
      </dgm:spPr>
      <dgm:t>
        <a:bodyPr/>
        <a:lstStyle/>
        <a:p>
          <a:endParaRPr lang="ru-RU"/>
        </a:p>
      </dgm:t>
    </dgm:pt>
    <dgm:pt modelId="{993CE59E-52AA-4B9D-B94F-13CE27C2F36A}" type="pres">
      <dgm:prSet presAssocID="{037B677A-3BFF-4E0B-83F7-BDCA2C7C9F09}" presName="Minus" presStyleLbl="alignNode1" presStyleIdx="1" presStyleCnt="2" custAng="5400000" custScaleX="118618" custScaleY="951734" custLinFactY="-96750" custLinFactNeighborX="-69157" custLinFactNeighborY="-100000"/>
      <dgm:spPr>
        <a:prstGeom prst="stripedRightArrow">
          <a:avLst/>
        </a:prstGeom>
        <a:solidFill>
          <a:srgbClr val="FF0000"/>
        </a:solidFill>
        <a:ln>
          <a:solidFill>
            <a:srgbClr val="FF0000"/>
          </a:solidFill>
        </a:ln>
        <a:scene3d>
          <a:camera prst="orthographicFront"/>
          <a:lightRig rig="threePt" dir="t"/>
        </a:scene3d>
        <a:sp3d>
          <a:bevelT/>
          <a:bevelB/>
        </a:sp3d>
      </dgm:spPr>
      <dgm:t>
        <a:bodyPr/>
        <a:lstStyle/>
        <a:p>
          <a:endParaRPr lang="ru-RU"/>
        </a:p>
      </dgm:t>
    </dgm:pt>
    <dgm:pt modelId="{7DB08A01-097F-49A2-8338-E132ADF0277F}" type="pres">
      <dgm:prSet presAssocID="{037B677A-3BFF-4E0B-83F7-BDCA2C7C9F09}" presName="Divider" presStyleLbl="parChTrans1D1" presStyleIdx="0" presStyleCnt="1" custFlipHor="1" custScaleX="2000000" custScaleY="87764" custLinFactX="7000000" custLinFactNeighborX="7033084" custLinFactNeighborY="-20771"/>
      <dgm:spPr>
        <a:ln>
          <a:solidFill>
            <a:schemeClr val="bg2">
              <a:lumMod val="50000"/>
            </a:schemeClr>
          </a:solidFill>
        </a:ln>
      </dgm:spPr>
      <dgm:t>
        <a:bodyPr/>
        <a:lstStyle/>
        <a:p>
          <a:endParaRPr lang="ru-RU"/>
        </a:p>
      </dgm:t>
    </dgm:pt>
  </dgm:ptLst>
  <dgm:cxnLst>
    <dgm:cxn modelId="{77B8FABA-D61F-4598-9F2F-89F575CD6200}" srcId="{037B677A-3BFF-4E0B-83F7-BDCA2C7C9F09}" destId="{52561459-72D3-479F-8D48-C67D38A5E282}" srcOrd="0" destOrd="0" parTransId="{3D7AC452-8583-4910-96D5-F4775863694F}" sibTransId="{39BAC4A4-E87D-45EC-9754-4128A437540D}"/>
    <dgm:cxn modelId="{D8D9A73A-EADD-4053-9AE6-2092E9D0F6DA}" type="presOf" srcId="{52561459-72D3-479F-8D48-C67D38A5E282}" destId="{BE8208B1-5692-4C62-B264-F67AA4F97974}" srcOrd="0" destOrd="0" presId="urn:microsoft.com/office/officeart/2009/3/layout/PlusandMinus"/>
    <dgm:cxn modelId="{1EA5ADD0-070C-44EC-903F-1376E85DA314}" type="presOf" srcId="{037B677A-3BFF-4E0B-83F7-BDCA2C7C9F09}" destId="{4D8148F1-DDBA-44B9-86C1-6B7A5C045BA5}" srcOrd="0" destOrd="0" presId="urn:microsoft.com/office/officeart/2009/3/layout/PlusandMinus"/>
    <dgm:cxn modelId="{FCA77A2D-C5AB-48E2-A2BF-CB16539F1AB5}" srcId="{037B677A-3BFF-4E0B-83F7-BDCA2C7C9F09}" destId="{0DD1D500-2150-4C04-845B-1C1A51F4FCC1}" srcOrd="4" destOrd="0" parTransId="{5C295B0E-C56B-42D2-9B2A-93173E13D8E8}" sibTransId="{EAFD4502-5034-4818-A50D-983EB9E3CC46}"/>
    <dgm:cxn modelId="{59CED24A-514C-47CA-9A05-B0E6F2D61F54}" type="presOf" srcId="{F334592D-D7A6-4CB2-B3FA-D515063FBF77}" destId="{A20AED1F-E65D-43AE-BAB4-854853D2D84E}" srcOrd="0" destOrd="0" presId="urn:microsoft.com/office/officeart/2009/3/layout/PlusandMinus"/>
    <dgm:cxn modelId="{966B547B-7CB5-410F-99FA-BB071B4B1A34}" srcId="{037B677A-3BFF-4E0B-83F7-BDCA2C7C9F09}" destId="{F334592D-D7A6-4CB2-B3FA-D515063FBF77}" srcOrd="1" destOrd="0" parTransId="{67C3BE28-4912-42C9-826F-DADA3C899814}" sibTransId="{E04653C2-8DA9-41E3-A90E-ED27A7BDF161}"/>
    <dgm:cxn modelId="{ECE26900-A5AB-4729-9B0F-A8F55B3FB285}" srcId="{037B677A-3BFF-4E0B-83F7-BDCA2C7C9F09}" destId="{9DE89B7C-2F71-4950-B59C-CE083FF1BBD4}" srcOrd="5" destOrd="0" parTransId="{176F11D0-D8E8-4B48-987F-3181EDD70990}" sibTransId="{78F66A60-722D-4C6C-AD20-2AC90905FD31}"/>
    <dgm:cxn modelId="{BE21F2C6-C81D-4695-85A9-ED953BF2EF35}" srcId="{037B677A-3BFF-4E0B-83F7-BDCA2C7C9F09}" destId="{2E68F096-81B2-41DD-8B75-70E6FD7457DC}" srcOrd="2" destOrd="0" parTransId="{851E4DA4-ACFD-43F3-A02A-268827FFB791}" sibTransId="{0E8D3CFB-2600-4538-A761-652CF3B27ECF}"/>
    <dgm:cxn modelId="{F8740051-8F7F-4978-A86B-5076E55F7873}" srcId="{037B677A-3BFF-4E0B-83F7-BDCA2C7C9F09}" destId="{C2B226D8-3D50-4ABE-95E9-48ECBC6F64C9}" srcOrd="3" destOrd="0" parTransId="{4F644811-A1CB-43A5-BFAB-AD852C3BEA39}" sibTransId="{2CF2BCBD-4DAA-4B21-AF6C-2416FF991446}"/>
    <dgm:cxn modelId="{B5C840A9-7FDF-48F2-BF27-9AC783205B50}" type="presParOf" srcId="{4D8148F1-DDBA-44B9-86C1-6B7A5C045BA5}" destId="{3B718FFB-9AAB-4973-AB59-676F1E465A73}" srcOrd="0" destOrd="0" presId="urn:microsoft.com/office/officeart/2009/3/layout/PlusandMinus"/>
    <dgm:cxn modelId="{CE6D61A8-A0DA-4521-84B7-0EF6CE8702D8}" type="presParOf" srcId="{4D8148F1-DDBA-44B9-86C1-6B7A5C045BA5}" destId="{BE8208B1-5692-4C62-B264-F67AA4F97974}" srcOrd="1" destOrd="0" presId="urn:microsoft.com/office/officeart/2009/3/layout/PlusandMinus"/>
    <dgm:cxn modelId="{2666A466-9015-4593-95EF-CEB8ECEA1BA2}" type="presParOf" srcId="{4D8148F1-DDBA-44B9-86C1-6B7A5C045BA5}" destId="{A20AED1F-E65D-43AE-BAB4-854853D2D84E}" srcOrd="2" destOrd="0" presId="urn:microsoft.com/office/officeart/2009/3/layout/PlusandMinus"/>
    <dgm:cxn modelId="{EB9268B8-24EC-426C-B18D-58488FC6470A}" type="presParOf" srcId="{4D8148F1-DDBA-44B9-86C1-6B7A5C045BA5}" destId="{C5BF13BB-180D-495F-AEF9-1D70498DEEFD}" srcOrd="3" destOrd="0" presId="urn:microsoft.com/office/officeart/2009/3/layout/PlusandMinus"/>
    <dgm:cxn modelId="{6841ACAE-21D4-4133-BA04-324B2611F06B}" type="presParOf" srcId="{4D8148F1-DDBA-44B9-86C1-6B7A5C045BA5}" destId="{993CE59E-52AA-4B9D-B94F-13CE27C2F36A}" srcOrd="4" destOrd="0" presId="urn:microsoft.com/office/officeart/2009/3/layout/PlusandMinus"/>
    <dgm:cxn modelId="{9071F351-D9D8-43FC-A92B-410FAA6ADDA6}" type="presParOf" srcId="{4D8148F1-DDBA-44B9-86C1-6B7A5C045BA5}" destId="{7DB08A01-097F-49A2-8338-E132ADF0277F}" srcOrd="5" destOrd="0" presId="urn:microsoft.com/office/officeart/2009/3/layout/PlusandMinus"/>
  </dgm:cxnLst>
  <dgm:bg>
    <a:blipFill dpi="0" rotWithShape="1">
      <a:blip xmlns:r="http://schemas.openxmlformats.org/officeDocument/2006/relationships" r:embed="rId1">
        <a:alphaModFix amt="12000"/>
      </a:blip>
      <a:srcRect/>
      <a:tile tx="0" ty="0" sx="100000" sy="100000" flip="none" algn="tl"/>
    </a:blipFill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AFB2B4E-080B-4CC8-8B3B-39ECCE942D22}" type="doc">
      <dgm:prSet loTypeId="urn:microsoft.com/office/officeart/2005/8/layout/hierarchy1" loCatId="hierarchy" qsTypeId="urn:microsoft.com/office/officeart/2005/8/quickstyle/simple1#5" qsCatId="simple" csTypeId="urn:microsoft.com/office/officeart/2005/8/colors/accent1_2#5" csCatId="accent1" phldr="1"/>
      <dgm:spPr/>
      <dgm:t>
        <a:bodyPr/>
        <a:lstStyle/>
        <a:p>
          <a:endParaRPr lang="ru-RU"/>
        </a:p>
      </dgm:t>
    </dgm:pt>
    <dgm:pt modelId="{B51B600F-A9B8-487E-8F64-62E4935F9890}">
      <dgm:prSet phldrT="[Текст]" custT="1"/>
      <dgm:spPr/>
      <dgm:t>
        <a:bodyPr/>
        <a:lstStyle/>
        <a:p>
          <a:r>
            <a:rPr lang="ru-RU" sz="2000" dirty="0" smtClean="0"/>
            <a:t>На 01.01.</a:t>
          </a:r>
          <a:r>
            <a:rPr lang="ru-RU" sz="2000" dirty="0" smtClean="0">
              <a:solidFill>
                <a:srgbClr val="FF0000"/>
              </a:solidFill>
            </a:rPr>
            <a:t>2021г.</a:t>
          </a:r>
        </a:p>
        <a:p>
          <a:r>
            <a:rPr lang="ru-RU" sz="2000" dirty="0" smtClean="0"/>
            <a:t>357,3</a:t>
          </a:r>
          <a:endParaRPr lang="ru-RU" sz="2000" dirty="0"/>
        </a:p>
      </dgm:t>
    </dgm:pt>
    <dgm:pt modelId="{D21CAD98-1A82-4EBE-A8AE-9FD51AB68D65}" type="parTrans" cxnId="{D63E8147-ECEB-4E0E-A5E6-6B71DF2AE43E}">
      <dgm:prSet/>
      <dgm:spPr/>
      <dgm:t>
        <a:bodyPr/>
        <a:lstStyle/>
        <a:p>
          <a:endParaRPr lang="ru-RU"/>
        </a:p>
      </dgm:t>
    </dgm:pt>
    <dgm:pt modelId="{3418CA09-02BF-4551-92FE-E1F54A77DC8F}" type="sibTrans" cxnId="{D63E8147-ECEB-4E0E-A5E6-6B71DF2AE43E}">
      <dgm:prSet/>
      <dgm:spPr/>
      <dgm:t>
        <a:bodyPr/>
        <a:lstStyle/>
        <a:p>
          <a:endParaRPr lang="ru-RU"/>
        </a:p>
      </dgm:t>
    </dgm:pt>
    <dgm:pt modelId="{8A9D7CB1-B6B2-42BF-B043-ADF1C5BEE41A}" type="pres">
      <dgm:prSet presAssocID="{BAFB2B4E-080B-4CC8-8B3B-39ECCE942D22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4DC3E8D1-C231-4A4D-917C-38B43682E58B}" type="pres">
      <dgm:prSet presAssocID="{B51B600F-A9B8-487E-8F64-62E4935F9890}" presName="hierRoot1" presStyleCnt="0"/>
      <dgm:spPr/>
    </dgm:pt>
    <dgm:pt modelId="{296F9EAE-A02C-4A9A-930F-1CACA7AD5C6D}" type="pres">
      <dgm:prSet presAssocID="{B51B600F-A9B8-487E-8F64-62E4935F9890}" presName="composite" presStyleCnt="0"/>
      <dgm:spPr/>
    </dgm:pt>
    <dgm:pt modelId="{65F8D749-9F3F-4F42-8516-FD61BA029C40}" type="pres">
      <dgm:prSet presAssocID="{B51B600F-A9B8-487E-8F64-62E4935F9890}" presName="background" presStyleLbl="node0" presStyleIdx="0" presStyleCnt="1"/>
      <dgm:spPr/>
    </dgm:pt>
    <dgm:pt modelId="{9C7753FC-881D-4807-9196-A6AA45F75C92}" type="pres">
      <dgm:prSet presAssocID="{B51B600F-A9B8-487E-8F64-62E4935F9890}" presName="text" presStyleLbl="fgAcc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E3CA534-0259-4EC2-A248-3989B9EE3587}" type="pres">
      <dgm:prSet presAssocID="{B51B600F-A9B8-487E-8F64-62E4935F9890}" presName="hierChild2" presStyleCnt="0"/>
      <dgm:spPr/>
    </dgm:pt>
  </dgm:ptLst>
  <dgm:cxnLst>
    <dgm:cxn modelId="{A83252C4-97C4-404C-96A8-ABFE3F610C1C}" type="presOf" srcId="{B51B600F-A9B8-487E-8F64-62E4935F9890}" destId="{9C7753FC-881D-4807-9196-A6AA45F75C92}" srcOrd="0" destOrd="0" presId="urn:microsoft.com/office/officeart/2005/8/layout/hierarchy1"/>
    <dgm:cxn modelId="{D63E8147-ECEB-4E0E-A5E6-6B71DF2AE43E}" srcId="{BAFB2B4E-080B-4CC8-8B3B-39ECCE942D22}" destId="{B51B600F-A9B8-487E-8F64-62E4935F9890}" srcOrd="0" destOrd="0" parTransId="{D21CAD98-1A82-4EBE-A8AE-9FD51AB68D65}" sibTransId="{3418CA09-02BF-4551-92FE-E1F54A77DC8F}"/>
    <dgm:cxn modelId="{C9087E6F-5E24-467C-A377-3F70D0FC3149}" type="presOf" srcId="{BAFB2B4E-080B-4CC8-8B3B-39ECCE942D22}" destId="{8A9D7CB1-B6B2-42BF-B043-ADF1C5BEE41A}" srcOrd="0" destOrd="0" presId="urn:microsoft.com/office/officeart/2005/8/layout/hierarchy1"/>
    <dgm:cxn modelId="{ACB75F3F-3993-46D6-9531-2C3001F437BE}" type="presParOf" srcId="{8A9D7CB1-B6B2-42BF-B043-ADF1C5BEE41A}" destId="{4DC3E8D1-C231-4A4D-917C-38B43682E58B}" srcOrd="0" destOrd="0" presId="urn:microsoft.com/office/officeart/2005/8/layout/hierarchy1"/>
    <dgm:cxn modelId="{157BF90F-3AA4-4B89-92FA-118419657FFC}" type="presParOf" srcId="{4DC3E8D1-C231-4A4D-917C-38B43682E58B}" destId="{296F9EAE-A02C-4A9A-930F-1CACA7AD5C6D}" srcOrd="0" destOrd="0" presId="urn:microsoft.com/office/officeart/2005/8/layout/hierarchy1"/>
    <dgm:cxn modelId="{D58D50C1-3E33-4FC6-A013-6B3AAA2A4E1A}" type="presParOf" srcId="{296F9EAE-A02C-4A9A-930F-1CACA7AD5C6D}" destId="{65F8D749-9F3F-4F42-8516-FD61BA029C40}" srcOrd="0" destOrd="0" presId="urn:microsoft.com/office/officeart/2005/8/layout/hierarchy1"/>
    <dgm:cxn modelId="{F4EFC3A3-E8CE-4857-B71C-74998A17FF44}" type="presParOf" srcId="{296F9EAE-A02C-4A9A-930F-1CACA7AD5C6D}" destId="{9C7753FC-881D-4807-9196-A6AA45F75C92}" srcOrd="1" destOrd="0" presId="urn:microsoft.com/office/officeart/2005/8/layout/hierarchy1"/>
    <dgm:cxn modelId="{E35FF738-4599-4576-BF0B-5BCBEF701405}" type="presParOf" srcId="{4DC3E8D1-C231-4A4D-917C-38B43682E58B}" destId="{1E3CA534-0259-4EC2-A248-3989B9EE3587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AFB2B4E-080B-4CC8-8B3B-39ECCE942D22}" type="doc">
      <dgm:prSet loTypeId="urn:microsoft.com/office/officeart/2005/8/layout/hierarchy1" loCatId="hierarchy" qsTypeId="urn:microsoft.com/office/officeart/2005/8/quickstyle/simple1#7" qsCatId="simple" csTypeId="urn:microsoft.com/office/officeart/2005/8/colors/accent1_2#7" csCatId="accent1" phldr="1"/>
      <dgm:spPr/>
      <dgm:t>
        <a:bodyPr/>
        <a:lstStyle/>
        <a:p>
          <a:endParaRPr lang="ru-RU"/>
        </a:p>
      </dgm:t>
    </dgm:pt>
    <dgm:pt modelId="{B51B600F-A9B8-487E-8F64-62E4935F9890}">
      <dgm:prSet phldrT="[Текст]" custT="1"/>
      <dgm:spPr/>
      <dgm:t>
        <a:bodyPr/>
        <a:lstStyle/>
        <a:p>
          <a:r>
            <a:rPr lang="ru-RU" sz="2400" dirty="0" smtClean="0"/>
            <a:t>На 01.01.</a:t>
          </a:r>
          <a:r>
            <a:rPr lang="ru-RU" sz="2400" dirty="0" smtClean="0">
              <a:solidFill>
                <a:srgbClr val="FF0000"/>
              </a:solidFill>
            </a:rPr>
            <a:t>2022г.</a:t>
          </a:r>
        </a:p>
        <a:p>
          <a:r>
            <a:rPr lang="ru-RU" sz="2400" dirty="0" smtClean="0"/>
            <a:t>368,8</a:t>
          </a:r>
          <a:endParaRPr lang="ru-RU" sz="2400" dirty="0"/>
        </a:p>
      </dgm:t>
    </dgm:pt>
    <dgm:pt modelId="{D21CAD98-1A82-4EBE-A8AE-9FD51AB68D65}" type="parTrans" cxnId="{D63E8147-ECEB-4E0E-A5E6-6B71DF2AE43E}">
      <dgm:prSet/>
      <dgm:spPr/>
      <dgm:t>
        <a:bodyPr/>
        <a:lstStyle/>
        <a:p>
          <a:endParaRPr lang="ru-RU"/>
        </a:p>
      </dgm:t>
    </dgm:pt>
    <dgm:pt modelId="{3418CA09-02BF-4551-92FE-E1F54A77DC8F}" type="sibTrans" cxnId="{D63E8147-ECEB-4E0E-A5E6-6B71DF2AE43E}">
      <dgm:prSet/>
      <dgm:spPr/>
      <dgm:t>
        <a:bodyPr/>
        <a:lstStyle/>
        <a:p>
          <a:endParaRPr lang="ru-RU"/>
        </a:p>
      </dgm:t>
    </dgm:pt>
    <dgm:pt modelId="{8A9D7CB1-B6B2-42BF-B043-ADF1C5BEE41A}" type="pres">
      <dgm:prSet presAssocID="{BAFB2B4E-080B-4CC8-8B3B-39ECCE942D22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4DC3E8D1-C231-4A4D-917C-38B43682E58B}" type="pres">
      <dgm:prSet presAssocID="{B51B600F-A9B8-487E-8F64-62E4935F9890}" presName="hierRoot1" presStyleCnt="0"/>
      <dgm:spPr/>
    </dgm:pt>
    <dgm:pt modelId="{296F9EAE-A02C-4A9A-930F-1CACA7AD5C6D}" type="pres">
      <dgm:prSet presAssocID="{B51B600F-A9B8-487E-8F64-62E4935F9890}" presName="composite" presStyleCnt="0"/>
      <dgm:spPr/>
    </dgm:pt>
    <dgm:pt modelId="{65F8D749-9F3F-4F42-8516-FD61BA029C40}" type="pres">
      <dgm:prSet presAssocID="{B51B600F-A9B8-487E-8F64-62E4935F9890}" presName="background" presStyleLbl="node0" presStyleIdx="0" presStyleCnt="1"/>
      <dgm:spPr/>
    </dgm:pt>
    <dgm:pt modelId="{9C7753FC-881D-4807-9196-A6AA45F75C92}" type="pres">
      <dgm:prSet presAssocID="{B51B600F-A9B8-487E-8F64-62E4935F9890}" presName="text" presStyleLbl="fgAcc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E3CA534-0259-4EC2-A248-3989B9EE3587}" type="pres">
      <dgm:prSet presAssocID="{B51B600F-A9B8-487E-8F64-62E4935F9890}" presName="hierChild2" presStyleCnt="0"/>
      <dgm:spPr/>
    </dgm:pt>
  </dgm:ptLst>
  <dgm:cxnLst>
    <dgm:cxn modelId="{D63E8147-ECEB-4E0E-A5E6-6B71DF2AE43E}" srcId="{BAFB2B4E-080B-4CC8-8B3B-39ECCE942D22}" destId="{B51B600F-A9B8-487E-8F64-62E4935F9890}" srcOrd="0" destOrd="0" parTransId="{D21CAD98-1A82-4EBE-A8AE-9FD51AB68D65}" sibTransId="{3418CA09-02BF-4551-92FE-E1F54A77DC8F}"/>
    <dgm:cxn modelId="{E1E96696-9F3D-4A31-9689-BB40F372C6A3}" type="presOf" srcId="{B51B600F-A9B8-487E-8F64-62E4935F9890}" destId="{9C7753FC-881D-4807-9196-A6AA45F75C92}" srcOrd="0" destOrd="0" presId="urn:microsoft.com/office/officeart/2005/8/layout/hierarchy1"/>
    <dgm:cxn modelId="{5A83B56F-64EA-4B5B-A775-3F147C0A94EF}" type="presOf" srcId="{BAFB2B4E-080B-4CC8-8B3B-39ECCE942D22}" destId="{8A9D7CB1-B6B2-42BF-B043-ADF1C5BEE41A}" srcOrd="0" destOrd="0" presId="urn:microsoft.com/office/officeart/2005/8/layout/hierarchy1"/>
    <dgm:cxn modelId="{E54538B6-F9B7-4913-8E72-78F7C10BE9D6}" type="presParOf" srcId="{8A9D7CB1-B6B2-42BF-B043-ADF1C5BEE41A}" destId="{4DC3E8D1-C231-4A4D-917C-38B43682E58B}" srcOrd="0" destOrd="0" presId="urn:microsoft.com/office/officeart/2005/8/layout/hierarchy1"/>
    <dgm:cxn modelId="{ED617EFE-FD47-48E6-B7FE-C90212F02541}" type="presParOf" srcId="{4DC3E8D1-C231-4A4D-917C-38B43682E58B}" destId="{296F9EAE-A02C-4A9A-930F-1CACA7AD5C6D}" srcOrd="0" destOrd="0" presId="urn:microsoft.com/office/officeart/2005/8/layout/hierarchy1"/>
    <dgm:cxn modelId="{C41ECD4E-F0BB-48EE-AA78-D7AA637D8389}" type="presParOf" srcId="{296F9EAE-A02C-4A9A-930F-1CACA7AD5C6D}" destId="{65F8D749-9F3F-4F42-8516-FD61BA029C40}" srcOrd="0" destOrd="0" presId="urn:microsoft.com/office/officeart/2005/8/layout/hierarchy1"/>
    <dgm:cxn modelId="{293327BD-EB47-4C85-88C3-E22BD525334C}" type="presParOf" srcId="{296F9EAE-A02C-4A9A-930F-1CACA7AD5C6D}" destId="{9C7753FC-881D-4807-9196-A6AA45F75C92}" srcOrd="1" destOrd="0" presId="urn:microsoft.com/office/officeart/2005/8/layout/hierarchy1"/>
    <dgm:cxn modelId="{E0BEC9E7-40C3-4C02-9458-E8E4510E464A}" type="presParOf" srcId="{4DC3E8D1-C231-4A4D-917C-38B43682E58B}" destId="{1E3CA534-0259-4EC2-A248-3989B9EE3587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AFB2B4E-080B-4CC8-8B3B-39ECCE942D22}" type="doc">
      <dgm:prSet loTypeId="urn:microsoft.com/office/officeart/2005/8/layout/hierarchy1" loCatId="hierarchy" qsTypeId="urn:microsoft.com/office/officeart/2005/8/quickstyle/simple1#8" qsCatId="simple" csTypeId="urn:microsoft.com/office/officeart/2005/8/colors/accent1_2#8" csCatId="accent1" phldr="1"/>
      <dgm:spPr/>
      <dgm:t>
        <a:bodyPr/>
        <a:lstStyle/>
        <a:p>
          <a:endParaRPr lang="ru-RU"/>
        </a:p>
      </dgm:t>
    </dgm:pt>
    <dgm:pt modelId="{B51B600F-A9B8-487E-8F64-62E4935F9890}">
      <dgm:prSet phldrT="[Текст]" custT="1"/>
      <dgm:spPr/>
      <dgm:t>
        <a:bodyPr/>
        <a:lstStyle/>
        <a:p>
          <a:r>
            <a:rPr lang="ru-RU" sz="2000" dirty="0" smtClean="0"/>
            <a:t>На 01.01.</a:t>
          </a:r>
          <a:r>
            <a:rPr lang="ru-RU" sz="2000" dirty="0" smtClean="0">
              <a:solidFill>
                <a:srgbClr val="FF0000"/>
              </a:solidFill>
            </a:rPr>
            <a:t>20</a:t>
          </a:r>
          <a:r>
            <a:rPr lang="en-US" sz="2000" dirty="0" smtClean="0">
              <a:solidFill>
                <a:srgbClr val="FF0000"/>
              </a:solidFill>
            </a:rPr>
            <a:t>2</a:t>
          </a:r>
          <a:r>
            <a:rPr lang="ru-RU" sz="2000" dirty="0" smtClean="0">
              <a:solidFill>
                <a:srgbClr val="FF0000"/>
              </a:solidFill>
            </a:rPr>
            <a:t>3г.</a:t>
          </a:r>
        </a:p>
        <a:p>
          <a:r>
            <a:rPr lang="ru-RU" sz="2000" dirty="0" smtClean="0"/>
            <a:t>380,9</a:t>
          </a:r>
          <a:endParaRPr lang="ru-RU" sz="2000" dirty="0"/>
        </a:p>
      </dgm:t>
    </dgm:pt>
    <dgm:pt modelId="{D21CAD98-1A82-4EBE-A8AE-9FD51AB68D65}" type="parTrans" cxnId="{D63E8147-ECEB-4E0E-A5E6-6B71DF2AE43E}">
      <dgm:prSet/>
      <dgm:spPr/>
      <dgm:t>
        <a:bodyPr/>
        <a:lstStyle/>
        <a:p>
          <a:endParaRPr lang="ru-RU"/>
        </a:p>
      </dgm:t>
    </dgm:pt>
    <dgm:pt modelId="{3418CA09-02BF-4551-92FE-E1F54A77DC8F}" type="sibTrans" cxnId="{D63E8147-ECEB-4E0E-A5E6-6B71DF2AE43E}">
      <dgm:prSet/>
      <dgm:spPr/>
      <dgm:t>
        <a:bodyPr/>
        <a:lstStyle/>
        <a:p>
          <a:endParaRPr lang="ru-RU"/>
        </a:p>
      </dgm:t>
    </dgm:pt>
    <dgm:pt modelId="{8A9D7CB1-B6B2-42BF-B043-ADF1C5BEE41A}" type="pres">
      <dgm:prSet presAssocID="{BAFB2B4E-080B-4CC8-8B3B-39ECCE942D22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4DC3E8D1-C231-4A4D-917C-38B43682E58B}" type="pres">
      <dgm:prSet presAssocID="{B51B600F-A9B8-487E-8F64-62E4935F9890}" presName="hierRoot1" presStyleCnt="0"/>
      <dgm:spPr/>
    </dgm:pt>
    <dgm:pt modelId="{296F9EAE-A02C-4A9A-930F-1CACA7AD5C6D}" type="pres">
      <dgm:prSet presAssocID="{B51B600F-A9B8-487E-8F64-62E4935F9890}" presName="composite" presStyleCnt="0"/>
      <dgm:spPr/>
    </dgm:pt>
    <dgm:pt modelId="{65F8D749-9F3F-4F42-8516-FD61BA029C40}" type="pres">
      <dgm:prSet presAssocID="{B51B600F-A9B8-487E-8F64-62E4935F9890}" presName="background" presStyleLbl="node0" presStyleIdx="0" presStyleCnt="1"/>
      <dgm:spPr/>
    </dgm:pt>
    <dgm:pt modelId="{9C7753FC-881D-4807-9196-A6AA45F75C92}" type="pres">
      <dgm:prSet presAssocID="{B51B600F-A9B8-487E-8F64-62E4935F9890}" presName="text" presStyleLbl="fgAcc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E3CA534-0259-4EC2-A248-3989B9EE3587}" type="pres">
      <dgm:prSet presAssocID="{B51B600F-A9B8-487E-8F64-62E4935F9890}" presName="hierChild2" presStyleCnt="0"/>
      <dgm:spPr/>
    </dgm:pt>
  </dgm:ptLst>
  <dgm:cxnLst>
    <dgm:cxn modelId="{D63E8147-ECEB-4E0E-A5E6-6B71DF2AE43E}" srcId="{BAFB2B4E-080B-4CC8-8B3B-39ECCE942D22}" destId="{B51B600F-A9B8-487E-8F64-62E4935F9890}" srcOrd="0" destOrd="0" parTransId="{D21CAD98-1A82-4EBE-A8AE-9FD51AB68D65}" sibTransId="{3418CA09-02BF-4551-92FE-E1F54A77DC8F}"/>
    <dgm:cxn modelId="{65F989A3-3236-461D-A8CF-38A494B79107}" type="presOf" srcId="{B51B600F-A9B8-487E-8F64-62E4935F9890}" destId="{9C7753FC-881D-4807-9196-A6AA45F75C92}" srcOrd="0" destOrd="0" presId="urn:microsoft.com/office/officeart/2005/8/layout/hierarchy1"/>
    <dgm:cxn modelId="{F7225D33-54AC-4830-8B31-C7C4A4BC2389}" type="presOf" srcId="{BAFB2B4E-080B-4CC8-8B3B-39ECCE942D22}" destId="{8A9D7CB1-B6B2-42BF-B043-ADF1C5BEE41A}" srcOrd="0" destOrd="0" presId="urn:microsoft.com/office/officeart/2005/8/layout/hierarchy1"/>
    <dgm:cxn modelId="{A96C9F74-60C3-471C-971B-D58762353305}" type="presParOf" srcId="{8A9D7CB1-B6B2-42BF-B043-ADF1C5BEE41A}" destId="{4DC3E8D1-C231-4A4D-917C-38B43682E58B}" srcOrd="0" destOrd="0" presId="urn:microsoft.com/office/officeart/2005/8/layout/hierarchy1"/>
    <dgm:cxn modelId="{69D42056-64C4-4F0B-A399-550EAC53DF3A}" type="presParOf" srcId="{4DC3E8D1-C231-4A4D-917C-38B43682E58B}" destId="{296F9EAE-A02C-4A9A-930F-1CACA7AD5C6D}" srcOrd="0" destOrd="0" presId="urn:microsoft.com/office/officeart/2005/8/layout/hierarchy1"/>
    <dgm:cxn modelId="{2B2DF484-5248-4D6B-B867-FC599F9F82F3}" type="presParOf" srcId="{296F9EAE-A02C-4A9A-930F-1CACA7AD5C6D}" destId="{65F8D749-9F3F-4F42-8516-FD61BA029C40}" srcOrd="0" destOrd="0" presId="urn:microsoft.com/office/officeart/2005/8/layout/hierarchy1"/>
    <dgm:cxn modelId="{E7922740-58FE-408E-ACCB-FED49AC284D8}" type="presParOf" srcId="{296F9EAE-A02C-4A9A-930F-1CACA7AD5C6D}" destId="{9C7753FC-881D-4807-9196-A6AA45F75C92}" srcOrd="1" destOrd="0" presId="urn:microsoft.com/office/officeart/2005/8/layout/hierarchy1"/>
    <dgm:cxn modelId="{E39DC146-8905-49CE-9EB3-42C696A1B3F6}" type="presParOf" srcId="{4DC3E8D1-C231-4A4D-917C-38B43682E58B}" destId="{1E3CA534-0259-4EC2-A248-3989B9EE3587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B718FFB-9AAB-4973-AB59-676F1E465A73}">
      <dsp:nvSpPr>
        <dsp:cNvPr id="0" name=""/>
        <dsp:cNvSpPr/>
      </dsp:nvSpPr>
      <dsp:spPr>
        <a:xfrm>
          <a:off x="187760" y="1413328"/>
          <a:ext cx="8204115" cy="2332362"/>
        </a:xfrm>
        <a:prstGeom prst="rect">
          <a:avLst/>
        </a:prstGeom>
        <a:noFill/>
        <a:ln w="25400" cap="flat" cmpd="sng" algn="ctr">
          <a:solidFill>
            <a:schemeClr val="bg2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E8208B1-5692-4C62-B264-F67AA4F97974}">
      <dsp:nvSpPr>
        <dsp:cNvPr id="0" name=""/>
        <dsp:cNvSpPr/>
      </dsp:nvSpPr>
      <dsp:spPr>
        <a:xfrm>
          <a:off x="430334" y="2037997"/>
          <a:ext cx="3666870" cy="206114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t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Если величина полученных доходов больше, чем величина произведенных расходов </a:t>
          </a:r>
          <a:endParaRPr lang="ru-RU" sz="20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30334" y="2037997"/>
        <a:ext cx="3666870" cy="2061147"/>
      </dsp:txXfrm>
    </dsp:sp>
    <dsp:sp modelId="{A20AED1F-E65D-43AE-BAB4-854853D2D84E}">
      <dsp:nvSpPr>
        <dsp:cNvPr id="0" name=""/>
        <dsp:cNvSpPr/>
      </dsp:nvSpPr>
      <dsp:spPr>
        <a:xfrm>
          <a:off x="4506340" y="1823171"/>
          <a:ext cx="3625968" cy="20822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26670" rIns="26670" bIns="26670" numCol="1" spcCol="1270" anchor="t" anchorCtr="0">
          <a:noAutofit/>
        </a:bodyPr>
        <a:lstStyle/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 smtClean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Если величина полученных доходов меньше, чем величина произведенных расходов</a:t>
          </a:r>
          <a:endParaRPr lang="ru-RU" sz="20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506340" y="1823171"/>
        <a:ext cx="3625968" cy="2082228"/>
      </dsp:txXfrm>
    </dsp:sp>
    <dsp:sp modelId="{C5BF13BB-180D-495F-AEF9-1D70498DEEFD}">
      <dsp:nvSpPr>
        <dsp:cNvPr id="0" name=""/>
        <dsp:cNvSpPr/>
      </dsp:nvSpPr>
      <dsp:spPr>
        <a:xfrm rot="5400000">
          <a:off x="1724980" y="-1153476"/>
          <a:ext cx="1347006" cy="3653968"/>
        </a:xfrm>
        <a:prstGeom prst="stripedRightArrow">
          <a:avLst/>
        </a:prstGeom>
        <a:solidFill>
          <a:srgbClr val="00B050"/>
        </a:solidFill>
        <a:ln w="25400" cap="flat" cmpd="sng" algn="ctr">
          <a:solidFill>
            <a:srgbClr val="00B050"/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  <a:bevelB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93CE59E-52AA-4B9D-B94F-13CE27C2F36A}">
      <dsp:nvSpPr>
        <dsp:cNvPr id="0" name=""/>
        <dsp:cNvSpPr/>
      </dsp:nvSpPr>
      <dsp:spPr>
        <a:xfrm rot="5400000">
          <a:off x="5528852" y="-1146030"/>
          <a:ext cx="1335267" cy="3671435"/>
        </a:xfrm>
        <a:prstGeom prst="stripedRightArrow">
          <a:avLst/>
        </a:prstGeom>
        <a:solidFill>
          <a:srgbClr val="FF0000"/>
        </a:solidFill>
        <a:ln w="25400" cap="flat" cmpd="sng" algn="ctr">
          <a:solidFill>
            <a:srgbClr val="FF0000"/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  <a:bevelB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B08A01-097F-49A2-8338-E132ADF0277F}">
      <dsp:nvSpPr>
        <dsp:cNvPr id="0" name=""/>
        <dsp:cNvSpPr/>
      </dsp:nvSpPr>
      <dsp:spPr>
        <a:xfrm flipH="1">
          <a:off x="4287984" y="1455715"/>
          <a:ext cx="14071" cy="2268357"/>
        </a:xfrm>
        <a:prstGeom prst="line">
          <a:avLst/>
        </a:prstGeom>
        <a:noFill/>
        <a:ln w="25400" cap="flat" cmpd="sng" algn="ctr">
          <a:solidFill>
            <a:schemeClr val="bg2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F8D749-9F3F-4F42-8516-FD61BA029C40}">
      <dsp:nvSpPr>
        <dsp:cNvPr id="0" name=""/>
        <dsp:cNvSpPr/>
      </dsp:nvSpPr>
      <dsp:spPr>
        <a:xfrm>
          <a:off x="0" y="270"/>
          <a:ext cx="2916324" cy="185186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C7753FC-881D-4807-9196-A6AA45F75C92}">
      <dsp:nvSpPr>
        <dsp:cNvPr id="0" name=""/>
        <dsp:cNvSpPr/>
      </dsp:nvSpPr>
      <dsp:spPr>
        <a:xfrm>
          <a:off x="324035" y="308104"/>
          <a:ext cx="2916324" cy="185186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На 01.01.</a:t>
          </a:r>
          <a:r>
            <a:rPr lang="ru-RU" sz="2000" kern="1200" dirty="0" smtClean="0">
              <a:solidFill>
                <a:srgbClr val="FF0000"/>
              </a:solidFill>
            </a:rPr>
            <a:t>2021г.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357,3</a:t>
          </a:r>
          <a:endParaRPr lang="ru-RU" sz="2000" kern="1200" dirty="0"/>
        </a:p>
      </dsp:txBody>
      <dsp:txXfrm>
        <a:off x="378274" y="362343"/>
        <a:ext cx="2807846" cy="174338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F8D749-9F3F-4F42-8516-FD61BA029C40}">
      <dsp:nvSpPr>
        <dsp:cNvPr id="0" name=""/>
        <dsp:cNvSpPr/>
      </dsp:nvSpPr>
      <dsp:spPr>
        <a:xfrm>
          <a:off x="72078" y="334"/>
          <a:ext cx="3110619" cy="197524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C7753FC-881D-4807-9196-A6AA45F75C92}">
      <dsp:nvSpPr>
        <dsp:cNvPr id="0" name=""/>
        <dsp:cNvSpPr/>
      </dsp:nvSpPr>
      <dsp:spPr>
        <a:xfrm>
          <a:off x="417702" y="328678"/>
          <a:ext cx="3110619" cy="197524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На 01.01.</a:t>
          </a:r>
          <a:r>
            <a:rPr lang="ru-RU" sz="2400" kern="1200" dirty="0" smtClean="0">
              <a:solidFill>
                <a:srgbClr val="FF0000"/>
              </a:solidFill>
            </a:rPr>
            <a:t>2022г.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368,8</a:t>
          </a:r>
          <a:endParaRPr lang="ru-RU" sz="2400" kern="1200" dirty="0"/>
        </a:p>
      </dsp:txBody>
      <dsp:txXfrm>
        <a:off x="475555" y="386531"/>
        <a:ext cx="2994913" cy="185953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F8D749-9F3F-4F42-8516-FD61BA029C40}">
      <dsp:nvSpPr>
        <dsp:cNvPr id="0" name=""/>
        <dsp:cNvSpPr/>
      </dsp:nvSpPr>
      <dsp:spPr>
        <a:xfrm>
          <a:off x="72078" y="334"/>
          <a:ext cx="3110619" cy="197524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C7753FC-881D-4807-9196-A6AA45F75C92}">
      <dsp:nvSpPr>
        <dsp:cNvPr id="0" name=""/>
        <dsp:cNvSpPr/>
      </dsp:nvSpPr>
      <dsp:spPr>
        <a:xfrm>
          <a:off x="417702" y="328678"/>
          <a:ext cx="3110619" cy="197524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На 01.01.</a:t>
          </a:r>
          <a:r>
            <a:rPr lang="ru-RU" sz="2000" kern="1200" dirty="0" smtClean="0">
              <a:solidFill>
                <a:srgbClr val="FF0000"/>
              </a:solidFill>
            </a:rPr>
            <a:t>20</a:t>
          </a:r>
          <a:r>
            <a:rPr lang="en-US" sz="2000" kern="1200" dirty="0" smtClean="0">
              <a:solidFill>
                <a:srgbClr val="FF0000"/>
              </a:solidFill>
            </a:rPr>
            <a:t>2</a:t>
          </a:r>
          <a:r>
            <a:rPr lang="ru-RU" sz="2000" kern="1200" dirty="0" smtClean="0">
              <a:solidFill>
                <a:srgbClr val="FF0000"/>
              </a:solidFill>
            </a:rPr>
            <a:t>3г.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380,9</a:t>
          </a:r>
          <a:endParaRPr lang="ru-RU" sz="2000" kern="1200" dirty="0"/>
        </a:p>
      </dsp:txBody>
      <dsp:txXfrm>
        <a:off x="475555" y="386531"/>
        <a:ext cx="2994913" cy="185953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PlusandMinus">
  <dgm:title val=""/>
  <dgm:desc val=""/>
  <dgm:catLst>
    <dgm:cat type="relationship" pri="36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clrData>
  <dgm:layoutNode name="Name0">
    <dgm:varLst>
      <dgm:chMax val="2"/>
      <dgm:chPref val="2"/>
      <dgm:dir/>
      <dgm:animOne/>
      <dgm:resizeHandles val="exact"/>
    </dgm:varLst>
    <dgm:alg type="composite">
      <dgm:param type="ar" val="1.8238"/>
    </dgm:alg>
    <dgm:shape xmlns:r="http://schemas.openxmlformats.org/officeDocument/2006/relationships" r:blip="">
      <dgm:adjLst/>
    </dgm:shape>
    <dgm:choose name="Name1">
      <dgm:if name="Name2" func="var" arg="dir" op="equ" val="norm">
        <dgm:constrLst>
          <dgm:constr type="primFontSz" for="des" ptType="node" op="equ" val="65"/>
          <dgm:constr type="l" for="ch" forName="Background" refType="w" fact="0.09"/>
          <dgm:constr type="t" for="ch" forName="Background" refType="h" fact="0.1641"/>
          <dgm:constr type="w" for="ch" forName="Background" refType="w" fact="0.87"/>
          <dgm:constr type="h" for="ch" forName="Background" refType="h" fact="0.82"/>
          <dgm:constr type="l" for="ch" forName="ParentText1" refType="w" fact="0.116"/>
          <dgm:constr type="t" for="ch" forName="ParentText1" refType="h" fact="0.26"/>
          <dgm:constr type="w" for="ch" forName="ParentText1" refType="w" fact="0.404"/>
          <dgm:constr type="h" for="ch" forName="ParentText1" refType="h" fact="0.7015"/>
          <dgm:constr type="l" for="ch" forName="ParentText2" refType="w" fact="0.529"/>
          <dgm:constr type="t" for="ch" forName="ParentText2" refType="h" fact="0.26"/>
          <dgm:constr type="w" for="ch" forName="ParentText2" refType="w" fact="0.404"/>
          <dgm:constr type="h" for="ch" forName="ParentText2" refType="h" fact="0.7015"/>
          <dgm:constr type="l" for="ch" forName="Plus" refType="w" fact="0"/>
          <dgm:constr type="t" for="ch" forName="Plus" refType="h" fact="0"/>
          <dgm:constr type="w" for="ch" forName="Plus" refType="w" fact="0.17"/>
          <dgm:constr type="h" for="ch" forName="Plus" refType="w" refFor="ch" refForName="Plus"/>
          <dgm:constr type="l" for="ch" forName="Minus" refType="w" fact="0.84"/>
          <dgm:constr type="t" for="ch" forName="Minus" refType="h" fact="0.1115"/>
          <dgm:constr type="w" for="ch" forName="Minus" refType="w" fact="0.16"/>
          <dgm:constr type="h" for="ch" forName="Minus" refType="h" fact="0.1"/>
          <dgm:constr type="l" for="ch" forName="Divider" refType="w" fact="0.525"/>
          <dgm:constr type="t" for="ch" forName="Divider" refType="h" fact="0.2615"/>
          <dgm:constr type="w" for="ch" forName="Divider" refType="w" fact="0.0001"/>
          <dgm:constr type="h" for="ch" forName="Divider" refType="h" fact="0.67"/>
        </dgm:constrLst>
      </dgm:if>
      <dgm:else name="Name3">
        <dgm:constrLst>
          <dgm:constr type="primFontSz" for="des" ptType="node" op="equ" val="65"/>
          <dgm:constr type="r" for="ch" forName="Background" refType="w" fact="-0.09"/>
          <dgm:constr type="t" for="ch" forName="Background" refType="h" fact="0.1641"/>
          <dgm:constr type="w" for="ch" forName="Background" refType="w" fact="0.87"/>
          <dgm:constr type="h" for="ch" forName="Background" refType="h" fact="0.82"/>
          <dgm:constr type="r" for="ch" forName="ParentText1" refType="w" fact="-0.116"/>
          <dgm:constr type="t" for="ch" forName="ParentText1" refType="h" fact="0.26"/>
          <dgm:constr type="w" for="ch" forName="ParentText1" refType="w" fact="0.404"/>
          <dgm:constr type="h" for="ch" forName="ParentText1" refType="h" fact="0.7015"/>
          <dgm:constr type="r" for="ch" forName="ParentText2" refType="w" fact="-0.529"/>
          <dgm:constr type="t" for="ch" forName="ParentText2" refType="h" fact="0.26"/>
          <dgm:constr type="w" for="ch" forName="ParentText2" refType="w" fact="0.404"/>
          <dgm:constr type="h" for="ch" forName="ParentText2" refType="h" fact="0.7015"/>
          <dgm:constr type="r" for="ch" forName="Plus" refType="w" fact="0"/>
          <dgm:constr type="t" for="ch" forName="Plus" refType="h" fact="0"/>
          <dgm:constr type="w" for="ch" forName="Plus" refType="w" fact="0.17"/>
          <dgm:constr type="h" for="ch" forName="Plus" refType="w" refFor="ch" refForName="Plus"/>
          <dgm:constr type="r" for="ch" forName="Minus" refType="w" fact="-0.84"/>
          <dgm:constr type="t" for="ch" forName="Minus" refType="h" fact="0.1115"/>
          <dgm:constr type="w" for="ch" forName="Minus" refType="w" fact="0.16"/>
          <dgm:constr type="h" for="ch" forName="Minus" refType="h" fact="0.1"/>
          <dgm:constr type="r" for="ch" forName="Divider" refType="w" fact="-0.525"/>
          <dgm:constr type="t" for="ch" forName="Divider" refType="h" fact="0.2615"/>
          <dgm:constr type="w" for="ch" forName="Divider" refType="w" fact="0.0001"/>
          <dgm:constr type="h" for="ch" forName="Divider" refType="h" fact="0.67"/>
        </dgm:constrLst>
      </dgm:else>
    </dgm:choose>
    <dgm:layoutNode name="Background" styleLbl="bgImgPlace1">
      <dgm:alg type="sp"/>
      <dgm:shape xmlns:r="http://schemas.openxmlformats.org/officeDocument/2006/relationships" type="rect" r:blip="">
        <dgm:adjLst/>
      </dgm:shape>
      <dgm:presOf/>
    </dgm:layoutNode>
    <dgm:layoutNode name="ParentText1" styleLbl="revTx">
      <dgm:varLst>
        <dgm:chMax val="0"/>
        <dgm:chPref val="0"/>
        <dgm:bulletEnabled val="1"/>
      </dgm:varLst>
      <dgm:alg type="tx">
        <dgm:param type="parTxLTRAlign" val="l"/>
        <dgm:param type="txAnchorVert" val="t"/>
      </dgm:alg>
      <dgm:shape xmlns:r="http://schemas.openxmlformats.org/officeDocument/2006/relationships" type="rect" r:blip="">
        <dgm:adjLst/>
      </dgm:shape>
      <dgm:presOf axis="ch desOrSelf" ptType="node node" st="1 1" cnt="1 0"/>
      <dgm:constrLst>
        <dgm:constr type="lMarg" refType="primFontSz" fact="0.15"/>
        <dgm:constr type="rMarg" refType="primFontSz" fact="0.15"/>
        <dgm:constr type="tMarg" refType="primFontSz" fact="0.15"/>
        <dgm:constr type="bMarg" refType="primFontSz" fact="0.15"/>
      </dgm:constrLst>
      <dgm:ruleLst>
        <dgm:rule type="primFontSz" val="5" fact="NaN" max="NaN"/>
      </dgm:ruleLst>
    </dgm:layoutNode>
    <dgm:layoutNode name="ParentText2" styleLbl="revTx">
      <dgm:varLst>
        <dgm:chMax val="0"/>
        <dgm:chPref val="0"/>
        <dgm:bulletEnabled val="1"/>
      </dgm:varLst>
      <dgm:alg type="tx">
        <dgm:param type="parTxLTRAlign" val="l"/>
        <dgm:param type="txAnchorVert" val="t"/>
      </dgm:alg>
      <dgm:shape xmlns:r="http://schemas.openxmlformats.org/officeDocument/2006/relationships" type="rect" r:blip="">
        <dgm:adjLst/>
      </dgm:shape>
      <dgm:presOf axis="ch desOrSelf" ptType="node node" st="2 1" cnt="1 0"/>
      <dgm:constrLst>
        <dgm:constr type="lMarg" refType="primFontSz" fact="0.15"/>
        <dgm:constr type="rMarg" refType="primFontSz" fact="0.15"/>
        <dgm:constr type="tMarg" refType="primFontSz" fact="0.15"/>
        <dgm:constr type="bMarg" refType="primFontSz" fact="0.15"/>
      </dgm:constrLst>
      <dgm:ruleLst>
        <dgm:rule type="primFontSz" val="5" fact="NaN" max="NaN"/>
      </dgm:ruleLst>
    </dgm:layoutNode>
    <dgm:layoutNode name="Plus" styleLbl="alignNode1">
      <dgm:alg type="sp"/>
      <dgm:shape xmlns:r="http://schemas.openxmlformats.org/officeDocument/2006/relationships" type="plus" r:blip="">
        <dgm:adjLst>
          <dgm:adj idx="1" val="0.3281"/>
        </dgm:adjLst>
      </dgm:shape>
      <dgm:presOf/>
    </dgm:layoutNode>
    <dgm:layoutNode name="Minus" styleLbl="alignNode1">
      <dgm:alg type="sp"/>
      <dgm:shape xmlns:r="http://schemas.openxmlformats.org/officeDocument/2006/relationships" type="rect" r:blip="">
        <dgm:adjLst/>
      </dgm:shape>
      <dgm:presOf/>
    </dgm:layoutNode>
    <dgm:layoutNode name="Divider" styleLbl="parChTrans1D1">
      <dgm:alg type="sp"/>
      <dgm:shape xmlns:r="http://schemas.openxmlformats.org/officeDocument/2006/relationships" type="line" r:blip="">
        <dgm:adjLst/>
      </dgm:shape>
      <dgm:presOf/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5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#7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#8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0.25651</cdr:x>
      <cdr:y>0.25256</cdr:y>
    </cdr:from>
    <cdr:to>
      <cdr:x>0.30389</cdr:x>
      <cdr:y>0.33028</cdr:y>
    </cdr:to>
    <cdr:sp macro="" textlink="">
      <cdr:nvSpPr>
        <cdr:cNvPr id="2" name="TextBox 27"/>
        <cdr:cNvSpPr txBox="1"/>
      </cdr:nvSpPr>
      <cdr:spPr>
        <a:xfrm xmlns:a="http://schemas.openxmlformats.org/drawingml/2006/main">
          <a:off x="1000145" y="1000138"/>
          <a:ext cx="184731" cy="307777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rtlCol="0">
          <a:spAutoFit/>
        </a:bodyPr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Calibri"/>
            </a:defRPr>
          </a:lvl1pPr>
          <a:lvl2pPr marL="4572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Calibri"/>
            </a:defRPr>
          </a:lvl2pPr>
          <a:lvl3pPr marL="9144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Calibri"/>
            </a:defRPr>
          </a:lvl3pPr>
          <a:lvl4pPr marL="13716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Calibri"/>
            </a:defRPr>
          </a:lvl4pPr>
          <a:lvl5pPr marL="18288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Calibri"/>
            </a:defRPr>
          </a:lvl5pPr>
          <a:lvl6pPr marL="22860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Calibri"/>
            </a:defRPr>
          </a:lvl6pPr>
          <a:lvl7pPr marL="27432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Calibri"/>
            </a:defRPr>
          </a:lvl7pPr>
          <a:lvl8pPr marL="32004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Calibri"/>
            </a:defRPr>
          </a:lvl8pPr>
          <a:lvl9pPr marL="36576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Calibri"/>
            </a:defRPr>
          </a:lvl9pPr>
        </a:lstStyle>
        <a:p xmlns:a="http://schemas.openxmlformats.org/drawingml/2006/main">
          <a:endParaRPr lang="ru-RU" sz="1400" dirty="0"/>
        </a:p>
      </cdr:txBody>
    </cdr:sp>
  </cdr:relSizeAnchor>
  <cdr:relSizeAnchor xmlns:cdr="http://schemas.openxmlformats.org/drawingml/2006/chartDrawing">
    <cdr:from>
      <cdr:x>0.71455</cdr:x>
      <cdr:y>0.14432</cdr:y>
    </cdr:from>
    <cdr:to>
      <cdr:x>0.76193</cdr:x>
      <cdr:y>0.22204</cdr:y>
    </cdr:to>
    <cdr:sp macro="" textlink="">
      <cdr:nvSpPr>
        <cdr:cNvPr id="3" name="TextBox 27"/>
        <cdr:cNvSpPr txBox="1"/>
      </cdr:nvSpPr>
      <cdr:spPr>
        <a:xfrm xmlns:a="http://schemas.openxmlformats.org/drawingml/2006/main">
          <a:off x="2786065" y="571507"/>
          <a:ext cx="184731" cy="307777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rtlCol="0">
          <a:spAutoFit/>
        </a:bodyPr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Calibri"/>
            </a:defRPr>
          </a:lvl1pPr>
          <a:lvl2pPr marL="4572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Calibri"/>
            </a:defRPr>
          </a:lvl2pPr>
          <a:lvl3pPr marL="9144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Calibri"/>
            </a:defRPr>
          </a:lvl3pPr>
          <a:lvl4pPr marL="13716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Calibri"/>
            </a:defRPr>
          </a:lvl4pPr>
          <a:lvl5pPr marL="18288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Calibri"/>
            </a:defRPr>
          </a:lvl5pPr>
          <a:lvl6pPr marL="22860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Calibri"/>
            </a:defRPr>
          </a:lvl6pPr>
          <a:lvl7pPr marL="27432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Calibri"/>
            </a:defRPr>
          </a:lvl7pPr>
          <a:lvl8pPr marL="32004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Calibri"/>
            </a:defRPr>
          </a:lvl8pPr>
          <a:lvl9pPr marL="36576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Calibri"/>
            </a:defRPr>
          </a:lvl9pPr>
        </a:lstStyle>
        <a:p xmlns:a="http://schemas.openxmlformats.org/drawingml/2006/main">
          <a:endParaRPr lang="ru-RU" sz="1400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0.57672</cdr:x>
      <cdr:y>0.16176</cdr:y>
    </cdr:from>
    <cdr:to>
      <cdr:x>0.62483</cdr:x>
      <cdr:y>0.2392</cdr:y>
    </cdr:to>
    <cdr:sp macro="" textlink="">
      <cdr:nvSpPr>
        <cdr:cNvPr id="3" name="TextBox 27"/>
        <cdr:cNvSpPr txBox="1"/>
      </cdr:nvSpPr>
      <cdr:spPr>
        <a:xfrm xmlns:a="http://schemas.openxmlformats.org/drawingml/2006/main">
          <a:off x="2214587" y="642937"/>
          <a:ext cx="184731" cy="307777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rtlCol="0">
          <a:spAutoFit/>
        </a:bodyPr>
        <a:lstStyle xmlns:a="http://schemas.openxmlformats.org/drawingml/2006/main">
          <a:defPPr>
            <a:defRPr lang="ru-RU"/>
          </a:defPPr>
          <a:lvl1pPr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Text" lastClr="000000"/>
              </a:solidFill>
              <a:latin typeface="Arial" charset="0"/>
              <a:cs typeface="Arial" charset="0"/>
            </a:defRPr>
          </a:lvl1pPr>
          <a:lvl2pPr marL="4572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Text" lastClr="000000"/>
              </a:solidFill>
              <a:latin typeface="Arial" charset="0"/>
              <a:cs typeface="Arial" charset="0"/>
            </a:defRPr>
          </a:lvl2pPr>
          <a:lvl3pPr marL="9144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Text" lastClr="000000"/>
              </a:solidFill>
              <a:latin typeface="Arial" charset="0"/>
              <a:cs typeface="Arial" charset="0"/>
            </a:defRPr>
          </a:lvl3pPr>
          <a:lvl4pPr marL="13716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Text" lastClr="000000"/>
              </a:solidFill>
              <a:latin typeface="Arial" charset="0"/>
              <a:cs typeface="Arial" charset="0"/>
            </a:defRPr>
          </a:lvl4pPr>
          <a:lvl5pPr marL="18288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Text" lastClr="000000"/>
              </a:solidFill>
              <a:latin typeface="Arial" charset="0"/>
              <a:cs typeface="Arial" charset="0"/>
            </a:defRPr>
          </a:lvl5pPr>
          <a:lvl6pPr marL="2286000" algn="l" defTabSz="914400" rtl="0" eaLnBrk="1" latinLnBrk="0" hangingPunct="1">
            <a:defRPr kern="1200">
              <a:solidFill>
                <a:sysClr val="windowText" lastClr="000000"/>
              </a:solidFill>
              <a:latin typeface="Arial" charset="0"/>
              <a:cs typeface="Arial" charset="0"/>
            </a:defRPr>
          </a:lvl6pPr>
          <a:lvl7pPr marL="2743200" algn="l" defTabSz="914400" rtl="0" eaLnBrk="1" latinLnBrk="0" hangingPunct="1">
            <a:defRPr kern="1200">
              <a:solidFill>
                <a:sysClr val="windowText" lastClr="000000"/>
              </a:solidFill>
              <a:latin typeface="Arial" charset="0"/>
              <a:cs typeface="Arial" charset="0"/>
            </a:defRPr>
          </a:lvl7pPr>
          <a:lvl8pPr marL="3200400" algn="l" defTabSz="914400" rtl="0" eaLnBrk="1" latinLnBrk="0" hangingPunct="1">
            <a:defRPr kern="1200">
              <a:solidFill>
                <a:sysClr val="windowText" lastClr="000000"/>
              </a:solidFill>
              <a:latin typeface="Arial" charset="0"/>
              <a:cs typeface="Arial" charset="0"/>
            </a:defRPr>
          </a:lvl8pPr>
          <a:lvl9pPr marL="3657600" algn="l" defTabSz="914400" rtl="0" eaLnBrk="1" latinLnBrk="0" hangingPunct="1">
            <a:defRPr kern="1200">
              <a:solidFill>
                <a:sysClr val="windowText" lastClr="000000"/>
              </a:solidFill>
              <a:latin typeface="Arial" charset="0"/>
              <a:cs typeface="Arial" charset="0"/>
            </a:defRPr>
          </a:lvl9pPr>
        </a:lstStyle>
        <a:p xmlns:a="http://schemas.openxmlformats.org/drawingml/2006/main">
          <a:endParaRPr lang="ru-RU" sz="1400" dirty="0"/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0.02575</cdr:x>
      <cdr:y>0.92704</cdr:y>
    </cdr:from>
    <cdr:to>
      <cdr:x>0.08583</cdr:x>
      <cdr:y>0.98026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14314" y="5143536"/>
          <a:ext cx="500017" cy="29528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r>
            <a:rPr lang="ru-RU" sz="1400" b="1" dirty="0" smtClean="0"/>
            <a:t>%</a:t>
          </a:r>
          <a:endParaRPr lang="ru-RU" sz="1400" b="1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8247DAA-F212-46A3-A03B-70753984F529}" type="datetimeFigureOut">
              <a:rPr lang="ru-RU"/>
              <a:pPr>
                <a:defRPr/>
              </a:pPr>
              <a:t>18.01.2021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E2EB8D6-99E1-41E8-910F-E6EF79D0CBF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855476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45060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05BEFA5-4AC5-4AFD-921B-C564DC768825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6C8A2AA-6515-461E-A0A2-4D3E37ACC8E4}" type="slidenum">
              <a:rPr lang="ru-RU" smtClean="0"/>
              <a:pPr>
                <a:defRPr/>
              </a:pPr>
              <a:t>14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4710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0166958-05FE-4404-A91E-8762EC42A2A1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</a:t>
            </a:fld>
            <a:endParaRPr lang="ru-R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806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3A68ECD-A665-471A-AD3D-2B15E0D61CE2}" type="slidenum">
              <a:rPr lang="ru-RU" smtClean="0"/>
              <a:pPr>
                <a:defRPr/>
              </a:pPr>
              <a:t>20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0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421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711E74D-E352-419A-A135-EBA41E64BADA}" type="slidenum">
              <a:rPr lang="ru-RU" smtClean="0"/>
              <a:pPr>
                <a:defRPr/>
              </a:pPr>
              <a:t>24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7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625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825515-2FB3-4B9A-BE45-ECBC1CA17278}" type="slidenum">
              <a:rPr lang="ru-RU" smtClean="0"/>
              <a:pPr>
                <a:defRPr/>
              </a:pPr>
              <a:t>25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830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5807E97-12CC-4A57-BBBF-C192C9DE8035}" type="slidenum">
              <a:rPr lang="ru-RU" smtClean="0"/>
              <a:pPr>
                <a:defRPr/>
              </a:pPr>
              <a:t>26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4DB753A-9603-4D06-BEEC-8734AE56D756}" type="slidenum">
              <a:rPr lang="ru-RU" smtClean="0"/>
              <a:pPr>
                <a:defRPr/>
              </a:pPr>
              <a:t>27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0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9851B19-8D61-42C9-BD2D-96C437531778}" type="slidenum">
              <a:rPr lang="ru-RU" smtClean="0"/>
              <a:pPr>
                <a:defRPr/>
              </a:pPr>
              <a:t>30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7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161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A98DC0B-B541-4902-9F87-8734ABF06489}" type="slidenum">
              <a:rPr lang="ru-RU" smtClean="0"/>
              <a:pPr>
                <a:defRPr/>
              </a:pPr>
              <a:t>31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AF4B56-3D99-4D28-BAF3-780BF5DE89EE}" type="datetime1">
              <a:rPr lang="ru-RU"/>
              <a:pPr>
                <a:defRPr/>
              </a:pPr>
              <a:t>18.01.2021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A6F8AA-2830-45F3-9FCA-8CE773768F4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cove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97CAEA-BF84-452E-BD6D-879CA399C17A}" type="datetime1">
              <a:rPr lang="ru-RU"/>
              <a:pPr>
                <a:defRPr/>
              </a:pPr>
              <a:t>18.01.2021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C345F2-93D2-4609-B2AF-4C21B8B9B4C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cove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E596B1-D797-4587-8047-B558D394B269}" type="datetime1">
              <a:rPr lang="ru-RU"/>
              <a:pPr>
                <a:defRPr/>
              </a:pPr>
              <a:t>18.01.2021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4CCE64-B65A-4F5B-A83B-7BD6FA15BD1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cove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D086CE-4878-44EF-979B-189AADA4CD18}" type="datetime1">
              <a:rPr lang="ru-RU"/>
              <a:pPr>
                <a:defRPr/>
              </a:pPr>
              <a:t>18.01.2021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C3956E-4123-4D56-AB54-9AE3B78535A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cove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DE44E9-56CC-409D-B518-BF96BB3FA042}" type="datetime1">
              <a:rPr lang="ru-RU"/>
              <a:pPr>
                <a:defRPr/>
              </a:pPr>
              <a:t>18.01.2021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1CD4F9-DB01-49C8-A19E-89E2B25DAF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cove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8C8739-0D9F-4F2E-B5C9-D827B9DD99DC}" type="datetime1">
              <a:rPr lang="ru-RU"/>
              <a:pPr>
                <a:defRPr/>
              </a:pPr>
              <a:t>18.01.2021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431473-B857-4A39-93DA-A318CB12178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cove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14C5FD-452B-4C3F-BF0F-F6E5D3193CF2}" type="datetime1">
              <a:rPr lang="ru-RU"/>
              <a:pPr>
                <a:defRPr/>
              </a:pPr>
              <a:t>18.01.2021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DE1667-DEF3-4849-8148-7DFBD75EAB2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cove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D90D97-F451-4AC4-809D-74A89AE169C8}" type="datetime1">
              <a:rPr lang="ru-RU"/>
              <a:pPr>
                <a:defRPr/>
              </a:pPr>
              <a:t>18.01.2021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C945E2-72EE-40C8-A1B5-C08657F2FC9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cove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26F69E-7A5C-4084-9F09-C2F005202481}" type="datetime1">
              <a:rPr lang="ru-RU"/>
              <a:pPr>
                <a:defRPr/>
              </a:pPr>
              <a:t>18.01.2021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CD2BE5-BF9F-44A3-B2B1-CFE54AF54F1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cove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646A5F-63A5-4258-BBA5-17BFD2BE94D0}" type="datetime1">
              <a:rPr lang="ru-RU"/>
              <a:pPr>
                <a:defRPr/>
              </a:pPr>
              <a:t>18.01.2021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C3AA89-BD17-4E29-931C-2BD9A4FE3AB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cove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1096E5-E3B8-47B5-B5D8-50422EA2F4E7}" type="datetime1">
              <a:rPr lang="ru-RU"/>
              <a:pPr>
                <a:defRPr/>
              </a:pPr>
              <a:t>18.01.2021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77F03C-65FC-453E-AEE7-CB0DCE667D9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cove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shape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889F87C8-29AB-4D31-9C21-28ADFE2CABD0}" type="datetime1">
              <a:rPr lang="ru-RU"/>
              <a:pPr>
                <a:defRPr/>
              </a:pPr>
              <a:t>18.01.2021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05C1FFBB-4CE8-4F44-9920-275482D1035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  <p:sldLayoutId id="2147483748" r:id="rId8"/>
    <p:sldLayoutId id="2147483749" r:id="rId9"/>
    <p:sldLayoutId id="2147483750" r:id="rId10"/>
    <p:sldLayoutId id="2147483751" r:id="rId11"/>
  </p:sldLayoutIdLst>
  <p:transition spd="med">
    <p:cover/>
  </p:transition>
  <p:timing>
    <p:tnLst>
      <p:par>
        <p:cTn id="1" dur="indefinite" restart="never" nodeType="tmRoot"/>
      </p:par>
    </p:tnLst>
  </p:timing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comments" Target="../comments/comment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9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8.png"/><Relationship Id="rId4" Type="http://schemas.openxmlformats.org/officeDocument/2006/relationships/image" Target="../media/image17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9.xml"/><Relationship Id="rId5" Type="http://schemas.openxmlformats.org/officeDocument/2006/relationships/chart" Target="../charts/chart8.xml"/><Relationship Id="rId4" Type="http://schemas.openxmlformats.org/officeDocument/2006/relationships/chart" Target="../charts/char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13.xml"/><Relationship Id="rId4" Type="http://schemas.openxmlformats.org/officeDocument/2006/relationships/chart" Target="../charts/char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4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16.xml"/><Relationship Id="rId4" Type="http://schemas.openxmlformats.org/officeDocument/2006/relationships/chart" Target="../charts/chart1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7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13" Type="http://schemas.openxmlformats.org/officeDocument/2006/relationships/diagramLayout" Target="../diagrams/layout4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12" Type="http://schemas.openxmlformats.org/officeDocument/2006/relationships/diagramData" Target="../diagrams/data4.xml"/><Relationship Id="rId2" Type="http://schemas.openxmlformats.org/officeDocument/2006/relationships/diagramData" Target="../diagrams/data2.xml"/><Relationship Id="rId16" Type="http://schemas.microsoft.com/office/2007/relationships/diagramDrawing" Target="../diagrams/drawing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5" Type="http://schemas.openxmlformats.org/officeDocument/2006/relationships/diagramColors" Target="../diagrams/colors4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Relationship Id="rId14" Type="http://schemas.openxmlformats.org/officeDocument/2006/relationships/diagramQuickStyle" Target="../diagrams/quickStyle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7"/>
          <p:cNvSpPr txBox="1">
            <a:spLocks noChangeArrowheads="1"/>
          </p:cNvSpPr>
          <p:nvPr/>
        </p:nvSpPr>
        <p:spPr>
          <a:xfrm>
            <a:off x="0" y="1500188"/>
            <a:ext cx="9144000" cy="2643187"/>
          </a:xfrm>
          <a:prstGeom prst="rect">
            <a:avLst/>
          </a:prstGeom>
          <a:noFill/>
        </p:spPr>
        <p:txBody>
          <a:bodyPr anchor="ctr">
            <a:normAutofit fontScale="92500" lnSpcReduction="10000"/>
          </a:bodyPr>
          <a:lstStyle/>
          <a:p>
            <a:pPr algn="ctr"/>
            <a:r>
              <a:rPr lang="ru-RU" sz="2200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к </a:t>
            </a:r>
            <a:r>
              <a:rPr lang="ru-RU" sz="2200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решению Совета депутатов </a:t>
            </a:r>
          </a:p>
          <a:p>
            <a:pPr algn="ctr"/>
            <a:r>
              <a:rPr lang="ru-RU" sz="2200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Краснопольского сельского поселения </a:t>
            </a:r>
          </a:p>
          <a:p>
            <a:pPr algn="ctr"/>
            <a:r>
              <a:rPr lang="ru-RU" sz="2200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Торбеевского муниципального района </a:t>
            </a:r>
          </a:p>
          <a:p>
            <a:pPr algn="ctr"/>
            <a:r>
              <a:rPr lang="ru-RU" sz="2200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Республики Мордовия</a:t>
            </a:r>
          </a:p>
          <a:p>
            <a:pPr algn="ctr"/>
            <a:r>
              <a:rPr lang="ru-RU" sz="2200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от «30» декабря 2020 </a:t>
            </a:r>
            <a:r>
              <a:rPr lang="ru-RU" sz="2200" i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г.</a:t>
            </a:r>
          </a:p>
          <a:p>
            <a:pPr algn="ctr"/>
            <a:endParaRPr lang="en-US" sz="2200" i="1" dirty="0">
              <a:solidFill>
                <a:srgbClr val="0070C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/>
            <a:r>
              <a:rPr lang="ru-RU" sz="2200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«О бюджете </a:t>
            </a:r>
            <a:r>
              <a:rPr lang="ru-RU" sz="2200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Краснопольского сельского </a:t>
            </a:r>
            <a:r>
              <a:rPr lang="ru-RU" sz="2200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поселения </a:t>
            </a:r>
            <a:r>
              <a:rPr lang="ru-RU" sz="2200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Торбеевского муниципального </a:t>
            </a:r>
            <a:r>
              <a:rPr lang="ru-RU" sz="2200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района </a:t>
            </a:r>
            <a:r>
              <a:rPr lang="ru-RU" sz="2200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Республики Мордовия </a:t>
            </a:r>
            <a:r>
              <a:rPr lang="ru-RU" sz="2200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на </a:t>
            </a:r>
            <a:r>
              <a:rPr lang="ru-RU" sz="2200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20</a:t>
            </a:r>
            <a:r>
              <a:rPr lang="en-US" sz="2200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21</a:t>
            </a:r>
            <a:r>
              <a:rPr lang="ru-RU" sz="2200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год </a:t>
            </a:r>
            <a:r>
              <a:rPr lang="ru-RU" sz="2200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и на плановый период </a:t>
            </a:r>
            <a:r>
              <a:rPr lang="ru-RU" sz="2200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202</a:t>
            </a:r>
            <a:r>
              <a:rPr lang="en-US" sz="2200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2</a:t>
            </a:r>
            <a:r>
              <a:rPr lang="ru-RU" sz="2200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и 20</a:t>
            </a:r>
            <a:r>
              <a:rPr lang="en-US" sz="2200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23</a:t>
            </a:r>
            <a:r>
              <a:rPr lang="ru-RU" sz="2200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ru-RU" sz="2200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годов»</a:t>
            </a:r>
          </a:p>
        </p:txBody>
      </p:sp>
      <p:sp>
        <p:nvSpPr>
          <p:cNvPr id="12" name="Заголовок 1"/>
          <p:cNvSpPr txBox="1">
            <a:spLocks/>
          </p:cNvSpPr>
          <p:nvPr/>
        </p:nvSpPr>
        <p:spPr bwMode="gray">
          <a:xfrm>
            <a:off x="1500188" y="428625"/>
            <a:ext cx="5976937" cy="8636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anchor="ctr"/>
          <a:lstStyle/>
          <a:p>
            <a:pPr algn="ctr">
              <a:defRPr/>
            </a:pPr>
            <a:r>
              <a:rPr lang="ru-RU" sz="3200" b="1" kern="0" dirty="0">
                <a:solidFill>
                  <a:schemeClr val="bg2">
                    <a:lumMod val="25000"/>
                  </a:schemeClr>
                </a:solidFill>
                <a:latin typeface="Georgia" pitchFamily="18" charset="0"/>
                <a:ea typeface="+mj-ea"/>
                <a:cs typeface="+mj-cs"/>
              </a:rPr>
              <a:t>БЮДЖЕТ ДЛЯ ГРАЖДАН</a:t>
            </a:r>
          </a:p>
        </p:txBody>
      </p:sp>
      <p:sp>
        <p:nvSpPr>
          <p:cNvPr id="13" name="Подзаголовок 2"/>
          <p:cNvSpPr txBox="1">
            <a:spLocks/>
          </p:cNvSpPr>
          <p:nvPr/>
        </p:nvSpPr>
        <p:spPr>
          <a:xfrm>
            <a:off x="2627313" y="2960688"/>
            <a:ext cx="6516687" cy="1042987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eaLnBrk="0" hangingPunct="0">
              <a:defRPr/>
            </a:pPr>
            <a:endParaRPr lang="ru-RU" sz="1600" b="1" kern="0" dirty="0">
              <a:solidFill>
                <a:schemeClr val="bg1"/>
              </a:solidFill>
              <a:latin typeface="Trebuchet MS" pitchFamily="34" charset="0"/>
              <a:ea typeface="+mj-ea"/>
              <a:cs typeface="+mj-cs"/>
            </a:endParaRPr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4A261-A94C-43F2-BF88-90D9F1E829FE}" type="slidenum">
              <a:rPr lang="ru-RU" smtClean="0"/>
              <a:pPr/>
              <a:t>1</a:t>
            </a:fld>
            <a:endParaRPr lang="ru-RU" dirty="0"/>
          </a:p>
        </p:txBody>
      </p:sp>
    </p:spTree>
  </p:cSld>
  <p:clrMapOvr>
    <a:masterClrMapping/>
  </p:clrMapOvr>
  <p:transition spd="med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214313" y="2781300"/>
            <a:ext cx="8715375" cy="3887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54000" rIns="54000"/>
          <a:lstStyle/>
          <a:p>
            <a:pPr marL="1588" indent="361950" algn="just">
              <a:spcBef>
                <a:spcPct val="20000"/>
              </a:spcBef>
              <a:buFont typeface="Wingdings" pitchFamily="2" charset="2"/>
              <a:buNone/>
            </a:pPr>
            <a:endParaRPr lang="ru-RU" b="1">
              <a:latin typeface="Calibri" pitchFamily="34" charset="0"/>
            </a:endParaRPr>
          </a:p>
        </p:txBody>
      </p:sp>
      <p:sp>
        <p:nvSpPr>
          <p:cNvPr id="16390" name="WordArt 8"/>
          <p:cNvSpPr>
            <a:spLocks noChangeArrowheads="1" noChangeShapeType="1" noTextEdit="1"/>
          </p:cNvSpPr>
          <p:nvPr/>
        </p:nvSpPr>
        <p:spPr bwMode="auto">
          <a:xfrm>
            <a:off x="1500166" y="285728"/>
            <a:ext cx="5976664" cy="65573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8434"/>
              </a:avLst>
            </a:prstTxWarp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ru-RU" sz="3600" b="1" kern="10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Impact"/>
              </a:rPr>
              <a:t> </a:t>
            </a:r>
            <a:r>
              <a:rPr lang="ru-RU" sz="3600" b="1" kern="10" spc="150" dirty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Impact"/>
              </a:rPr>
              <a:t>Уважаемые жители сельского поселения!</a:t>
            </a: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928688" y="500063"/>
            <a:ext cx="7326312" cy="828675"/>
          </a:xfrm>
          <a:prstGeom prst="rect">
            <a:avLst/>
          </a:prstGeom>
        </p:spPr>
        <p:txBody>
          <a:bodyPr/>
          <a:lstStyle/>
          <a:p>
            <a:pPr algn="ctr" eaLnBrk="0" hangingPunct="0">
              <a:defRPr/>
            </a:pPr>
            <a:endParaRPr lang="ru-RU" sz="2800" kern="0" dirty="0">
              <a:solidFill>
                <a:srgbClr val="FFC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79512" y="1142984"/>
            <a:ext cx="8640960" cy="4708981"/>
          </a:xfrm>
          <a:prstGeom prst="rect">
            <a:avLst/>
          </a:prstGeom>
          <a:noFill/>
          <a:effectLst>
            <a:outerShdw blurRad="40000" dist="20000" dir="5400000" rotWithShape="0">
              <a:srgbClr val="000000">
                <a:alpha val="38000"/>
              </a:srgbClr>
            </a:outerShdw>
            <a:softEdge rad="63500"/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just">
              <a:defRPr/>
            </a:pPr>
            <a:r>
              <a:rPr lang="ru-RU" sz="1200" i="1" dirty="0">
                <a:latin typeface="+mj-lt"/>
              </a:rPr>
              <a:t>	</a:t>
            </a:r>
            <a:r>
              <a:rPr lang="ru-RU" sz="20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Администрация Краснопольского сельского </a:t>
            </a:r>
            <a:r>
              <a:rPr lang="ru-RU" sz="20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поселения </a:t>
            </a:r>
            <a:r>
              <a:rPr lang="ru-RU" sz="20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Торбеевского муниципального </a:t>
            </a:r>
            <a:r>
              <a:rPr lang="ru-RU" sz="20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района </a:t>
            </a:r>
            <a:r>
              <a:rPr lang="ru-RU" sz="20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составляет  </a:t>
            </a:r>
            <a:r>
              <a:rPr lang="ru-RU" sz="20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аналитический документ «Бюджет для граждан», который содержит основные положения </a:t>
            </a:r>
            <a:r>
              <a:rPr lang="ru-RU" sz="20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решения </a:t>
            </a:r>
            <a:r>
              <a:rPr lang="ru-RU" sz="20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 бюджете и отчета о его исполнении в доступной и понятной форме.</a:t>
            </a:r>
          </a:p>
          <a:p>
            <a:pPr algn="just">
              <a:defRPr/>
            </a:pPr>
            <a:r>
              <a:rPr lang="ru-RU" sz="20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По своей сути бюджет для граждан - это упрощенная версия бюджетного документа, которая использует доступные форматы, чтобы облегчить для граждан понимание бюджета, объяснить им планы и действия Администрации </a:t>
            </a:r>
            <a:r>
              <a:rPr lang="ru-RU" sz="20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Краснопольского сельского </a:t>
            </a:r>
            <a:r>
              <a:rPr lang="ru-RU" sz="20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поселения во время бюджетного года и показать формы их возможного взаимодействия с каждым гражданином по вопросам расходования общественных финансов. </a:t>
            </a:r>
          </a:p>
          <a:p>
            <a:pPr algn="just">
              <a:defRPr/>
            </a:pPr>
            <a:r>
              <a:rPr lang="ru-RU" sz="20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Информацию о бюджетном процессе и аналитический материал доступен на сайте </a:t>
            </a:r>
          </a:p>
          <a:p>
            <a:pPr algn="just">
              <a:defRPr/>
            </a:pPr>
            <a:r>
              <a:rPr lang="ru-RU" sz="20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Очень надеемся, что «Бюджет для граждан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sz="20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станет доступным источником для повышения финансовой грамотности наших жителей  и активизации общественного контроля за муниципальными расходами.</a:t>
            </a:r>
          </a:p>
        </p:txBody>
      </p:sp>
      <p:sp>
        <p:nvSpPr>
          <p:cNvPr id="12" name="Номер слайда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68450A-F564-44EC-B8C3-03493A7CA524}" type="slidenum">
              <a:rPr lang="ru-RU"/>
              <a:pPr>
                <a:defRPr/>
              </a:pPr>
              <a:t>2</a:t>
            </a:fld>
            <a:endParaRPr lang="ru-RU" dirty="0"/>
          </a:p>
        </p:txBody>
      </p:sp>
    </p:spTree>
  </p:cSld>
  <p:clrMapOvr>
    <a:masterClrMapping/>
  </p:clrMapOvr>
  <p:transition spd="med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Номер слайда 11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305050" cy="365125"/>
          </a:xfrm>
        </p:spPr>
        <p:txBody>
          <a:bodyPr/>
          <a:lstStyle/>
          <a:p>
            <a:pPr>
              <a:defRPr/>
            </a:pPr>
            <a:fld id="{5248CE0B-340D-4818-872C-77B4F10B244D}" type="slidenum">
              <a:rPr lang="ru-RU"/>
              <a:pPr>
                <a:defRPr/>
              </a:pPr>
              <a:t>3</a:t>
            </a:fld>
            <a:endParaRPr lang="ru-RU" dirty="0"/>
          </a:p>
        </p:txBody>
      </p:sp>
      <p:sp>
        <p:nvSpPr>
          <p:cNvPr id="17409" name="Содержимое 2"/>
          <p:cNvSpPr>
            <a:spLocks noGrp="1"/>
          </p:cNvSpPr>
          <p:nvPr>
            <p:ph idx="4294967295"/>
          </p:nvPr>
        </p:nvSpPr>
        <p:spPr>
          <a:xfrm>
            <a:off x="0" y="285750"/>
            <a:ext cx="9144000" cy="6383338"/>
          </a:xfrm>
        </p:spPr>
        <p:txBody>
          <a:bodyPr/>
          <a:lstStyle/>
          <a:p>
            <a:pPr algn="ctr">
              <a:buFontTx/>
              <a:buNone/>
            </a:pPr>
            <a:r>
              <a:rPr lang="en-US" altLang="zh-CN" sz="2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algn="ctr">
              <a:buFontTx/>
              <a:buNone/>
            </a:pPr>
            <a:endParaRPr lang="en-US" altLang="zh-CN" sz="20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FontTx/>
              <a:buNone/>
            </a:pPr>
            <a:endParaRPr lang="en-US" altLang="zh-CN" sz="20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FontTx/>
              <a:buNone/>
            </a:pPr>
            <a:endParaRPr lang="en-US" altLang="zh-CN" sz="20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FontTx/>
              <a:buNone/>
            </a:pPr>
            <a:endParaRPr lang="en-US" altLang="zh-CN" sz="20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FontTx/>
              <a:buNone/>
            </a:pPr>
            <a:endParaRPr lang="en-US" altLang="zh-CN" sz="20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FontTx/>
              <a:buNone/>
            </a:pPr>
            <a:endParaRPr lang="en-US" altLang="zh-CN" sz="20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>
              <a:buFontTx/>
              <a:buNone/>
            </a:pPr>
            <a:endParaRPr lang="ru-RU" sz="1600" i="1" dirty="0" smtClean="0">
              <a:solidFill>
                <a:srgbClr val="000000"/>
              </a:solidFill>
              <a:latin typeface="Times New Roman" pitchFamily="18" charset="0"/>
              <a:ea typeface="宋体"/>
              <a:cs typeface="Times New Roman" pitchFamily="18" charset="0"/>
            </a:endParaRPr>
          </a:p>
        </p:txBody>
      </p:sp>
      <p:sp>
        <p:nvSpPr>
          <p:cNvPr id="7" name="Скругленный прямоугольник 18"/>
          <p:cNvSpPr>
            <a:spLocks noChangeArrowheads="1"/>
          </p:cNvSpPr>
          <p:nvPr/>
        </p:nvSpPr>
        <p:spPr bwMode="auto">
          <a:xfrm>
            <a:off x="714348" y="5786454"/>
            <a:ext cx="7920037" cy="792162"/>
          </a:xfrm>
          <a:prstGeom prst="roundRect">
            <a:avLst>
              <a:gd name="adj" fmla="val 16667"/>
            </a:avLst>
          </a:prstGeom>
          <a:gradFill>
            <a:gsLst>
              <a:gs pos="100000">
                <a:schemeClr val="tx2">
                  <a:lumMod val="20000"/>
                  <a:lumOff val="80000"/>
                </a:scheme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</a:gradFill>
          <a:ln w="25400" algn="ctr">
            <a:solidFill>
              <a:schemeClr val="bg2">
                <a:lumMod val="25000"/>
              </a:schemeClr>
            </a:solidFill>
            <a:round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ru-RU" sz="1000">
              <a:latin typeface="Constantia" pitchFamily="18" charset="0"/>
            </a:endParaRPr>
          </a:p>
        </p:txBody>
      </p:sp>
      <p:sp>
        <p:nvSpPr>
          <p:cNvPr id="17412" name="Shape"/>
          <p:cNvSpPr>
            <a:spLocks noChangeArrowheads="1"/>
          </p:cNvSpPr>
          <p:nvPr/>
        </p:nvSpPr>
        <p:spPr bwMode="auto">
          <a:xfrm>
            <a:off x="714348" y="785794"/>
            <a:ext cx="7656513" cy="64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28575" algn="ctr">
              <a:spcAft>
                <a:spcPts val="2100"/>
              </a:spcAft>
            </a:pP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ЧТО ТАКОЕ «БЮДЖЕТ ДЛЯ ГРАЖДАН»?</a:t>
            </a:r>
          </a:p>
        </p:txBody>
      </p:sp>
      <p:sp>
        <p:nvSpPr>
          <p:cNvPr id="9" name="Shape"/>
          <p:cNvSpPr>
            <a:spLocks noChangeArrowheads="1"/>
          </p:cNvSpPr>
          <p:nvPr/>
        </p:nvSpPr>
        <p:spPr bwMode="auto">
          <a:xfrm>
            <a:off x="4786314" y="1714488"/>
            <a:ext cx="3992564" cy="3429012"/>
          </a:xfrm>
          <a:prstGeom prst="rect">
            <a:avLst/>
          </a:prstGeom>
          <a:gradFill flip="none" rotWithShape="1">
            <a:gsLst>
              <a:gs pos="100000">
                <a:schemeClr val="tx2">
                  <a:lumMod val="20000"/>
                  <a:lumOff val="80000"/>
                </a:scheme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  <a:tileRect r="-100000" b="-100000"/>
          </a:gra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22225" algn="ctr">
              <a:lnSpc>
                <a:spcPts val="2163"/>
              </a:lnSpc>
              <a:spcBef>
                <a:spcPts val="2100"/>
              </a:spcBef>
              <a:spcAft>
                <a:spcPts val="213"/>
              </a:spcAft>
              <a:defRPr/>
            </a:pPr>
            <a:r>
              <a:rPr lang="ru-RU" sz="1700" b="1" dirty="0">
                <a:solidFill>
                  <a:schemeClr val="bg2">
                    <a:lumMod val="10000"/>
                  </a:schemeClr>
                </a:solidFill>
                <a:latin typeface="+mn-lt"/>
              </a:rPr>
              <a:t>«Бюджет для граждан» </a:t>
            </a:r>
            <a:r>
              <a:rPr lang="ru-RU" sz="1700" dirty="0">
                <a:solidFill>
                  <a:schemeClr val="bg2">
                    <a:lumMod val="10000"/>
                  </a:schemeClr>
                </a:solidFill>
                <a:latin typeface="+mn-lt"/>
              </a:rPr>
              <a:t>– аналитический документ, разрабатываемый в целях предоставления гражданам актуальной информации о </a:t>
            </a:r>
            <a:r>
              <a:rPr lang="ru-RU" sz="1700" dirty="0" smtClean="0">
                <a:solidFill>
                  <a:schemeClr val="bg2">
                    <a:lumMod val="10000"/>
                  </a:schemeClr>
                </a:solidFill>
                <a:latin typeface="+mn-lt"/>
              </a:rPr>
              <a:t>бюджете </a:t>
            </a:r>
            <a:r>
              <a:rPr lang="ru-RU" sz="1700" dirty="0">
                <a:solidFill>
                  <a:schemeClr val="bg2">
                    <a:lumMod val="10000"/>
                  </a:schemeClr>
                </a:solidFill>
                <a:latin typeface="+mn-lt"/>
              </a:rPr>
              <a:t>поселения в формате, доступном для широкого круга пользователей. В представленной информации отражены положения </a:t>
            </a:r>
            <a:r>
              <a:rPr lang="ru-RU" sz="1700" dirty="0" smtClean="0">
                <a:solidFill>
                  <a:schemeClr val="bg2">
                    <a:lumMod val="10000"/>
                  </a:schemeClr>
                </a:solidFill>
                <a:latin typeface="+mn-lt"/>
              </a:rPr>
              <a:t>бюджета </a:t>
            </a:r>
            <a:r>
              <a:rPr lang="ru-RU" sz="1700" dirty="0">
                <a:solidFill>
                  <a:schemeClr val="bg2">
                    <a:lumMod val="10000"/>
                  </a:schemeClr>
                </a:solidFill>
                <a:latin typeface="+mn-lt"/>
              </a:rPr>
              <a:t>поселения на предстоящие три года: </a:t>
            </a:r>
            <a:r>
              <a:rPr lang="ru-RU" sz="1700" dirty="0" smtClean="0">
                <a:solidFill>
                  <a:schemeClr val="bg2">
                    <a:lumMod val="10000"/>
                  </a:schemeClr>
                </a:solidFill>
                <a:latin typeface="+mn-lt"/>
              </a:rPr>
              <a:t>20</a:t>
            </a:r>
            <a:r>
              <a:rPr lang="en-US" sz="1700" dirty="0" smtClean="0">
                <a:solidFill>
                  <a:schemeClr val="bg2">
                    <a:lumMod val="10000"/>
                  </a:schemeClr>
                </a:solidFill>
                <a:latin typeface="+mn-lt"/>
              </a:rPr>
              <a:t>21</a:t>
            </a:r>
            <a:r>
              <a:rPr lang="ru-RU" sz="1700" dirty="0" smtClean="0">
                <a:solidFill>
                  <a:schemeClr val="bg2">
                    <a:lumMod val="10000"/>
                  </a:schemeClr>
                </a:solidFill>
                <a:latin typeface="+mn-lt"/>
              </a:rPr>
              <a:t> </a:t>
            </a:r>
            <a:r>
              <a:rPr lang="ru-RU" sz="1700" dirty="0">
                <a:solidFill>
                  <a:schemeClr val="bg2">
                    <a:lumMod val="10000"/>
                  </a:schemeClr>
                </a:solidFill>
                <a:latin typeface="+mn-lt"/>
              </a:rPr>
              <a:t>год и </a:t>
            </a:r>
            <a:r>
              <a:rPr lang="ru-RU" sz="1700" dirty="0" smtClean="0">
                <a:solidFill>
                  <a:schemeClr val="bg2">
                    <a:lumMod val="10000"/>
                  </a:schemeClr>
                </a:solidFill>
                <a:latin typeface="+mn-lt"/>
              </a:rPr>
              <a:t>202</a:t>
            </a:r>
            <a:r>
              <a:rPr lang="en-US" sz="1700" dirty="0" smtClean="0">
                <a:solidFill>
                  <a:schemeClr val="bg2">
                    <a:lumMod val="10000"/>
                  </a:schemeClr>
                </a:solidFill>
                <a:latin typeface="+mn-lt"/>
              </a:rPr>
              <a:t>2</a:t>
            </a:r>
            <a:r>
              <a:rPr lang="ru-RU" sz="1700" dirty="0" smtClean="0">
                <a:solidFill>
                  <a:schemeClr val="bg2">
                    <a:lumMod val="10000"/>
                  </a:schemeClr>
                </a:solidFill>
                <a:latin typeface="+mn-lt"/>
              </a:rPr>
              <a:t>-20</a:t>
            </a:r>
            <a:r>
              <a:rPr lang="en-US" sz="1700" dirty="0" smtClean="0">
                <a:solidFill>
                  <a:schemeClr val="bg2">
                    <a:lumMod val="10000"/>
                  </a:schemeClr>
                </a:solidFill>
                <a:latin typeface="+mn-lt"/>
              </a:rPr>
              <a:t>23</a:t>
            </a:r>
            <a:r>
              <a:rPr lang="ru-RU" sz="1700" dirty="0" smtClean="0">
                <a:solidFill>
                  <a:schemeClr val="bg2">
                    <a:lumMod val="10000"/>
                  </a:schemeClr>
                </a:solidFill>
                <a:latin typeface="+mn-lt"/>
              </a:rPr>
              <a:t> </a:t>
            </a:r>
            <a:r>
              <a:rPr lang="ru-RU" sz="1700" dirty="0">
                <a:solidFill>
                  <a:schemeClr val="bg2">
                    <a:lumMod val="10000"/>
                  </a:schemeClr>
                </a:solidFill>
                <a:latin typeface="+mn-lt"/>
              </a:rPr>
              <a:t>годы. </a:t>
            </a:r>
          </a:p>
        </p:txBody>
      </p:sp>
      <p:sp>
        <p:nvSpPr>
          <p:cNvPr id="17414" name="Shape"/>
          <p:cNvSpPr>
            <a:spLocks noChangeArrowheads="1"/>
          </p:cNvSpPr>
          <p:nvPr/>
        </p:nvSpPr>
        <p:spPr bwMode="auto">
          <a:xfrm>
            <a:off x="835025" y="5897563"/>
            <a:ext cx="7620000" cy="74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ctr">
              <a:lnSpc>
                <a:spcPts val="2163"/>
              </a:lnSpc>
              <a:spcBef>
                <a:spcPts val="2100"/>
              </a:spcBef>
            </a:pPr>
            <a:r>
              <a:rPr lang="ru-RU" dirty="0">
                <a:solidFill>
                  <a:schemeClr val="bg2">
                    <a:lumMod val="10000"/>
                  </a:schemeClr>
                </a:solidFill>
              </a:rPr>
              <a:t>«</a:t>
            </a:r>
            <a:r>
              <a:rPr lang="ru-RU" dirty="0">
                <a:solidFill>
                  <a:schemeClr val="bg2">
                    <a:lumMod val="10000"/>
                  </a:schemeClr>
                </a:solidFill>
                <a:latin typeface="+mn-lt"/>
              </a:rPr>
              <a:t>Бюджет для граждан» нацелен на получение обратной связи от граждан по интересующим их вопросам.</a:t>
            </a:r>
          </a:p>
        </p:txBody>
      </p:sp>
      <p:pic>
        <p:nvPicPr>
          <p:cNvPr id="17416" name="Picture 2" descr="C:\Users\Public\Pictures\Sample Pictures\129324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571612"/>
            <a:ext cx="4103688" cy="3714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cov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7016" y="857232"/>
            <a:ext cx="8856984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КАК ГРАЖДАНИН МОЖЕТ ПОВЛИЯТЬ НА СОСТАВ БЮДЖЕТА?</a:t>
            </a:r>
          </a:p>
          <a:p>
            <a:pPr algn="ctr">
              <a:defRPr/>
            </a:pPr>
            <a:endParaRPr lang="ru-RU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6F3F9D8-561C-4E4C-8523-0D070BB524DA}" type="slidenum">
              <a:rPr lang="ru-RU"/>
              <a:pPr>
                <a:defRPr/>
              </a:pPr>
              <a:t>4</a:t>
            </a:fld>
            <a:endParaRPr lang="ru-RU" dirty="0"/>
          </a:p>
        </p:txBody>
      </p:sp>
      <p:grpSp>
        <p:nvGrpSpPr>
          <p:cNvPr id="3" name="Группа 2"/>
          <p:cNvGrpSpPr>
            <a:grpSpLocks/>
          </p:cNvGrpSpPr>
          <p:nvPr/>
        </p:nvGrpSpPr>
        <p:grpSpPr bwMode="auto">
          <a:xfrm>
            <a:off x="428596" y="2285993"/>
            <a:ext cx="4652962" cy="3513152"/>
            <a:chOff x="288104" y="3482274"/>
            <a:chExt cx="3994894" cy="2357086"/>
          </a:xfrm>
        </p:grpSpPr>
        <p:sp>
          <p:nvSpPr>
            <p:cNvPr id="6" name="Скругленный прямоугольник 5"/>
            <p:cNvSpPr/>
            <p:nvPr/>
          </p:nvSpPr>
          <p:spPr>
            <a:xfrm>
              <a:off x="288104" y="3482274"/>
              <a:ext cx="3994894" cy="759419"/>
            </a:xfrm>
            <a:prstGeom prst="roundRect">
              <a:avLst/>
            </a:prstGeom>
            <a:solidFill>
              <a:schemeClr val="bg1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779950" tIns="57150" rIns="106680" bIns="57150" spcCol="1270" anchor="ctr"/>
            <a:lstStyle/>
            <a:p>
              <a:pPr algn="just" defTabSz="66675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ru-RU" b="1" dirty="0">
                  <a:solidFill>
                    <a:srgbClr val="FF0000"/>
                  </a:solidFill>
                </a:rPr>
                <a:t>Через публичные слушания по проекту бюджета поселения, которые проходят ежегодно в декабре</a:t>
              </a:r>
            </a:p>
          </p:txBody>
        </p:sp>
        <p:sp>
          <p:nvSpPr>
            <p:cNvPr id="8" name="Скругленный прямоугольник 7"/>
            <p:cNvSpPr/>
            <p:nvPr/>
          </p:nvSpPr>
          <p:spPr>
            <a:xfrm>
              <a:off x="349439" y="5016035"/>
              <a:ext cx="3925410" cy="823325"/>
            </a:xfrm>
            <a:prstGeom prst="roundRect">
              <a:avLst/>
            </a:prstGeom>
            <a:solidFill>
              <a:schemeClr val="bg1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779950" tIns="57151" rIns="106680" bIns="57150" spcCol="1270" anchor="ctr"/>
            <a:lstStyle/>
            <a:p>
              <a:pPr algn="just" defTabSz="66675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ru-RU" b="1" dirty="0">
                  <a:solidFill>
                    <a:schemeClr val="accent1"/>
                  </a:solidFill>
                </a:rPr>
                <a:t>Через публичные слушания по отчету об исполнении бюджета поселения, которые проходят ежегодно в апреле </a:t>
              </a:r>
            </a:p>
          </p:txBody>
        </p:sp>
      </p:grpSp>
      <p:pic>
        <p:nvPicPr>
          <p:cNvPr id="9" name="Рисунок 8" descr="3d-chelovechek-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29256" y="1857364"/>
            <a:ext cx="3357586" cy="2214578"/>
          </a:xfrm>
          <a:prstGeom prst="rect">
            <a:avLst/>
          </a:prstGeom>
        </p:spPr>
      </p:pic>
      <p:pic>
        <p:nvPicPr>
          <p:cNvPr id="10" name="Рисунок 9" descr="skill-development-programme-8d9defa8cf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29256" y="4143380"/>
            <a:ext cx="3571900" cy="2145408"/>
          </a:xfrm>
          <a:prstGeom prst="rect">
            <a:avLst/>
          </a:prstGeom>
        </p:spPr>
      </p:pic>
    </p:spTree>
  </p:cSld>
  <p:clrMapOvr>
    <a:masterClrMapping/>
  </p:clrMapOvr>
  <p:transition spd="med">
    <p:cov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Рисунок 26" descr="bagofcoin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86182" y="4214818"/>
            <a:ext cx="1714512" cy="1714512"/>
          </a:xfrm>
          <a:prstGeom prst="rect">
            <a:avLst/>
          </a:prstGeom>
        </p:spPr>
      </p:pic>
      <p:sp>
        <p:nvSpPr>
          <p:cNvPr id="16" name="Выгнутая вправо стрелка 15"/>
          <p:cNvSpPr/>
          <p:nvPr/>
        </p:nvSpPr>
        <p:spPr>
          <a:xfrm rot="10800000">
            <a:off x="1571604" y="1857364"/>
            <a:ext cx="2143140" cy="3357586"/>
          </a:xfrm>
          <a:prstGeom prst="curvedLef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5" name="Выгнутая вправо стрелка 14"/>
          <p:cNvSpPr/>
          <p:nvPr/>
        </p:nvSpPr>
        <p:spPr>
          <a:xfrm>
            <a:off x="5572132" y="2143116"/>
            <a:ext cx="2143140" cy="3357586"/>
          </a:xfrm>
          <a:prstGeom prst="curvedLef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0" y="785794"/>
            <a:ext cx="8827129" cy="40011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КАК УЧАСТВУЕТ ГРАЖДАНИН В БЮДЖЕТНОМ ПРОЦЕССЕ?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29356" y="5000636"/>
            <a:ext cx="2714644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6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Участвует в </a:t>
            </a:r>
            <a:endParaRPr lang="en-US" sz="1600" b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16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формировании </a:t>
            </a:r>
            <a:endParaRPr lang="en-US" sz="1600" b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16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доходной </a:t>
            </a:r>
            <a:endParaRPr lang="en-US" sz="1600" b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16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части бюджета</a:t>
            </a:r>
            <a:endParaRPr lang="ru-RU" sz="16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1142984"/>
            <a:ext cx="2920981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sz="1500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Получает социальные </a:t>
            </a:r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гарантии (образование,  жилищно-коммунальное </a:t>
            </a:r>
            <a:r>
              <a:rPr lang="ru-RU" sz="16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хозяйство</a:t>
            </a:r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культура</a:t>
            </a:r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физическая культура </a:t>
            </a:r>
            <a:r>
              <a:rPr lang="ru-RU" sz="1500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и спорт, социальные льготы и другие направления социальных гарантий населению) – расходная часть бюджета </a:t>
            </a:r>
          </a:p>
        </p:txBody>
      </p:sp>
      <p:sp>
        <p:nvSpPr>
          <p:cNvPr id="17" name="Номер слайда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B9B28AE-F851-4E76-A71A-BD0C6A64B50E}" type="slidenum">
              <a:rPr lang="ru-RU"/>
              <a:pPr>
                <a:defRPr/>
              </a:pPr>
              <a:t>5</a:t>
            </a:fld>
            <a:endParaRPr lang="ru-RU"/>
          </a:p>
        </p:txBody>
      </p:sp>
      <p:pic>
        <p:nvPicPr>
          <p:cNvPr id="20" name="Рисунок 19" descr="Fashionable_Business_Guy_Vector_Character_Preview.jpg"/>
          <p:cNvPicPr>
            <a:picLocks noChangeAspect="1"/>
          </p:cNvPicPr>
          <p:nvPr/>
        </p:nvPicPr>
        <p:blipFill>
          <a:blip r:embed="rId3" cstate="print"/>
          <a:srcRect l="20000" r="25000"/>
          <a:stretch>
            <a:fillRect/>
          </a:stretch>
        </p:blipFill>
        <p:spPr>
          <a:xfrm>
            <a:off x="3786182" y="1428736"/>
            <a:ext cx="1428760" cy="1785950"/>
          </a:xfrm>
          <a:prstGeom prst="rect">
            <a:avLst/>
          </a:prstGeom>
        </p:spPr>
      </p:pic>
      <p:sp>
        <p:nvSpPr>
          <p:cNvPr id="22" name="Прямоугольник 21"/>
          <p:cNvSpPr/>
          <p:nvPr/>
        </p:nvSpPr>
        <p:spPr>
          <a:xfrm>
            <a:off x="0" y="5072074"/>
            <a:ext cx="229761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16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ГРАЖДАНИН</a:t>
            </a:r>
          </a:p>
          <a:p>
            <a:pPr algn="ctr">
              <a:defRPr/>
            </a:pPr>
            <a:r>
              <a:rPr lang="ru-RU" sz="16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как получатель </a:t>
            </a:r>
            <a:endParaRPr lang="en-US" sz="1600" b="1" dirty="0" smtClean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16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социальных гарантий</a:t>
            </a:r>
            <a:r>
              <a:rPr lang="en-US" sz="16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1600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429124" y="5000636"/>
            <a:ext cx="89575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b="1" dirty="0" smtClean="0"/>
              <a:t>БЮДЖЕТ</a:t>
            </a:r>
            <a:endParaRPr lang="ru-RU" sz="1200" b="1" dirty="0"/>
          </a:p>
        </p:txBody>
      </p:sp>
      <p:sp>
        <p:nvSpPr>
          <p:cNvPr id="26" name="Прямоугольник 25"/>
          <p:cNvSpPr/>
          <p:nvPr/>
        </p:nvSpPr>
        <p:spPr>
          <a:xfrm>
            <a:off x="6572248" y="1357298"/>
            <a:ext cx="257175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6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ГРАЖДАНИН </a:t>
            </a:r>
          </a:p>
          <a:p>
            <a:pPr algn="ctr">
              <a:defRPr/>
            </a:pPr>
            <a:r>
              <a:rPr lang="ru-RU" sz="16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как налогоплательщик</a:t>
            </a:r>
            <a:endParaRPr lang="ru-RU" sz="1600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cov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 descr="500_F_71581621_9Qbjcc1es2U4VjCc2k4x3YSFaNebXnfW.jpg"/>
          <p:cNvPicPr>
            <a:picLocks noChangeAspect="1"/>
          </p:cNvPicPr>
          <p:nvPr/>
        </p:nvPicPr>
        <p:blipFill>
          <a:blip r:embed="rId3"/>
          <a:srcRect b="416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74D518D-6A07-43AB-8660-F9C8F9B4C298}" type="slidenum">
              <a:rPr lang="ru-RU"/>
              <a:pPr>
                <a:defRPr/>
              </a:pPr>
              <a:t>6</a:t>
            </a:fld>
            <a:endParaRPr lang="ru-RU" dirty="0"/>
          </a:p>
        </p:txBody>
      </p:sp>
      <p:sp>
        <p:nvSpPr>
          <p:cNvPr id="3891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1071563"/>
          </a:xfrm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Bookman Old Style" pitchFamily="18" charset="0"/>
              </a:rPr>
              <a:t>Основы составления </a:t>
            </a:r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Bookman Old Style" pitchFamily="18" charset="0"/>
              </a:rPr>
              <a:t>бюджета Краснопольского сельского поселения</a:t>
            </a:r>
            <a:endParaRPr lang="ru-RU" sz="2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reflection blurRad="12700" stA="28000" endPos="45000" dist="1000" dir="5400000" sy="-100000" algn="bl" rotWithShape="0"/>
              </a:effectLst>
              <a:latin typeface="Bookman Old Style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214546" y="3071810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 smtClean="0">
                <a:solidFill>
                  <a:schemeClr val="bg2">
                    <a:lumMod val="50000"/>
                  </a:schemeClr>
                </a:solidFill>
              </a:rPr>
              <a:t>Составление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 smtClean="0">
                <a:solidFill>
                  <a:schemeClr val="bg2">
                    <a:lumMod val="50000"/>
                  </a:schemeClr>
                </a:solidFill>
              </a:rPr>
              <a:t>бюджета поселения</a:t>
            </a:r>
            <a:endParaRPr lang="ru-RU" sz="24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000628" y="4857760"/>
            <a:ext cx="215796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accent2"/>
                </a:solidFill>
              </a:rPr>
              <a:t>Муниципальные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accent2"/>
                </a:solidFill>
              </a:rPr>
              <a:t>программы</a:t>
            </a:r>
            <a:endParaRPr lang="ru-RU" b="1" dirty="0">
              <a:solidFill>
                <a:schemeClr val="accent2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429124" y="1500174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Основные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направления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бюджетной и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налоговой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политики</a:t>
            </a:r>
            <a:endParaRPr lang="ru-RU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142976" y="4357694"/>
            <a:ext cx="2286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b="1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Calibri" pitchFamily="34" charset="0"/>
              </a:rPr>
              <a:t>Прогноз социально-экономического развития района</a:t>
            </a:r>
            <a:endParaRPr lang="ru-RU" b="1" dirty="0">
              <a:solidFill>
                <a:schemeClr val="accent5">
                  <a:lumMod val="60000"/>
                  <a:lumOff val="40000"/>
                </a:schemeClr>
              </a:solidFill>
              <a:latin typeface="Calibri" pitchFamily="34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857224" y="1357298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bg1"/>
                </a:solidFill>
              </a:rPr>
              <a:t>Бюджетное послание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bg1"/>
                </a:solidFill>
              </a:rPr>
              <a:t>Президента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bg1"/>
                </a:solidFill>
              </a:rPr>
              <a:t>Российской Федерации</a:t>
            </a:r>
            <a:endParaRPr lang="ru-RU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kak-za-21-den-nauchitsja-zhit-bez-dolgov-ili-10_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43438" y="4071942"/>
            <a:ext cx="4500562" cy="2786058"/>
          </a:xfrm>
          <a:prstGeom prst="rect">
            <a:avLst/>
          </a:prstGeom>
        </p:spPr>
      </p:pic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373489A-3AB3-4151-B1D2-03C21D455044}" type="slidenum">
              <a:rPr lang="ru-RU"/>
              <a:pPr>
                <a:defRPr/>
              </a:pPr>
              <a:t>7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285852" y="285728"/>
            <a:ext cx="7158037" cy="1477963"/>
          </a:xfrm>
        </p:spPr>
        <p:txBody>
          <a:bodyPr rtlCol="0"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dirty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ookman Old Style" pitchFamily="18" charset="0"/>
              </a:rPr>
              <a:t>Что такое </a:t>
            </a:r>
            <a:r>
              <a:rPr lang="ru-RU" b="1" dirty="0">
                <a:ln w="11430"/>
                <a:solidFill>
                  <a:schemeClr val="accent5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ookman Old Style" pitchFamily="18" charset="0"/>
              </a:rPr>
              <a:t>бюджет</a:t>
            </a:r>
            <a:r>
              <a:rPr lang="ru-RU" b="1" dirty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ookman Old Style" pitchFamily="18" charset="0"/>
              </a:rPr>
              <a:t>?</a:t>
            </a:r>
            <a:endParaRPr lang="ru-RU" b="1" dirty="0">
              <a:ln w="11430"/>
              <a:solidFill>
                <a:schemeClr val="accent1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Содержимое 2"/>
          <p:cNvSpPr txBox="1">
            <a:spLocks/>
          </p:cNvSpPr>
          <p:nvPr/>
        </p:nvSpPr>
        <p:spPr>
          <a:xfrm>
            <a:off x="0" y="2000240"/>
            <a:ext cx="4714876" cy="4572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>
            <a:normAutofit lnSpcReduction="10000"/>
          </a:bodyPr>
          <a:lstStyle/>
          <a:p>
            <a:pPr marL="342900" indent="-342900" algn="just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ru-RU" sz="1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000" b="1" cap="all" dirty="0">
                <a:ln w="9000" cmpd="sng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Бюджет</a:t>
            </a:r>
            <a:r>
              <a:rPr lang="ru-RU" sz="2000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форма образования и расходования денежных средств, предназначенных для финансового обеспечения задач и функций государства и местного самоуправления.</a:t>
            </a:r>
            <a:endParaRPr lang="en-US" sz="16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	Бюджет - это план доходов и расходов. Каждый житель поселения является участником формирования этого плана, с одной стороны как налогоплательщик, наполняя доходы бюджета, с другой – он получает часть расходов как потребитель общественных услуг. </a:t>
            </a:r>
          </a:p>
          <a:p>
            <a:pPr marL="342900" indent="-342900" algn="just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	Граждане и как налогоплательщики и как потребители услуг- должны быть уверены в том, что передаваемые ими в распоряжение государства средства используются прозрачно и эффективно, приносят конкретные результаты как для общества в целом так и для каждой семьи, для каждого человека.</a:t>
            </a:r>
          </a:p>
        </p:txBody>
      </p:sp>
    </p:spTree>
  </p:cSld>
  <p:clrMapOvr>
    <a:masterClrMapping/>
  </p:clrMapOvr>
  <p:transition spd="med">
    <p:cove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vesy3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1538" y="642917"/>
            <a:ext cx="6858048" cy="4929223"/>
          </a:xfrm>
          <a:prstGeom prst="rect">
            <a:avLst/>
          </a:prstGeom>
        </p:spPr>
      </p:pic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FA253A0-8E6F-43CF-8C1D-1FE765FE91BA}" type="slidenum">
              <a:rPr lang="ru-RU"/>
              <a:pPr>
                <a:defRPr/>
              </a:pPr>
              <a:t>8</a:t>
            </a:fld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914400" y="0"/>
            <a:ext cx="8229600" cy="1285875"/>
          </a:xfrm>
        </p:spPr>
        <p:txBody>
          <a:bodyPr rtlCol="0">
            <a:norm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 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857620" y="5143512"/>
            <a:ext cx="12529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БЮДЖЕТ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0" y="4429132"/>
            <a:ext cx="4572000" cy="196977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sz="1600" b="1" dirty="0" smtClean="0">
                <a:solidFill>
                  <a:schemeClr val="accent1"/>
                </a:solidFill>
                <a:latin typeface="Constantia" pitchFamily="18" charset="0"/>
              </a:rPr>
              <a:t>                              ДОХОДЫ</a:t>
            </a:r>
          </a:p>
          <a:p>
            <a:pPr algn="just"/>
            <a:endParaRPr lang="ru-RU" sz="1600" b="1" dirty="0" smtClean="0">
              <a:solidFill>
                <a:schemeClr val="accent1"/>
              </a:solidFill>
              <a:latin typeface="Constantia" pitchFamily="18" charset="0"/>
            </a:endParaRPr>
          </a:p>
          <a:p>
            <a:pPr algn="ctr"/>
            <a:r>
              <a:rPr lang="ru-RU" sz="1500" b="1" dirty="0" smtClean="0">
                <a:latin typeface="Constantia" pitchFamily="18" charset="0"/>
              </a:rPr>
              <a:t>это поступающие в бюджет </a:t>
            </a:r>
          </a:p>
          <a:p>
            <a:pPr algn="ctr"/>
            <a:r>
              <a:rPr lang="ru-RU" sz="1500" b="1" dirty="0" smtClean="0">
                <a:latin typeface="Constantia" pitchFamily="18" charset="0"/>
              </a:rPr>
              <a:t>денежные средства (налоги </a:t>
            </a:r>
          </a:p>
          <a:p>
            <a:pPr algn="ctr"/>
            <a:r>
              <a:rPr lang="ru-RU" sz="1500" b="1" dirty="0" smtClean="0">
                <a:latin typeface="Constantia" pitchFamily="18" charset="0"/>
              </a:rPr>
              <a:t>юридических и физических лиц, </a:t>
            </a:r>
          </a:p>
          <a:p>
            <a:pPr algn="ctr"/>
            <a:r>
              <a:rPr lang="ru-RU" sz="1500" b="1" dirty="0" smtClean="0">
                <a:latin typeface="Constantia" pitchFamily="18" charset="0"/>
              </a:rPr>
              <a:t>доходы от использования имущества, административные платежи и сборы, безвозмездные поступления)</a:t>
            </a:r>
            <a:endParaRPr lang="ru-RU" sz="1500" b="1" dirty="0">
              <a:latin typeface="Constantia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643438" y="4426565"/>
            <a:ext cx="4500562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solidFill>
                  <a:srgbClr val="FF0000"/>
                </a:solidFill>
                <a:latin typeface="Constantia" pitchFamily="18" charset="0"/>
              </a:rPr>
              <a:t>                                   РАСХОДЫ</a:t>
            </a:r>
          </a:p>
          <a:p>
            <a:endParaRPr lang="ru-RU" sz="1600" b="1" dirty="0" smtClean="0">
              <a:solidFill>
                <a:srgbClr val="FF0000"/>
              </a:solidFill>
              <a:latin typeface="Constantia" pitchFamily="18" charset="0"/>
            </a:endParaRPr>
          </a:p>
          <a:p>
            <a:pPr algn="ctr"/>
            <a:r>
              <a:rPr lang="ru-RU" sz="1500" b="1" dirty="0" smtClean="0">
                <a:latin typeface="Constantia" pitchFamily="18" charset="0"/>
              </a:rPr>
              <a:t>это выплачиваемые из бюджета </a:t>
            </a:r>
          </a:p>
          <a:p>
            <a:pPr algn="ctr"/>
            <a:r>
              <a:rPr lang="ru-RU" sz="1500" b="1" dirty="0" smtClean="0">
                <a:latin typeface="Constantia" pitchFamily="18" charset="0"/>
              </a:rPr>
              <a:t>денежные средства (социальные </a:t>
            </a:r>
          </a:p>
          <a:p>
            <a:pPr algn="ctr"/>
            <a:r>
              <a:rPr lang="ru-RU" sz="1500" b="1" dirty="0" smtClean="0">
                <a:latin typeface="Constantia" pitchFamily="18" charset="0"/>
              </a:rPr>
              <a:t>выплаты населению, содержание муниципальных учреждений (образование, ЖКХ, культура, молодежная политика, физическая культура и спорт и другие), капитальное строительство и другие расходы)</a:t>
            </a:r>
            <a:endParaRPr lang="ru-RU" sz="1500" b="1" dirty="0">
              <a:latin typeface="Constantia" pitchFamily="18" charset="0"/>
            </a:endParaRPr>
          </a:p>
        </p:txBody>
      </p:sp>
    </p:spTree>
  </p:cSld>
  <p:clrMapOvr>
    <a:masterClrMapping/>
  </p:clrMapOvr>
  <p:transition spd="med">
    <p:cov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9" name="Picture 2" descr="http://www.adzinstva.by/wp-content/uploads/2012/12/0_7e8ac_c112dbaf_XL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488" y="642918"/>
            <a:ext cx="3500437" cy="216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3857625" y="214313"/>
            <a:ext cx="3143250" cy="974725"/>
          </a:xfrm>
          <a:prstGeom prst="rect">
            <a:avLst/>
          </a:prstGeom>
        </p:spPr>
        <p:txBody>
          <a:bodyPr anchor="ctr"/>
          <a:lstStyle/>
          <a:p>
            <a:pPr algn="ctr" eaLnBrk="0" fontAlgn="auto" hangingPunct="0">
              <a:spcAft>
                <a:spcPts val="0"/>
              </a:spcAft>
              <a:defRPr/>
            </a:pPr>
            <a:endParaRPr lang="ru-RU" sz="2800" kern="0" dirty="0">
              <a:latin typeface="+mj-lt"/>
              <a:ea typeface="+mj-ea"/>
              <a:cs typeface="+mj-cs"/>
            </a:endParaRPr>
          </a:p>
        </p:txBody>
      </p:sp>
      <p:graphicFrame>
        <p:nvGraphicFramePr>
          <p:cNvPr id="11" name="Схема 10"/>
          <p:cNvGraphicFramePr/>
          <p:nvPr/>
        </p:nvGraphicFramePr>
        <p:xfrm>
          <a:off x="357158" y="3000372"/>
          <a:ext cx="8391876" cy="38576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3" name="Номер слайда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D68917-6616-4FE8-971B-25F732EBF1F2}" type="slidenum">
              <a:rPr lang="ru-RU"/>
              <a:pPr>
                <a:defRPr/>
              </a:pPr>
              <a:t>9</a:t>
            </a:fld>
            <a:endParaRPr lang="ru-RU"/>
          </a:p>
        </p:txBody>
      </p:sp>
      <p:sp>
        <p:nvSpPr>
          <p:cNvPr id="24583" name="TextBox 13"/>
          <p:cNvSpPr txBox="1">
            <a:spLocks noChangeArrowheads="1"/>
          </p:cNvSpPr>
          <p:nvPr/>
        </p:nvSpPr>
        <p:spPr bwMode="auto">
          <a:xfrm>
            <a:off x="2071670" y="3500438"/>
            <a:ext cx="1366839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1600" b="1" dirty="0">
                <a:latin typeface="Constantia" pitchFamily="18" charset="0"/>
              </a:rPr>
              <a:t>Профицит</a:t>
            </a:r>
          </a:p>
        </p:txBody>
      </p:sp>
      <p:sp>
        <p:nvSpPr>
          <p:cNvPr id="24584" name="TextBox 14"/>
          <p:cNvSpPr txBox="1">
            <a:spLocks noChangeArrowheads="1"/>
          </p:cNvSpPr>
          <p:nvPr/>
        </p:nvSpPr>
        <p:spPr bwMode="auto">
          <a:xfrm>
            <a:off x="6000760" y="3500438"/>
            <a:ext cx="1223963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600" b="1" dirty="0">
                <a:latin typeface="Constantia" pitchFamily="18" charset="0"/>
              </a:rPr>
              <a:t>Дефицит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000364" y="2643182"/>
            <a:ext cx="10914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Constantia" pitchFamily="18" charset="0"/>
              </a:rPr>
              <a:t>Доходы</a:t>
            </a:r>
            <a:endParaRPr lang="ru-RU" b="1" dirty="0">
              <a:latin typeface="Constantia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072066" y="2000240"/>
            <a:ext cx="11346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Constantia" pitchFamily="18" charset="0"/>
              </a:rPr>
              <a:t>Расходы</a:t>
            </a:r>
            <a:endParaRPr lang="ru-RU" b="1" dirty="0">
              <a:latin typeface="Constantia" pitchFamily="18" charset="0"/>
            </a:endParaRPr>
          </a:p>
        </p:txBody>
      </p:sp>
    </p:spTree>
  </p:cSld>
  <p:clrMapOvr>
    <a:masterClrMapping/>
  </p:clrMapOvr>
  <p:transition spd="med">
    <p:cov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9"/>
          <p:cNvSpPr>
            <a:spLocks noChangeArrowheads="1"/>
          </p:cNvSpPr>
          <p:nvPr/>
        </p:nvSpPr>
        <p:spPr bwMode="auto">
          <a:xfrm>
            <a:off x="611188" y="981075"/>
            <a:ext cx="7929562" cy="169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ru-RU" sz="26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Сбалансированность бюджета по доходам и расходам – </a:t>
            </a:r>
            <a:r>
              <a:rPr lang="ru-RU" sz="26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основополагающее требование</a:t>
            </a:r>
            <a:r>
              <a:rPr lang="ru-RU" sz="26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endParaRPr lang="ru-RU" sz="26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26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предъявляемое </a:t>
            </a:r>
            <a:r>
              <a:rPr lang="ru-RU" sz="26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 органам, составляющим и утверждающим бюджет.</a:t>
            </a:r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AE43690-DBE1-4812-AA06-DB63108B1E70}" type="slidenum">
              <a:rPr lang="ru-RU"/>
              <a:pPr>
                <a:defRPr/>
              </a:pPr>
              <a:t>10</a:t>
            </a:fld>
            <a:endParaRPr lang="ru-RU"/>
          </a:p>
        </p:txBody>
      </p:sp>
      <p:pic>
        <p:nvPicPr>
          <p:cNvPr id="8" name="Рисунок 7" descr="k10083615.jpg"/>
          <p:cNvPicPr>
            <a:picLocks noChangeAspect="1"/>
          </p:cNvPicPr>
          <p:nvPr/>
        </p:nvPicPr>
        <p:blipFill>
          <a:blip r:embed="rId2" cstate="print"/>
          <a:srcRect t="20833"/>
          <a:stretch>
            <a:fillRect/>
          </a:stretch>
        </p:blipFill>
        <p:spPr>
          <a:xfrm>
            <a:off x="1643042" y="4429132"/>
            <a:ext cx="5857916" cy="1357322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1285852" y="3429000"/>
            <a:ext cx="2702470" cy="86177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000" b="1" cap="none" spc="0" dirty="0" smtClean="0">
                <a:ln w="11430"/>
                <a:solidFill>
                  <a:schemeClr val="accent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Доходы</a:t>
            </a:r>
            <a:endParaRPr lang="ru-RU" sz="5000" b="1" cap="none" spc="0" dirty="0">
              <a:ln w="11430"/>
              <a:solidFill>
                <a:schemeClr val="accent1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929190" y="3429000"/>
            <a:ext cx="2985433" cy="169277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000" b="1" cap="none" spc="0" dirty="0" smtClean="0">
                <a:ln w="11430"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Расходы</a:t>
            </a:r>
          </a:p>
          <a:p>
            <a:pPr algn="ctr"/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74599.png"/>
          <p:cNvPicPr>
            <a:picLocks noChangeAspect="1"/>
          </p:cNvPicPr>
          <p:nvPr/>
        </p:nvPicPr>
        <p:blipFill>
          <a:blip r:embed="rId2" cstate="print"/>
          <a:srcRect b="24796"/>
          <a:stretch>
            <a:fillRect/>
          </a:stretch>
        </p:blipFill>
        <p:spPr>
          <a:xfrm>
            <a:off x="214282" y="2071678"/>
            <a:ext cx="8643966" cy="4286280"/>
          </a:xfrm>
          <a:prstGeom prst="rect">
            <a:avLst/>
          </a:prstGeom>
        </p:spPr>
      </p:pic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FD78EBF-6E9D-44A9-BE07-5F4B5B4794E5}" type="slidenum">
              <a:rPr lang="ru-RU"/>
              <a:pPr>
                <a:defRPr/>
              </a:pPr>
              <a:t>11</a:t>
            </a:fld>
            <a:endParaRPr lang="ru-RU" dirty="0"/>
          </a:p>
        </p:txBody>
      </p:sp>
      <p:sp>
        <p:nvSpPr>
          <p:cNvPr id="27652" name="TextBox 1"/>
          <p:cNvSpPr txBox="1">
            <a:spLocks noChangeArrowheads="1"/>
          </p:cNvSpPr>
          <p:nvPr/>
        </p:nvSpPr>
        <p:spPr bwMode="auto">
          <a:xfrm>
            <a:off x="142844" y="500042"/>
            <a:ext cx="8769381" cy="19851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>
            <a:spAutoFit/>
          </a:bodyPr>
          <a:lstStyle/>
          <a:p>
            <a:pPr algn="ctr">
              <a:lnSpc>
                <a:spcPts val="2400"/>
              </a:lnSpc>
              <a:tabLst>
                <a:tab pos="977900" algn="l"/>
                <a:tab pos="3441700" algn="l"/>
              </a:tabLst>
              <a:defRPr/>
            </a:pPr>
            <a:endParaRPr lang="ru-RU" altLang="zh-CN" sz="24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tabLst>
                <a:tab pos="977900" algn="l"/>
                <a:tab pos="3441700" algn="l"/>
              </a:tabLst>
              <a:defRPr/>
            </a:pPr>
            <a:r>
              <a:rPr lang="en-US" altLang="zh-CN" sz="2800" b="1" dirty="0" err="1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Из</a:t>
            </a:r>
            <a:r>
              <a:rPr lang="en-US" altLang="zh-CN" sz="2800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zh-CN" sz="2800" b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чего </a:t>
            </a:r>
            <a:r>
              <a:rPr lang="en-US" altLang="zh-CN" sz="2800" b="1" dirty="0" err="1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формируется</a:t>
            </a:r>
            <a:r>
              <a:rPr lang="en-US" altLang="zh-CN" sz="2800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800" b="1" dirty="0" err="1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доходная</a:t>
            </a:r>
            <a:endParaRPr lang="en-US" altLang="zh-CN" sz="2800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tabLst>
                <a:tab pos="977900" algn="l"/>
                <a:tab pos="3441700" algn="l"/>
              </a:tabLst>
              <a:defRPr/>
            </a:pPr>
            <a:r>
              <a:rPr lang="en-US" altLang="zh-CN" sz="2800" b="1" dirty="0" err="1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часть</a:t>
            </a:r>
            <a:r>
              <a:rPr lang="en-US" altLang="zh-CN" sz="2800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800" b="1" dirty="0" err="1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бюджета</a:t>
            </a:r>
            <a:r>
              <a:rPr lang="en-US" altLang="zh-CN" sz="28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en-US" altLang="zh-CN" dirty="0">
              <a:cs typeface="Times New Roman" pitchFamily="18" charset="0"/>
            </a:endParaRPr>
          </a:p>
          <a:p>
            <a:pPr algn="just">
              <a:lnSpc>
                <a:spcPts val="3000"/>
              </a:lnSpc>
              <a:tabLst>
                <a:tab pos="977900" algn="l"/>
                <a:tab pos="3441700" algn="l"/>
              </a:tabLst>
              <a:defRPr/>
            </a:pPr>
            <a:r>
              <a:rPr lang="en-US" altLang="zh-CN" sz="2200" b="1" dirty="0" err="1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Доходы</a:t>
            </a:r>
            <a:r>
              <a:rPr lang="en-US" altLang="zh-CN" sz="2200" b="1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200" b="1" dirty="0" err="1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бюджета</a:t>
            </a:r>
            <a:r>
              <a:rPr lang="en-US" altLang="zh-CN" sz="2200" b="1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200" b="1" dirty="0">
                <a:solidFill>
                  <a:srgbClr val="595959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altLang="zh-CN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200" dirty="0" err="1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безвозмездные</a:t>
            </a:r>
            <a:r>
              <a:rPr lang="en-US" altLang="zh-CN" sz="2200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US" altLang="zh-CN" sz="2200" dirty="0" err="1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безвозвратные</a:t>
            </a:r>
            <a:r>
              <a:rPr lang="en-US" altLang="zh-CN" sz="2200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200" dirty="0" err="1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поступления</a:t>
            </a:r>
            <a:r>
              <a:rPr lang="en-US" altLang="zh-CN" sz="2200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zh-CN" sz="22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       </a:t>
            </a:r>
            <a:r>
              <a:rPr lang="en-US" altLang="zh-CN" sz="2200" dirty="0" err="1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денежных</a:t>
            </a:r>
            <a:r>
              <a:rPr lang="en-US" altLang="zh-CN" sz="22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200" dirty="0" err="1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средств</a:t>
            </a:r>
            <a:r>
              <a:rPr lang="en-US" altLang="zh-CN" sz="2200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en-US" altLang="zh-CN" sz="2200" dirty="0" err="1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</a:t>
            </a:r>
            <a:r>
              <a:rPr lang="ru-RU" altLang="zh-CN" sz="2200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altLang="zh-CN" sz="2200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786182" y="2857496"/>
            <a:ext cx="15960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altLang="zh-CN" sz="1600" b="1" cap="all" dirty="0" smtClean="0">
                <a:ln w="0">
                  <a:solidFill>
                    <a:schemeClr val="tx1"/>
                  </a:solidFill>
                </a:ln>
                <a:solidFill>
                  <a:srgbClr val="990099"/>
                </a:solidFill>
                <a:effectLst>
                  <a:reflection blurRad="12700" stA="50000" endPos="50000" dist="5000" dir="5400000" sy="-100000" rotWithShape="0"/>
                </a:effectLst>
                <a:latin typeface="Constantia" pitchFamily="18" charset="0"/>
                <a:cs typeface="Times New Roman" pitchFamily="18" charset="0"/>
              </a:rPr>
              <a:t>НАЛОГОВЫЕ </a:t>
            </a:r>
            <a:endParaRPr lang="ru-RU" altLang="zh-CN" sz="1600" b="1" cap="all" dirty="0" smtClean="0">
              <a:ln w="0">
                <a:solidFill>
                  <a:schemeClr val="tx1"/>
                </a:solidFill>
              </a:ln>
              <a:solidFill>
                <a:srgbClr val="990099"/>
              </a:solidFill>
              <a:effectLst>
                <a:reflection blurRad="12700" stA="50000" endPos="50000" dist="5000" dir="5400000" sy="-100000" rotWithShape="0"/>
              </a:effectLst>
              <a:latin typeface="Constantia" pitchFamily="18" charset="0"/>
              <a:cs typeface="Times New Roman" pitchFamily="18" charset="0"/>
            </a:endParaRPr>
          </a:p>
          <a:p>
            <a:pPr lvl="0" algn="ctr"/>
            <a:r>
              <a:rPr lang="en-US" altLang="zh-CN" sz="1600" b="1" cap="all" dirty="0" smtClean="0">
                <a:ln w="0">
                  <a:solidFill>
                    <a:schemeClr val="tx1"/>
                  </a:solidFill>
                </a:ln>
                <a:solidFill>
                  <a:srgbClr val="990099"/>
                </a:solidFill>
                <a:effectLst>
                  <a:reflection blurRad="12700" stA="50000" endPos="50000" dist="5000" dir="5400000" sy="-100000" rotWithShape="0"/>
                </a:effectLst>
                <a:latin typeface="Constantia" pitchFamily="18" charset="0"/>
                <a:cs typeface="Times New Roman" pitchFamily="18" charset="0"/>
              </a:rPr>
              <a:t>ДОХОДЫ</a:t>
            </a:r>
            <a:endParaRPr lang="ru-RU" sz="1600" b="1" cap="all" dirty="0">
              <a:ln w="0">
                <a:solidFill>
                  <a:schemeClr val="tx1"/>
                </a:solidFill>
              </a:ln>
              <a:solidFill>
                <a:srgbClr val="990099"/>
              </a:solidFill>
              <a:effectLst>
                <a:reflection blurRad="12700" stA="50000" endPos="50000" dist="5000" dir="5400000" sy="-100000" rotWithShape="0"/>
              </a:effectLst>
              <a:latin typeface="Constantia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928926" y="4214818"/>
            <a:ext cx="31561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altLang="zh-CN" b="1" cap="all" dirty="0" smtClean="0">
                <a:ln w="0"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НЕНАЛОГОВЫЕ ДОХОДЫ</a:t>
            </a:r>
          </a:p>
          <a:p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2357422" y="5429264"/>
            <a:ext cx="49292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altLang="zh-CN" b="1" dirty="0" smtClean="0">
                <a:ln>
                  <a:solidFill>
                    <a:schemeClr val="tx1"/>
                  </a:solidFill>
                </a:ln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БЕЗВОЗМЕЗДНЫЕ</a:t>
            </a:r>
            <a:r>
              <a:rPr lang="ru-RU" altLang="zh-CN" b="1" dirty="0" smtClean="0">
                <a:ln>
                  <a:solidFill>
                    <a:schemeClr val="tx1"/>
                  </a:solidFill>
                </a:ln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b="1" dirty="0" smtClean="0">
                <a:ln>
                  <a:solidFill>
                    <a:schemeClr val="tx1"/>
                  </a:solidFill>
                </a:ln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ПОСТУПЛЕНИЯ</a:t>
            </a:r>
            <a:endParaRPr lang="ru-RU" dirty="0">
              <a:ln>
                <a:solidFill>
                  <a:schemeClr val="tx1"/>
                </a:solidFill>
              </a:ln>
              <a:solidFill>
                <a:schemeClr val="accent5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med">
    <p:cove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A9B7C6E-6B29-4EB1-BFF2-406A18ABA8B4}" type="slidenum">
              <a:rPr lang="ru-RU"/>
              <a:pPr>
                <a:defRPr/>
              </a:pPr>
              <a:t>12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500063"/>
            <a:ext cx="8229600" cy="1143000"/>
          </a:xfrm>
        </p:spPr>
        <p:txBody>
          <a:bodyPr rtlCol="0"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800" b="1" u="sng" spc="50" dirty="0" smtClean="0">
                <a:ln w="11430"/>
                <a:solidFill>
                  <a:schemeClr val="bg2">
                    <a:lumMod val="2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НАЛОГОВЫЕ </a:t>
            </a:r>
            <a:r>
              <a:rPr lang="ru-RU" sz="2800" b="1" u="sng" spc="50" dirty="0">
                <a:ln w="11430"/>
                <a:solidFill>
                  <a:schemeClr val="bg2">
                    <a:lumMod val="2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ДОХОДЫ</a:t>
            </a:r>
            <a:endParaRPr lang="ru-RU" sz="2800" b="1" spc="50" dirty="0">
              <a:ln w="11430"/>
              <a:solidFill>
                <a:schemeClr val="bg2">
                  <a:lumMod val="2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6" name="Рисунок 5" descr="Depositphotos_38673399_l-20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20" y="3929066"/>
            <a:ext cx="3857652" cy="250033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11" name="TextBox 10"/>
          <p:cNvSpPr txBox="1"/>
          <p:nvPr/>
        </p:nvSpPr>
        <p:spPr>
          <a:xfrm>
            <a:off x="4214810" y="2000240"/>
            <a:ext cx="492919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ru-RU" sz="20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Поступления от уплаты налогов,</a:t>
            </a:r>
          </a:p>
          <a:p>
            <a:pPr algn="ctr">
              <a:defRPr/>
            </a:pPr>
            <a:r>
              <a:rPr lang="ru-RU" sz="20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установленных Налоговым кодексом </a:t>
            </a:r>
          </a:p>
          <a:p>
            <a:pPr algn="ctr">
              <a:defRPr/>
            </a:pPr>
            <a:r>
              <a:rPr lang="ru-RU" sz="20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Российской Федерации (налог на доходы</a:t>
            </a:r>
          </a:p>
          <a:p>
            <a:pPr algn="ctr">
              <a:defRPr/>
            </a:pPr>
            <a:r>
              <a:rPr lang="ru-RU" sz="20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физических лиц; земельный налог; налог</a:t>
            </a:r>
          </a:p>
          <a:p>
            <a:pPr algn="ctr">
              <a:defRPr/>
            </a:pPr>
            <a:r>
              <a:rPr lang="ru-RU" sz="20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имущество физических лиц</a:t>
            </a:r>
            <a:r>
              <a:rPr lang="en-US" sz="20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r>
              <a:rPr lang="ru-RU" sz="20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госпошлина;</a:t>
            </a:r>
          </a:p>
          <a:p>
            <a:pPr algn="ctr">
              <a:defRPr/>
            </a:pPr>
            <a:r>
              <a:rPr lang="ru-RU" sz="20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налоги</a:t>
            </a:r>
            <a:r>
              <a:rPr lang="en-US" sz="20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20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взимаемые по специальным</a:t>
            </a:r>
            <a:r>
              <a:rPr lang="en-US" sz="20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dirty="0" smtClean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20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налоговым режимам)</a:t>
            </a:r>
            <a:endParaRPr lang="ru-RU" sz="2000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cove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40086A0-7195-4D1B-B9AE-D9D81D4A2D2A}" type="slidenum">
              <a:rPr lang="ru-RU"/>
              <a:pPr>
                <a:defRPr/>
              </a:pPr>
              <a:t>13</a:t>
            </a:fld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428625"/>
            <a:ext cx="9144000" cy="1143000"/>
          </a:xfrm>
        </p:spPr>
        <p:txBody>
          <a:bodyPr rtlCol="0">
            <a:norm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800" b="1" u="sng" cap="all" dirty="0" smtClean="0">
                <a:ln/>
                <a:solidFill>
                  <a:schemeClr val="accent6">
                    <a:lumMod val="50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 НЕНАЛОГОВЫЕ </a:t>
            </a:r>
            <a:r>
              <a:rPr lang="ru-RU" sz="2800" b="1" u="sng" cap="all" dirty="0">
                <a:ln/>
                <a:solidFill>
                  <a:schemeClr val="accent6">
                    <a:lumMod val="50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ДОХОДЫ</a:t>
            </a:r>
            <a:endParaRPr lang="ru-RU" sz="2800" b="1" cap="all" dirty="0">
              <a:ln/>
              <a:solidFill>
                <a:schemeClr val="accent6">
                  <a:lumMod val="50000"/>
                </a:schemeClr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6" name="Рисунок 5" descr="a6c216cc0a2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86380" y="3714752"/>
            <a:ext cx="3428991" cy="240549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7" name="Прямоугольник 6"/>
          <p:cNvSpPr/>
          <p:nvPr/>
        </p:nvSpPr>
        <p:spPr>
          <a:xfrm>
            <a:off x="357158" y="2428868"/>
            <a:ext cx="4572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tabLst>
                <a:tab pos="50800" algn="l"/>
                <a:tab pos="152400" algn="l"/>
                <a:tab pos="203200" algn="l"/>
                <a:tab pos="254000" algn="l"/>
                <a:tab pos="381000" algn="l"/>
                <a:tab pos="469900" algn="l"/>
                <a:tab pos="673100" algn="l"/>
              </a:tabLst>
              <a:defRPr/>
            </a:pPr>
            <a:r>
              <a:rPr lang="en-US" altLang="zh-CN" sz="2000" dirty="0" err="1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Платежи</a:t>
            </a:r>
            <a:r>
              <a:rPr lang="en-US" altLang="zh-CN" sz="20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altLang="zh-CN" sz="2000" dirty="0" err="1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которые</a:t>
            </a:r>
            <a:r>
              <a:rPr lang="en-US" altLang="zh-CN" sz="20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2000" dirty="0" err="1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включают</a:t>
            </a:r>
            <a:r>
              <a:rPr lang="en-US" altLang="zh-CN" sz="20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в</a:t>
            </a:r>
            <a:r>
              <a:rPr lang="ru-RU" altLang="zh-CN" sz="20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0" dirty="0" err="1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себя</a:t>
            </a:r>
            <a:r>
              <a:rPr lang="en-US" altLang="zh-CN" sz="20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0" dirty="0" err="1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возмездные</a:t>
            </a:r>
            <a:r>
              <a:rPr lang="en-US" altLang="zh-CN" sz="20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0" dirty="0" err="1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операции</a:t>
            </a:r>
            <a:r>
              <a:rPr lang="en-US" altLang="zh-CN" sz="20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0" dirty="0" err="1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</a:t>
            </a:r>
            <a:r>
              <a:rPr lang="ru-RU" altLang="zh-CN" sz="20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0" dirty="0" err="1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прямого</a:t>
            </a:r>
            <a:r>
              <a:rPr lang="en-US" altLang="zh-CN" sz="20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0" dirty="0" err="1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предоставления</a:t>
            </a:r>
            <a:r>
              <a:rPr lang="ru-RU" altLang="zh-CN" sz="20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zh-CN" sz="20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Arial" pitchFamily="34" charset="0"/>
              </a:rPr>
              <a:t>муниципальным образованием</a:t>
            </a:r>
            <a:r>
              <a:rPr lang="en-US" altLang="zh-CN" sz="20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Arial" pitchFamily="34" charset="0"/>
              </a:rPr>
              <a:t> в </a:t>
            </a:r>
            <a:r>
              <a:rPr lang="en-US" altLang="zh-CN" sz="2000" dirty="0" err="1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Arial" pitchFamily="34" charset="0"/>
              </a:rPr>
              <a:t>пользование</a:t>
            </a:r>
            <a:r>
              <a:rPr lang="ru-RU" altLang="zh-CN" sz="20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0" dirty="0" err="1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имущества</a:t>
            </a:r>
            <a:r>
              <a:rPr lang="en-US" altLang="zh-CN" sz="20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altLang="zh-CN" sz="20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Arial" pitchFamily="34" charset="0"/>
              </a:rPr>
              <a:t>земельных участков</a:t>
            </a:r>
            <a:r>
              <a:rPr lang="en-US" altLang="zh-CN" sz="20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Arial" pitchFamily="34" charset="0"/>
              </a:rPr>
              <a:t>, </a:t>
            </a:r>
            <a:r>
              <a:rPr lang="en-US" altLang="zh-CN" sz="2000" dirty="0" err="1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Arial" pitchFamily="34" charset="0"/>
              </a:rPr>
              <a:t>от</a:t>
            </a:r>
            <a:r>
              <a:rPr lang="en-US" altLang="zh-CN" sz="20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Arial" pitchFamily="34" charset="0"/>
              </a:rPr>
              <a:t> </a:t>
            </a:r>
            <a:r>
              <a:rPr lang="en-US" altLang="zh-CN" sz="2000" dirty="0" err="1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Arial" pitchFamily="34" charset="0"/>
              </a:rPr>
              <a:t>различного</a:t>
            </a:r>
            <a:r>
              <a:rPr lang="en-US" altLang="zh-CN" sz="20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Arial" pitchFamily="34" charset="0"/>
              </a:rPr>
              <a:t> </a:t>
            </a:r>
            <a:r>
              <a:rPr lang="en-US" altLang="zh-CN" sz="2000" dirty="0" err="1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Arial" pitchFamily="34" charset="0"/>
              </a:rPr>
              <a:t>вида</a:t>
            </a:r>
            <a:r>
              <a:rPr lang="en-US" altLang="zh-CN" sz="20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Arial" pitchFamily="34" charset="0"/>
              </a:rPr>
              <a:t> </a:t>
            </a:r>
            <a:r>
              <a:rPr lang="en-US" altLang="zh-CN" sz="2000" dirty="0" err="1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Arial" pitchFamily="34" charset="0"/>
              </a:rPr>
              <a:t>услуг</a:t>
            </a:r>
            <a:r>
              <a:rPr lang="en-US" altLang="zh-CN" sz="20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Arial" pitchFamily="34" charset="0"/>
              </a:rPr>
              <a:t>, а </a:t>
            </a:r>
            <a:r>
              <a:rPr lang="ru-RU" altLang="zh-CN" sz="20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та</a:t>
            </a:r>
            <a:r>
              <a:rPr lang="en-US" altLang="zh-CN" sz="2000" dirty="0" err="1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кже</a:t>
            </a:r>
            <a:r>
              <a:rPr lang="ru-RU" altLang="zh-CN" sz="20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0" dirty="0" err="1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платежи</a:t>
            </a:r>
            <a:r>
              <a:rPr lang="en-US" altLang="zh-CN" sz="20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en-US" altLang="zh-CN" sz="2000" dirty="0" err="1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виде</a:t>
            </a:r>
            <a:r>
              <a:rPr lang="en-US" altLang="zh-CN" sz="20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0" dirty="0" err="1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штрафов</a:t>
            </a:r>
            <a:r>
              <a:rPr lang="en-US" altLang="zh-CN" sz="20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0" dirty="0" err="1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или</a:t>
            </a:r>
            <a:r>
              <a:rPr lang="en-US" altLang="zh-CN" sz="20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0" dirty="0" err="1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иных</a:t>
            </a:r>
            <a:r>
              <a:rPr lang="ru-RU" altLang="zh-CN" sz="20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с</a:t>
            </a:r>
            <a:r>
              <a:rPr lang="en-US" altLang="zh-CN" sz="2000" dirty="0" err="1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анкций</a:t>
            </a:r>
            <a:r>
              <a:rPr lang="en-US" altLang="zh-CN" sz="20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0" dirty="0" err="1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</a:t>
            </a:r>
            <a:r>
              <a:rPr lang="en-US" altLang="zh-CN" sz="20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zh-CN" sz="2000" dirty="0" err="1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en-US" altLang="zh-CN" sz="2000" dirty="0" err="1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арушение</a:t>
            </a:r>
            <a:r>
              <a:rPr lang="ru-RU" altLang="zh-CN" sz="20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0" dirty="0" err="1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законодательства</a:t>
            </a:r>
            <a:r>
              <a:rPr lang="ru-RU" altLang="zh-CN" sz="20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Arial" pitchFamily="34" charset="0"/>
              </a:rPr>
              <a:t> и другие</a:t>
            </a:r>
            <a:r>
              <a:rPr lang="ru-RU" altLang="zh-CN" sz="20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cove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376488" cy="365125"/>
          </a:xfrm>
        </p:spPr>
        <p:txBody>
          <a:bodyPr/>
          <a:lstStyle/>
          <a:p>
            <a:pPr>
              <a:defRPr/>
            </a:pPr>
            <a:fld id="{DFDB7A24-6480-4D1D-B51C-AC32CEFA522F}" type="slidenum">
              <a:rPr lang="ru-RU"/>
              <a:pPr>
                <a:defRPr/>
              </a:pPr>
              <a:t>14</a:t>
            </a:fld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285750"/>
            <a:ext cx="8229600" cy="1143000"/>
          </a:xfrm>
        </p:spPr>
        <p:txBody>
          <a:bodyPr rtlCol="0">
            <a:norm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800" b="1" u="sng" spc="1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 </a:t>
            </a:r>
            <a:r>
              <a:rPr lang="ru-RU" sz="2800" b="1" u="sng" spc="1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БЕЗВОЗМЕЗДНЫЕ </a:t>
            </a:r>
            <a:r>
              <a:rPr lang="ru-RU" sz="2800" b="1" u="sng" spc="150" dirty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ПОСТУПЛЕНИЯ</a:t>
            </a:r>
            <a:endParaRPr lang="ru-RU" sz="2800" b="1" spc="1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дом из денег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3429000"/>
            <a:ext cx="3786214" cy="26581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6" name="Прямоугольник 5"/>
          <p:cNvSpPr/>
          <p:nvPr/>
        </p:nvSpPr>
        <p:spPr>
          <a:xfrm>
            <a:off x="4357686" y="2071678"/>
            <a:ext cx="4572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000" dirty="0" smtClean="0">
                <a:solidFill>
                  <a:schemeClr val="accent3">
                    <a:lumMod val="50000"/>
                  </a:schemeClr>
                </a:solidFill>
                <a:latin typeface="Constantia" pitchFamily="18" charset="0"/>
              </a:rPr>
              <a:t>Поступления в бюджет на безвозмездной и безвозвратной основе из бюджета муниципального района(субсидии и иные межбюджетные трансферты), а также перечисления от физических и юридических лиц (кроме налоговых и неналоговых доходов).</a:t>
            </a:r>
            <a:endParaRPr lang="ru-RU" sz="2000" dirty="0">
              <a:solidFill>
                <a:schemeClr val="accent3">
                  <a:lumMod val="50000"/>
                </a:schemeClr>
              </a:solidFill>
              <a:latin typeface="Constantia" pitchFamily="18" charset="0"/>
            </a:endParaRPr>
          </a:p>
        </p:txBody>
      </p:sp>
    </p:spTree>
  </p:cSld>
  <p:clrMapOvr>
    <a:masterClrMapping/>
  </p:clrMapOvr>
  <p:transition spd="med">
    <p:cove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img0 (1).jpg"/>
          <p:cNvPicPr>
            <a:picLocks noChangeAspect="1"/>
          </p:cNvPicPr>
          <p:nvPr/>
        </p:nvPicPr>
        <p:blipFill>
          <a:blip r:embed="rId2" cstate="print"/>
          <a:srcRect l="24717" t="20379" r="12500" b="12550"/>
          <a:stretch>
            <a:fillRect/>
          </a:stretch>
        </p:blipFill>
        <p:spPr>
          <a:xfrm>
            <a:off x="0" y="1428736"/>
            <a:ext cx="6000760" cy="5429264"/>
          </a:xfrm>
          <a:prstGeom prst="rect">
            <a:avLst/>
          </a:prstGeom>
        </p:spPr>
      </p:pic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4591B3A-80BC-4570-BAB4-417BFF87656B}" type="slidenum">
              <a:rPr lang="ru-RU"/>
              <a:pPr>
                <a:defRPr/>
              </a:pPr>
              <a:t>15</a:t>
            </a:fld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 rot="20435327">
            <a:off x="1400329" y="4521682"/>
            <a:ext cx="58579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3038">
              <a:defRPr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Субсидии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(от лат. «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Subsidium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» -поддержка)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173038">
              <a:defRPr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Предоставляются на условиях долевого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173038">
              <a:defRPr/>
            </a:pP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софинансирования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расходов других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бюджетов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 rot="21217691">
            <a:off x="1188629" y="3393620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marL="173038">
              <a:defRPr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Субвенции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(от лат. «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Subvenire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» -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приходить на помощь) Предоставляются на финансирование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«переданных» другим публично-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правовым</a:t>
            </a:r>
          </a:p>
          <a:p>
            <a:pPr>
              <a:defRPr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образованиям полномочий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 rot="207978">
            <a:off x="948360" y="2393042"/>
            <a:ext cx="592933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Дотации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(от лат. «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Dotatio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» - дар, пожертвование) </a:t>
            </a:r>
          </a:p>
          <a:p>
            <a:pPr>
              <a:defRPr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Предоставляются без определения конкретной </a:t>
            </a:r>
          </a:p>
          <a:p>
            <a:pPr>
              <a:defRPr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цели их использования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6000760" y="2357430"/>
            <a:ext cx="314324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auto">
              <a:lnSpc>
                <a:spcPts val="2400"/>
              </a:lnSpc>
              <a:spcAft>
                <a:spcPts val="0"/>
              </a:spcAft>
              <a:defRPr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     Межбюджетные трансферты – основной вид безвозмездных перечислений</a:t>
            </a:r>
            <a:r>
              <a:rPr lang="en-US" sz="16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 fontAlgn="auto">
              <a:lnSpc>
                <a:spcPts val="2400"/>
              </a:lnSpc>
              <a:spcAft>
                <a:spcPts val="0"/>
              </a:spcAft>
              <a:defRPr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Это денежные средства, </a:t>
            </a:r>
          </a:p>
          <a:p>
            <a:pPr fontAlgn="auto">
              <a:lnSpc>
                <a:spcPts val="2400"/>
              </a:lnSpc>
              <a:spcAft>
                <a:spcPts val="0"/>
              </a:spcAft>
              <a:defRPr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перечисляемые из одного бюджета бюджетной системы Российской Федерации другому.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642910" y="1285860"/>
            <a:ext cx="58617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Виды межбюджетных трансфертов</a:t>
            </a:r>
            <a:endParaRPr lang="ru-RU" sz="2800" dirty="0"/>
          </a:p>
        </p:txBody>
      </p:sp>
    </p:spTree>
  </p:cSld>
  <p:clrMapOvr>
    <a:masterClrMapping/>
  </p:clrMapOvr>
  <p:transition spd="med">
    <p:cover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WordArt 37"/>
          <p:cNvSpPr>
            <a:spLocks noChangeArrowheads="1" noChangeShapeType="1" noTextEdit="1"/>
          </p:cNvSpPr>
          <p:nvPr/>
        </p:nvSpPr>
        <p:spPr bwMode="auto">
          <a:xfrm>
            <a:off x="928662" y="714356"/>
            <a:ext cx="7429552" cy="75787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53"/>
              </a:avLst>
            </a:prstTxWarp>
          </a:bodyPr>
          <a:lstStyle/>
          <a:p>
            <a:pPr algn="ctr"/>
            <a:r>
              <a:rPr lang="ru-RU" sz="2800" b="1" kern="10" dirty="0">
                <a:ln w="9525">
                  <a:noFill/>
                  <a:round/>
                  <a:headEnd/>
                  <a:tailEnd/>
                </a:ln>
                <a:solidFill>
                  <a:srgbClr val="0D5A50"/>
                </a:solidFill>
                <a:latin typeface="Times New Roman"/>
                <a:cs typeface="Times New Roman"/>
              </a:rPr>
              <a:t>Основные параметры </a:t>
            </a:r>
            <a:r>
              <a:rPr lang="ru-RU" sz="2800" b="1" kern="10" dirty="0" smtClean="0">
                <a:ln w="9525">
                  <a:noFill/>
                  <a:round/>
                  <a:headEnd/>
                  <a:tailEnd/>
                </a:ln>
                <a:solidFill>
                  <a:srgbClr val="0D5A50"/>
                </a:solidFill>
                <a:latin typeface="Times New Roman"/>
                <a:cs typeface="Times New Roman"/>
              </a:rPr>
              <a:t> </a:t>
            </a:r>
            <a:r>
              <a:rPr lang="ru-RU" sz="2800" b="1" kern="10" dirty="0">
                <a:ln w="9525">
                  <a:noFill/>
                  <a:round/>
                  <a:headEnd/>
                  <a:tailEnd/>
                </a:ln>
                <a:solidFill>
                  <a:srgbClr val="0D5A50"/>
                </a:solidFill>
                <a:latin typeface="Times New Roman"/>
                <a:cs typeface="Times New Roman"/>
              </a:rPr>
              <a:t>бюджета поселения</a:t>
            </a:r>
          </a:p>
        </p:txBody>
      </p:sp>
      <p:sp>
        <p:nvSpPr>
          <p:cNvPr id="20" name="Номер слайда 19"/>
          <p:cNvSpPr>
            <a:spLocks noGrp="1"/>
          </p:cNvSpPr>
          <p:nvPr>
            <p:ph type="sldNum" sz="quarter" idx="12"/>
          </p:nvPr>
        </p:nvSpPr>
        <p:spPr>
          <a:xfrm>
            <a:off x="6553200" y="6143625"/>
            <a:ext cx="2233613" cy="577850"/>
          </a:xfrm>
        </p:spPr>
        <p:txBody>
          <a:bodyPr/>
          <a:lstStyle/>
          <a:p>
            <a:pPr>
              <a:defRPr/>
            </a:pPr>
            <a:fld id="{5318242B-46B6-4482-98E7-7D71AA53BEF4}" type="slidenum">
              <a:rPr lang="ru-RU"/>
              <a:pPr>
                <a:defRPr/>
              </a:pPr>
              <a:t>16</a:t>
            </a:fld>
            <a:endParaRPr lang="ru-RU" dirty="0"/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2838153941"/>
              </p:ext>
            </p:extLst>
          </p:nvPr>
        </p:nvGraphicFramePr>
        <p:xfrm>
          <a:off x="642910" y="1785926"/>
          <a:ext cx="8001056" cy="47783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TextBox 11"/>
          <p:cNvSpPr txBox="1">
            <a:spLocks noChangeArrowheads="1"/>
          </p:cNvSpPr>
          <p:nvPr/>
        </p:nvSpPr>
        <p:spPr bwMode="auto">
          <a:xfrm>
            <a:off x="7500958" y="1428736"/>
            <a:ext cx="1500187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600" b="1" dirty="0">
                <a:latin typeface="Constantia" pitchFamily="18" charset="0"/>
              </a:rPr>
              <a:t>Тыс. руб.</a:t>
            </a:r>
          </a:p>
        </p:txBody>
      </p:sp>
    </p:spTree>
  </p:cSld>
  <p:clrMapOvr>
    <a:masterClrMapping/>
  </p:clrMapOvr>
  <p:transition spd="med">
    <p:cove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7" name="Rectangle 3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4828" name="Rectangle 35"/>
          <p:cNvSpPr>
            <a:spLocks noChangeArrowheads="1"/>
          </p:cNvSpPr>
          <p:nvPr/>
        </p:nvSpPr>
        <p:spPr bwMode="auto">
          <a:xfrm>
            <a:off x="0" y="23383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4829" name="WordArt 17"/>
          <p:cNvSpPr>
            <a:spLocks noChangeArrowheads="1" noChangeShapeType="1" noTextEdit="1"/>
          </p:cNvSpPr>
          <p:nvPr/>
        </p:nvSpPr>
        <p:spPr bwMode="auto">
          <a:xfrm>
            <a:off x="357158" y="500042"/>
            <a:ext cx="8501122" cy="768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dirty="0">
                <a:ln w="9525">
                  <a:noFill/>
                  <a:round/>
                  <a:headEnd/>
                  <a:tailEnd/>
                </a:ln>
                <a:solidFill>
                  <a:srgbClr val="0D5A5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Доходы бюджета сельского поселения</a:t>
            </a:r>
          </a:p>
        </p:txBody>
      </p:sp>
      <p:sp>
        <p:nvSpPr>
          <p:cNvPr id="34830" name="TextBox 11"/>
          <p:cNvSpPr txBox="1">
            <a:spLocks noChangeArrowheads="1"/>
          </p:cNvSpPr>
          <p:nvPr/>
        </p:nvSpPr>
        <p:spPr bwMode="auto">
          <a:xfrm>
            <a:off x="7500938" y="1643063"/>
            <a:ext cx="1500187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600" b="1" dirty="0">
                <a:latin typeface="Constantia" pitchFamily="18" charset="0"/>
              </a:rPr>
              <a:t>Тыс. руб.</a:t>
            </a:r>
          </a:p>
        </p:txBody>
      </p:sp>
      <p:sp>
        <p:nvSpPr>
          <p:cNvPr id="34831" name="TextBox 22"/>
          <p:cNvSpPr txBox="1">
            <a:spLocks noChangeArrowheads="1"/>
          </p:cNvSpPr>
          <p:nvPr/>
        </p:nvSpPr>
        <p:spPr bwMode="auto">
          <a:xfrm>
            <a:off x="714375" y="2500313"/>
            <a:ext cx="5715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5F5381-8D12-4803-B337-263FCCA5FFC5}" type="slidenum">
              <a:rPr lang="ru-RU"/>
              <a:pPr>
                <a:defRPr/>
              </a:pPr>
              <a:t>17</a:t>
            </a:fld>
            <a:endParaRPr lang="ru-RU"/>
          </a:p>
        </p:txBody>
      </p:sp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1963575483"/>
              </p:ext>
            </p:extLst>
          </p:nvPr>
        </p:nvGraphicFramePr>
        <p:xfrm>
          <a:off x="214282" y="1397000"/>
          <a:ext cx="8715436" cy="5461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 spd="med">
    <p:cover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1" name="Rectangle 3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83972" name="Rectangle 35"/>
          <p:cNvSpPr>
            <a:spLocks noChangeArrowheads="1"/>
          </p:cNvSpPr>
          <p:nvPr/>
        </p:nvSpPr>
        <p:spPr bwMode="auto">
          <a:xfrm>
            <a:off x="0" y="23383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83973" name="WordArt 17"/>
          <p:cNvSpPr>
            <a:spLocks noChangeArrowheads="1" noChangeShapeType="1" noTextEdit="1"/>
          </p:cNvSpPr>
          <p:nvPr/>
        </p:nvSpPr>
        <p:spPr bwMode="auto">
          <a:xfrm>
            <a:off x="1357290" y="642918"/>
            <a:ext cx="6515100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dirty="0">
                <a:ln w="9525">
                  <a:noFill/>
                  <a:round/>
                  <a:headEnd/>
                  <a:tailEnd/>
                </a:ln>
                <a:solidFill>
                  <a:srgbClr val="0D5A5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Динамика доходов бюджета поселения</a:t>
            </a:r>
          </a:p>
        </p:txBody>
      </p:sp>
      <p:sp>
        <p:nvSpPr>
          <p:cNvPr id="83974" name="TextBox 11"/>
          <p:cNvSpPr txBox="1">
            <a:spLocks noChangeArrowheads="1"/>
          </p:cNvSpPr>
          <p:nvPr/>
        </p:nvSpPr>
        <p:spPr bwMode="auto">
          <a:xfrm>
            <a:off x="7643813" y="1142984"/>
            <a:ext cx="1500187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Тыс. руб.</a:t>
            </a:r>
          </a:p>
        </p:txBody>
      </p:sp>
      <p:sp>
        <p:nvSpPr>
          <p:cNvPr id="83975" name="TextBox 22"/>
          <p:cNvSpPr txBox="1">
            <a:spLocks noChangeArrowheads="1"/>
          </p:cNvSpPr>
          <p:nvPr/>
        </p:nvSpPr>
        <p:spPr bwMode="auto">
          <a:xfrm>
            <a:off x="714375" y="2500313"/>
            <a:ext cx="5715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00DEFD-88DA-4008-8C45-FD9D17AC04AB}" type="slidenum">
              <a:rPr lang="ru-RU"/>
              <a:pPr>
                <a:defRPr/>
              </a:pPr>
              <a:t>18</a:t>
            </a:fld>
            <a:endParaRPr lang="ru-RU"/>
          </a:p>
        </p:txBody>
      </p:sp>
      <p:sp>
        <p:nvSpPr>
          <p:cNvPr id="83977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12" name="Диаграмма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07021915"/>
              </p:ext>
            </p:extLst>
          </p:nvPr>
        </p:nvGraphicFramePr>
        <p:xfrm>
          <a:off x="285720" y="1357298"/>
          <a:ext cx="4113362" cy="45005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7" name="Диаграмма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17953065"/>
              </p:ext>
            </p:extLst>
          </p:nvPr>
        </p:nvGraphicFramePr>
        <p:xfrm>
          <a:off x="4786314" y="1357298"/>
          <a:ext cx="3839970" cy="45461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ransition spd="med">
    <p:cover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2265522-47FA-4D9A-898C-F000CDFBD2F5}" type="slidenum">
              <a:rPr lang="ru-RU"/>
              <a:pPr>
                <a:defRPr/>
              </a:pPr>
              <a:t>19</a:t>
            </a:fld>
            <a:endParaRPr lang="ru-RU"/>
          </a:p>
        </p:txBody>
      </p:sp>
      <p:graphicFrame>
        <p:nvGraphicFramePr>
          <p:cNvPr id="84994" name="Диаграмма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7265178"/>
              </p:ext>
            </p:extLst>
          </p:nvPr>
        </p:nvGraphicFramePr>
        <p:xfrm>
          <a:off x="-1044624" y="1196752"/>
          <a:ext cx="6553200" cy="3248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185" name="Worksheet" r:id="rId3" imgW="6429375" imgH="3181350" progId="Excel.Sheet.8">
                  <p:embed/>
                </p:oleObj>
              </mc:Choice>
              <mc:Fallback>
                <p:oleObj name="Worksheet" r:id="rId3" imgW="6429375" imgH="3181350" progId="Excel.Sheet.8">
                  <p:embed/>
                  <p:pic>
                    <p:nvPicPr>
                      <p:cNvPr id="0" name="Picture 6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1044624" y="1196752"/>
                        <a:ext cx="6553200" cy="32480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1063737"/>
              </p:ext>
            </p:extLst>
          </p:nvPr>
        </p:nvGraphicFramePr>
        <p:xfrm>
          <a:off x="3714744" y="4734560"/>
          <a:ext cx="5429256" cy="212344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44537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49547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82946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75406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904876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Наименование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2022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r>
                        <a:rPr lang="en-US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Дотации, Субсидии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613,9</a:t>
                      </a:r>
                      <a:endParaRPr lang="ru-RU" sz="16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655,1</a:t>
                      </a:r>
                      <a:endParaRPr lang="ru-RU" sz="16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670,0</a:t>
                      </a:r>
                      <a:endParaRPr lang="ru-RU" sz="16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Субвенции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87,0</a:t>
                      </a:r>
                      <a:endParaRPr lang="ru-RU" sz="16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87,6</a:t>
                      </a:r>
                      <a:endParaRPr lang="ru-RU" sz="16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90,3</a:t>
                      </a:r>
                      <a:endParaRPr lang="ru-RU" sz="16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Иные межбюджетные  трансферты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1176,0</a:t>
                      </a:r>
                      <a:endParaRPr lang="ru-RU" sz="1500" b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1262,8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1388,6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Итого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1 876,9</a:t>
                      </a:r>
                      <a:endParaRPr lang="ru-RU" sz="16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2 005,5</a:t>
                      </a:r>
                      <a:endParaRPr lang="ru-RU" sz="16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2 148,9</a:t>
                      </a:r>
                      <a:endParaRPr lang="ru-RU" sz="16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85033" name="TextBox 14"/>
          <p:cNvSpPr txBox="1">
            <a:spLocks noChangeArrowheads="1"/>
          </p:cNvSpPr>
          <p:nvPr/>
        </p:nvSpPr>
        <p:spPr bwMode="auto">
          <a:xfrm rot="10800000" flipV="1">
            <a:off x="7641363" y="3532441"/>
            <a:ext cx="90412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1600" b="1" dirty="0" smtClean="0">
                <a:latin typeface="Constantia" pitchFamily="18" charset="0"/>
              </a:rPr>
              <a:t>Тыс</a:t>
            </a:r>
            <a:r>
              <a:rPr lang="ru-RU" sz="1600" b="1" dirty="0">
                <a:latin typeface="Constantia" pitchFamily="18" charset="0"/>
              </a:rPr>
              <a:t>. руб.</a:t>
            </a:r>
          </a:p>
        </p:txBody>
      </p:sp>
      <p:pic>
        <p:nvPicPr>
          <p:cNvPr id="85034" name="Рисунок 15" descr="money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4811" y="1571612"/>
            <a:ext cx="4000528" cy="192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5035" name="TextBox 16"/>
          <p:cNvSpPr txBox="1">
            <a:spLocks noChangeArrowheads="1"/>
          </p:cNvSpPr>
          <p:nvPr/>
        </p:nvSpPr>
        <p:spPr bwMode="auto">
          <a:xfrm>
            <a:off x="2357423" y="2643182"/>
            <a:ext cx="128588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1876,9</a:t>
            </a:r>
          </a:p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79512" y="714356"/>
            <a:ext cx="8712968" cy="7080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lnSpc>
                <a:spcPts val="2400"/>
              </a:lnSpc>
              <a:spcAft>
                <a:spcPts val="0"/>
              </a:spcAft>
              <a:defRPr/>
            </a:pPr>
            <a:r>
              <a:rPr lang="ru-RU" b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Безвозмездные поступления в бюджет </a:t>
            </a:r>
            <a:r>
              <a:rPr lang="ru-RU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Краснопольского сельского </a:t>
            </a:r>
            <a:r>
              <a:rPr lang="ru-RU" b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поселения </a:t>
            </a:r>
            <a:endParaRPr lang="ru-RU" b="1" dirty="0" smtClean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lnSpc>
                <a:spcPts val="2400"/>
              </a:lnSpc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202</a:t>
            </a:r>
            <a:r>
              <a:rPr lang="en-US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-202</a:t>
            </a:r>
            <a:r>
              <a:rPr lang="en-US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годах</a:t>
            </a:r>
          </a:p>
        </p:txBody>
      </p:sp>
    </p:spTree>
  </p:cSld>
  <p:clrMapOvr>
    <a:masterClrMapping/>
  </p:clrMapOvr>
  <p:transition spd="med">
    <p:cove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6" name="Rectangle 37"/>
          <p:cNvSpPr>
            <a:spLocks noChangeArrowheads="1"/>
          </p:cNvSpPr>
          <p:nvPr/>
        </p:nvSpPr>
        <p:spPr bwMode="auto">
          <a:xfrm>
            <a:off x="0" y="5286375"/>
            <a:ext cx="3000375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lnSpc>
                <a:spcPct val="150000"/>
              </a:lnSpc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ДОХОДЫ всего: </a:t>
            </a:r>
            <a:br>
              <a:rPr lang="ru-RU" sz="16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714,6 </a:t>
            </a:r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тыс.рублей</a:t>
            </a:r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     </a:t>
            </a:r>
            <a:endParaRPr lang="ru-RU" sz="900" b="1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737,6 </a:t>
            </a:r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тыс.рублей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1600" b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023 – 761,8 </a:t>
            </a:r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тыс.рублей</a:t>
            </a:r>
            <a:endParaRPr lang="ru-RU" sz="1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7" name="Прямоугольник 46"/>
          <p:cNvSpPr/>
          <p:nvPr/>
        </p:nvSpPr>
        <p:spPr>
          <a:xfrm>
            <a:off x="214282" y="285728"/>
            <a:ext cx="8501122" cy="70788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2000" b="1" dirty="0">
                <a:ln w="11430"/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+mn-cs"/>
              </a:rPr>
              <a:t>Структура налоговых и неналоговых</a:t>
            </a:r>
          </a:p>
          <a:p>
            <a:pPr algn="ctr">
              <a:defRPr/>
            </a:pPr>
            <a:r>
              <a:rPr lang="ru-RU" sz="2000" b="1" dirty="0">
                <a:ln w="11430"/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+mn-cs"/>
              </a:rPr>
              <a:t>доходов бюджета сельского поселения в </a:t>
            </a:r>
            <a:r>
              <a:rPr lang="ru-RU" sz="2000" b="1" dirty="0" smtClean="0">
                <a:ln w="11430"/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+mn-cs"/>
              </a:rPr>
              <a:t>2021-2023 гг.</a:t>
            </a:r>
            <a:endParaRPr lang="ru-RU" sz="2000" b="1" dirty="0">
              <a:ln w="11430"/>
              <a:solidFill>
                <a:schemeClr val="accent6">
                  <a:lumMod val="50000"/>
                </a:schemeClr>
              </a:solidFill>
              <a:latin typeface="Arial" pitchFamily="34" charset="0"/>
              <a:cs typeface="+mn-cs"/>
            </a:endParaRPr>
          </a:p>
        </p:txBody>
      </p:sp>
      <p:sp>
        <p:nvSpPr>
          <p:cNvPr id="39" name="Номер слайда 3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90C6497-92C6-49AB-8F8C-89C3EAC44996}" type="slidenum">
              <a:rPr lang="ru-RU"/>
              <a:pPr>
                <a:defRPr/>
              </a:pPr>
              <a:t>20</a:t>
            </a:fld>
            <a:endParaRPr lang="ru-RU"/>
          </a:p>
        </p:txBody>
      </p:sp>
      <p:graphicFrame>
        <p:nvGraphicFramePr>
          <p:cNvPr id="35" name="Диаграмма 34"/>
          <p:cNvGraphicFramePr/>
          <p:nvPr>
            <p:extLst>
              <p:ext uri="{D42A27DB-BD31-4B8C-83A1-F6EECF244321}">
                <p14:modId xmlns:p14="http://schemas.microsoft.com/office/powerpoint/2010/main" val="654404391"/>
              </p:ext>
            </p:extLst>
          </p:nvPr>
        </p:nvGraphicFramePr>
        <p:xfrm>
          <a:off x="2143108" y="1428736"/>
          <a:ext cx="7000892" cy="50720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ransition spd="med">
    <p:cover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Text Box 2"/>
          <p:cNvGrpSpPr>
            <a:grpSpLocks/>
          </p:cNvGrpSpPr>
          <p:nvPr/>
        </p:nvGrpSpPr>
        <p:grpSpPr bwMode="auto">
          <a:xfrm>
            <a:off x="-26037" y="642918"/>
            <a:ext cx="9144000" cy="6858000"/>
            <a:chOff x="-4" y="-4"/>
            <a:chExt cx="5768" cy="3886"/>
          </a:xfrm>
          <a:gradFill flip="none" rotWithShape="1">
            <a:gsLst>
              <a:gs pos="75000">
                <a:schemeClr val="tx2">
                  <a:lumMod val="20000"/>
                  <a:lumOff val="80000"/>
                </a:scheme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</p:grpSpPr>
        <p:pic>
          <p:nvPicPr>
            <p:cNvPr id="89104" name="Text Box 2"/>
            <p:cNvPicPr>
              <a:picLocks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-4" y="-4"/>
              <a:ext cx="5768" cy="3886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</p:pic>
        <p:sp>
          <p:nvSpPr>
            <p:cNvPr id="89105" name="Text Box 4"/>
            <p:cNvSpPr txBox="1">
              <a:spLocks noChangeArrowheads="1"/>
            </p:cNvSpPr>
            <p:nvPr/>
          </p:nvSpPr>
          <p:spPr bwMode="auto">
            <a:xfrm>
              <a:off x="0" y="0"/>
              <a:ext cx="5760" cy="387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>
                <a:spcBef>
                  <a:spcPct val="50000"/>
                </a:spcBef>
              </a:pPr>
              <a:endParaRPr lang="ru-RU" sz="1600" b="1">
                <a:solidFill>
                  <a:schemeClr val="bg1"/>
                </a:solidFill>
              </a:endParaRPr>
            </a:p>
          </p:txBody>
        </p:sp>
      </p:grpSp>
      <p:sp>
        <p:nvSpPr>
          <p:cNvPr id="89091" name="Rectangle 3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89092" name="Rectangle 35"/>
          <p:cNvSpPr>
            <a:spLocks noChangeArrowheads="1"/>
          </p:cNvSpPr>
          <p:nvPr/>
        </p:nvSpPr>
        <p:spPr bwMode="auto">
          <a:xfrm>
            <a:off x="0" y="23383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5132" name="Rectangle 22"/>
          <p:cNvSpPr>
            <a:spLocks noChangeArrowheads="1"/>
          </p:cNvSpPr>
          <p:nvPr/>
        </p:nvSpPr>
        <p:spPr bwMode="auto">
          <a:xfrm>
            <a:off x="642910" y="1"/>
            <a:ext cx="7890348" cy="6429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Структура налоговых доходов </a:t>
            </a:r>
            <a:endParaRPr lang="en-US" sz="2000" b="1" dirty="0">
              <a:solidFill>
                <a:srgbClr val="990099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2000" b="1" dirty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бюджета сельского поселения в </a:t>
            </a:r>
            <a:r>
              <a:rPr lang="en-US" sz="2000" b="1" dirty="0" smtClean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ru-RU" sz="2000" b="1" dirty="0" smtClean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21</a:t>
            </a:r>
            <a:r>
              <a:rPr lang="en-US" sz="2000" b="1" dirty="0" smtClean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-202</a:t>
            </a:r>
            <a:r>
              <a:rPr lang="ru-RU" sz="2000" b="1" dirty="0" smtClean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3гг., тыс. руб.</a:t>
            </a:r>
            <a:endParaRPr lang="ru-RU" sz="2000" b="1" dirty="0">
              <a:solidFill>
                <a:srgbClr val="99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Номер слайда 19"/>
          <p:cNvSpPr>
            <a:spLocks noGrp="1"/>
          </p:cNvSpPr>
          <p:nvPr>
            <p:ph type="sldNum" sz="quarter" idx="12"/>
          </p:nvPr>
        </p:nvSpPr>
        <p:spPr>
          <a:xfrm>
            <a:off x="6553200" y="5572125"/>
            <a:ext cx="2590800" cy="1149350"/>
          </a:xfrm>
        </p:spPr>
        <p:txBody>
          <a:bodyPr/>
          <a:lstStyle/>
          <a:p>
            <a:pPr>
              <a:defRPr/>
            </a:pPr>
            <a:fld id="{3035C14C-853C-47F3-9691-E05947E7B4C6}" type="slidenum">
              <a:rPr lang="ru-RU"/>
              <a:pPr>
                <a:defRPr/>
              </a:pPr>
              <a:t>21</a:t>
            </a:fld>
            <a:endParaRPr lang="ru-RU" dirty="0"/>
          </a:p>
        </p:txBody>
      </p:sp>
      <p:sp>
        <p:nvSpPr>
          <p:cNvPr id="89096" name="TextBox 21"/>
          <p:cNvSpPr txBox="1">
            <a:spLocks noChangeArrowheads="1"/>
          </p:cNvSpPr>
          <p:nvPr/>
        </p:nvSpPr>
        <p:spPr bwMode="auto">
          <a:xfrm>
            <a:off x="1763713" y="6237288"/>
            <a:ext cx="9366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graphicFrame>
        <p:nvGraphicFramePr>
          <p:cNvPr id="18" name="Диаграмма 17"/>
          <p:cNvGraphicFramePr/>
          <p:nvPr>
            <p:extLst>
              <p:ext uri="{D42A27DB-BD31-4B8C-83A1-F6EECF244321}">
                <p14:modId xmlns:p14="http://schemas.microsoft.com/office/powerpoint/2010/main" val="4033232281"/>
              </p:ext>
            </p:extLst>
          </p:nvPr>
        </p:nvGraphicFramePr>
        <p:xfrm>
          <a:off x="179512" y="1266818"/>
          <a:ext cx="3786214" cy="21431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9" name="Диаграмма 18"/>
          <p:cNvGraphicFramePr/>
          <p:nvPr>
            <p:extLst>
              <p:ext uri="{D42A27DB-BD31-4B8C-83A1-F6EECF244321}">
                <p14:modId xmlns:p14="http://schemas.microsoft.com/office/powerpoint/2010/main" val="3611571400"/>
              </p:ext>
            </p:extLst>
          </p:nvPr>
        </p:nvGraphicFramePr>
        <p:xfrm>
          <a:off x="214282" y="4500570"/>
          <a:ext cx="3857652" cy="21431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21" name="Диаграмма 20"/>
          <p:cNvGraphicFramePr/>
          <p:nvPr>
            <p:extLst>
              <p:ext uri="{D42A27DB-BD31-4B8C-83A1-F6EECF244321}">
                <p14:modId xmlns:p14="http://schemas.microsoft.com/office/powerpoint/2010/main" val="2043028712"/>
              </p:ext>
            </p:extLst>
          </p:nvPr>
        </p:nvGraphicFramePr>
        <p:xfrm>
          <a:off x="5004048" y="1266818"/>
          <a:ext cx="3857684" cy="21431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22" name="Диаграмма 21"/>
          <p:cNvGraphicFramePr/>
          <p:nvPr>
            <p:extLst>
              <p:ext uri="{D42A27DB-BD31-4B8C-83A1-F6EECF244321}">
                <p14:modId xmlns:p14="http://schemas.microsoft.com/office/powerpoint/2010/main" val="1909827268"/>
              </p:ext>
            </p:extLst>
          </p:nvPr>
        </p:nvGraphicFramePr>
        <p:xfrm>
          <a:off x="4860032" y="4588459"/>
          <a:ext cx="3786214" cy="20002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Text Box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-4" y="-4"/>
            <a:chExt cx="5768" cy="3886"/>
          </a:xfrm>
          <a:gradFill>
            <a:gsLst>
              <a:gs pos="75000">
                <a:schemeClr val="tx2">
                  <a:lumMod val="20000"/>
                  <a:lumOff val="80000"/>
                </a:scheme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</a:gradFill>
        </p:grpSpPr>
        <p:pic>
          <p:nvPicPr>
            <p:cNvPr id="90126" name="Text Box 2"/>
            <p:cNvPicPr>
              <a:picLocks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-4" y="-4"/>
              <a:ext cx="5768" cy="3886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</p:pic>
        <p:sp>
          <p:nvSpPr>
            <p:cNvPr id="90127" name="Text Box 4"/>
            <p:cNvSpPr txBox="1">
              <a:spLocks noChangeArrowheads="1"/>
            </p:cNvSpPr>
            <p:nvPr/>
          </p:nvSpPr>
          <p:spPr bwMode="auto">
            <a:xfrm>
              <a:off x="0" y="0"/>
              <a:ext cx="5760" cy="387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>
                <a:spcBef>
                  <a:spcPct val="50000"/>
                </a:spcBef>
              </a:pPr>
              <a:endParaRPr lang="ru-RU" sz="1600" b="1">
                <a:solidFill>
                  <a:schemeClr val="bg1"/>
                </a:solidFill>
              </a:endParaRPr>
            </a:p>
          </p:txBody>
        </p:sp>
      </p:grpSp>
      <p:sp>
        <p:nvSpPr>
          <p:cNvPr id="90115" name="Rectangle 3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90116" name="Rectangle 35"/>
          <p:cNvSpPr>
            <a:spLocks noChangeArrowheads="1"/>
          </p:cNvSpPr>
          <p:nvPr/>
        </p:nvSpPr>
        <p:spPr bwMode="auto">
          <a:xfrm>
            <a:off x="0" y="23383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6156" name="Rectangle 22"/>
          <p:cNvSpPr>
            <a:spLocks noChangeArrowheads="1"/>
          </p:cNvSpPr>
          <p:nvPr/>
        </p:nvSpPr>
        <p:spPr bwMode="auto">
          <a:xfrm>
            <a:off x="857224" y="0"/>
            <a:ext cx="7761288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Структура неналоговых доходов </a:t>
            </a:r>
            <a:endParaRPr lang="en-US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бюджета сельского поселения </a:t>
            </a:r>
            <a:endParaRPr lang="ru-RU" sz="28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en-US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21</a:t>
            </a:r>
            <a:r>
              <a:rPr lang="en-US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-202</a:t>
            </a:r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3 гг., тыс.руб.</a:t>
            </a:r>
            <a:endParaRPr lang="ru-RU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Номер слайда 1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CA2D343-D7BA-4864-8356-280006DC92E7}" type="slidenum">
              <a:rPr lang="ru-RU"/>
              <a:pPr>
                <a:defRPr/>
              </a:pPr>
              <a:t>22</a:t>
            </a:fld>
            <a:endParaRPr lang="ru-RU" dirty="0"/>
          </a:p>
        </p:txBody>
      </p:sp>
      <p:graphicFrame>
        <p:nvGraphicFramePr>
          <p:cNvPr id="13" name="Диаграмма 12"/>
          <p:cNvGraphicFramePr/>
          <p:nvPr>
            <p:extLst>
              <p:ext uri="{D42A27DB-BD31-4B8C-83A1-F6EECF244321}">
                <p14:modId xmlns:p14="http://schemas.microsoft.com/office/powerpoint/2010/main" val="2308423401"/>
              </p:ext>
            </p:extLst>
          </p:nvPr>
        </p:nvGraphicFramePr>
        <p:xfrm>
          <a:off x="0" y="1397000"/>
          <a:ext cx="9001156" cy="50323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4628" name="Group 5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1137223"/>
              </p:ext>
            </p:extLst>
          </p:nvPr>
        </p:nvGraphicFramePr>
        <p:xfrm>
          <a:off x="35495" y="1785925"/>
          <a:ext cx="9108504" cy="3802835"/>
        </p:xfrm>
        <a:graphic>
          <a:graphicData uri="http://schemas.openxmlformats.org/drawingml/2006/table">
            <a:tbl>
              <a:tblPr>
                <a:tableStyleId>{0505E3EF-67EA-436B-97B2-0124C06EBD24}</a:tableStyleId>
              </a:tblPr>
              <a:tblGrid>
                <a:gridCol w="583191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14299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14299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990597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32379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Наименование межбюджетных трансфертов</a:t>
                      </a:r>
                      <a:endParaRPr lang="ru-RU" sz="18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2021 год</a:t>
                      </a:r>
                      <a:endParaRPr lang="ru-RU" sz="18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2022 год</a:t>
                      </a:r>
                      <a:endParaRPr lang="ru-RU" sz="18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2023 год</a:t>
                      </a:r>
                      <a:endParaRPr lang="ru-RU" sz="18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949655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8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Субвенции бюджетам на осуществление первичного воинского учета на территориях, где отсутствуют военные комиссариаты</a:t>
                      </a:r>
                      <a:endParaRPr lang="ru-RU" sz="18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87,0</a:t>
                      </a:r>
                      <a:endParaRPr lang="ru-RU" sz="18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87,6</a:t>
                      </a:r>
                      <a:endParaRPr lang="ru-RU" sz="18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90,3</a:t>
                      </a:r>
                      <a:r>
                        <a:rPr lang="ru-RU" sz="180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8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262586">
                <a:tc>
                  <a:txBody>
                    <a:bodyPr/>
                    <a:lstStyle/>
                    <a:p>
                      <a:pPr algn="l" fontAlgn="t"/>
                      <a:r>
                        <a:rPr lang="ru-RU" sz="18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Межбюджетные трансферты, передаваемые бюджетам муниципальных образований на осуществление части полномочий по решению вопросов местного значения в соответствии с заключенными соглашениями</a:t>
                      </a:r>
                      <a:endParaRPr lang="ru-RU" sz="18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1176,0</a:t>
                      </a:r>
                      <a:endParaRPr lang="ru-RU" sz="18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1262,8</a:t>
                      </a:r>
                      <a:endParaRPr lang="ru-RU" sz="18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1388,6</a:t>
                      </a:r>
                      <a:endParaRPr lang="ru-RU" sz="18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19206">
                <a:tc>
                  <a:txBody>
                    <a:bodyPr/>
                    <a:lstStyle/>
                    <a:p>
                      <a:pPr algn="l" fontAlgn="t"/>
                      <a:r>
                        <a:rPr lang="ru-RU" sz="18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Субсидии бюджету сельского поселения</a:t>
                      </a:r>
                      <a:endParaRPr lang="ru-RU" sz="18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360,2</a:t>
                      </a:r>
                      <a:endParaRPr lang="ru-RU" sz="18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654,6</a:t>
                      </a:r>
                      <a:endParaRPr lang="ru-RU" sz="18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669,5</a:t>
                      </a:r>
                      <a:endParaRPr lang="ru-RU" sz="18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23796">
                <a:tc>
                  <a:txBody>
                    <a:bodyPr/>
                    <a:lstStyle/>
                    <a:p>
                      <a:pPr algn="l" fontAlgn="t"/>
                      <a:r>
                        <a:rPr lang="ru-RU" sz="180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Дотации бюджету сельского поселения</a:t>
                      </a:r>
                      <a:endParaRPr lang="ru-RU" sz="18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253,7</a:t>
                      </a:r>
                      <a:endParaRPr lang="ru-RU" sz="18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  <a:endParaRPr lang="ru-RU" sz="18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  <a:endParaRPr lang="ru-RU" sz="18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23796">
                <a:tc>
                  <a:txBody>
                    <a:bodyPr/>
                    <a:lstStyle/>
                    <a:p>
                      <a:pPr algn="l" fontAlgn="t"/>
                      <a:r>
                        <a:rPr lang="ru-RU" sz="180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Общий</a:t>
                      </a:r>
                      <a:r>
                        <a:rPr lang="ru-RU" sz="1800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объем финансовой помощи</a:t>
                      </a:r>
                      <a:endParaRPr lang="ru-RU" sz="18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1 876,9</a:t>
                      </a:r>
                      <a:endParaRPr lang="ru-RU" sz="18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2 005,5</a:t>
                      </a:r>
                      <a:endParaRPr lang="ru-RU" sz="18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2 148,9</a:t>
                      </a:r>
                      <a:endParaRPr lang="ru-RU" sz="18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  <p:sp>
        <p:nvSpPr>
          <p:cNvPr id="45092" name="TextBox 13"/>
          <p:cNvSpPr txBox="1">
            <a:spLocks noChangeArrowheads="1"/>
          </p:cNvSpPr>
          <p:nvPr/>
        </p:nvSpPr>
        <p:spPr bwMode="auto">
          <a:xfrm>
            <a:off x="0" y="214290"/>
            <a:ext cx="91440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Финансовая помощь из бюджета </a:t>
            </a:r>
            <a:endParaRPr lang="ru-RU" sz="28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муниципального района в 2021-2023 годах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1175" name="TextBox 14"/>
          <p:cNvSpPr txBox="1">
            <a:spLocks noChangeArrowheads="1"/>
          </p:cNvSpPr>
          <p:nvPr/>
        </p:nvSpPr>
        <p:spPr bwMode="auto">
          <a:xfrm>
            <a:off x="8072462" y="1285860"/>
            <a:ext cx="1071538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1600" b="1" dirty="0">
                <a:latin typeface="Constantia" pitchFamily="18" charset="0"/>
              </a:rPr>
              <a:t>Т</a:t>
            </a:r>
            <a:r>
              <a:rPr lang="ru-RU" sz="1600" b="1" dirty="0" smtClean="0">
                <a:latin typeface="Constantia" pitchFamily="18" charset="0"/>
              </a:rPr>
              <a:t>ыс.руб</a:t>
            </a:r>
            <a:r>
              <a:rPr lang="ru-RU" sz="1600" b="1" dirty="0">
                <a:latin typeface="Constantia" pitchFamily="18" charset="0"/>
              </a:rPr>
              <a:t>.</a:t>
            </a:r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827299" y="6572248"/>
            <a:ext cx="633402" cy="285752"/>
          </a:xfrm>
        </p:spPr>
        <p:txBody>
          <a:bodyPr/>
          <a:lstStyle/>
          <a:p>
            <a:pPr>
              <a:defRPr/>
            </a:pPr>
            <a:fld id="{2A7C2F43-9DA6-4B68-A5A7-1D1CE4EC38A9}" type="slidenum">
              <a:rPr lang="ru-RU"/>
              <a:pPr>
                <a:defRPr/>
              </a:pPr>
              <a:t>23</a:t>
            </a:fld>
            <a:endParaRPr lang="ru-RU" dirty="0"/>
          </a:p>
        </p:txBody>
      </p:sp>
    </p:spTree>
  </p:cSld>
  <p:clrMapOvr>
    <a:masterClrMapping/>
  </p:clrMapOvr>
  <p:transition spd="med">
    <p:cover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7AD3472-DE31-4715-85A8-85FB9E3468E1}" type="slidenum">
              <a:rPr lang="ru-RU"/>
              <a:pPr>
                <a:defRPr/>
              </a:pPr>
              <a:t>24</a:t>
            </a:fld>
            <a:endParaRPr lang="ru-RU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142844" y="428604"/>
            <a:ext cx="9144000" cy="707886"/>
          </a:xfrm>
          <a:prstGeom prst="rect">
            <a:avLst/>
          </a:prstGeom>
        </p:spPr>
        <p:txBody>
          <a:bodyPr wrap="squar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000" b="1" cap="all" dirty="0" smtClean="0">
                <a:ln w="0"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Основные направления по разделу «Общегосударственные вопросы», тыс. руб.</a:t>
            </a:r>
            <a:endParaRPr lang="ru-RU" sz="2000" b="1" cap="all" dirty="0">
              <a:ln w="0">
                <a:solidFill>
                  <a:schemeClr val="accent4">
                    <a:lumMod val="75000"/>
                  </a:schemeClr>
                </a:solidFill>
              </a:ln>
              <a:solidFill>
                <a:schemeClr val="accent4">
                  <a:lumMod val="75000"/>
                </a:schemeClr>
              </a:soli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2844903719"/>
              </p:ext>
            </p:extLst>
          </p:nvPr>
        </p:nvGraphicFramePr>
        <p:xfrm>
          <a:off x="0" y="1428736"/>
          <a:ext cx="2857488" cy="52784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1782845512"/>
              </p:ext>
            </p:extLst>
          </p:nvPr>
        </p:nvGraphicFramePr>
        <p:xfrm>
          <a:off x="3071802" y="1500174"/>
          <a:ext cx="2976562" cy="52070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0" name="Диаграмма 9"/>
          <p:cNvGraphicFramePr/>
          <p:nvPr>
            <p:extLst>
              <p:ext uri="{D42A27DB-BD31-4B8C-83A1-F6EECF244321}">
                <p14:modId xmlns:p14="http://schemas.microsoft.com/office/powerpoint/2010/main" val="4292973931"/>
              </p:ext>
            </p:extLst>
          </p:nvPr>
        </p:nvGraphicFramePr>
        <p:xfrm>
          <a:off x="5613035" y="1412776"/>
          <a:ext cx="3500430" cy="52070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</p:cSld>
  <p:clrMapOvr>
    <a:masterClrMapping/>
  </p:clrMapOvr>
  <p:transition spd="med">
    <p:cover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30BB2D9-4D69-4268-9334-13351B020C8C}" type="slidenum">
              <a:rPr lang="ru-RU"/>
              <a:pPr>
                <a:defRPr/>
              </a:pPr>
              <a:t>25</a:t>
            </a:fld>
            <a:endParaRPr lang="ru-RU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0" y="836712"/>
            <a:ext cx="9144000" cy="2088232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Основные направления по отрасли «Национальная экономика</a:t>
            </a: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», тыс.руб.</a:t>
            </a:r>
            <a:endParaRPr lang="ru-RU" sz="2000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83568" y="3857628"/>
            <a:ext cx="824613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Финансирование расходов по осуществлению дорожной деятельности в границах сельских поселений за счет средств Дорожного фонда на 2021 год составит 1 174,5 тыс. руб., на 2022 год – 1261,8 тыс. руб., на 2023 год- 1387,6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cover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0046315-FD39-46FE-AD0C-CE1385C0149F}" type="slidenum">
              <a:rPr lang="ru-RU"/>
              <a:pPr>
                <a:defRPr/>
              </a:pPr>
              <a:t>26</a:t>
            </a:fld>
            <a:endParaRPr lang="ru-RU"/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0" y="0"/>
            <a:ext cx="9144000" cy="714356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Основные направления по отрасли «Жилищно-коммунальное хозяйство</a:t>
            </a: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», </a:t>
            </a:r>
            <a:r>
              <a:rPr lang="ru-RU" b="1" dirty="0" err="1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1765376789"/>
              </p:ext>
            </p:extLst>
          </p:nvPr>
        </p:nvGraphicFramePr>
        <p:xfrm>
          <a:off x="0" y="642918"/>
          <a:ext cx="6012160" cy="23177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:p14="http://schemas.microsoft.com/office/powerpoint/2010/main" val="393365693"/>
              </p:ext>
            </p:extLst>
          </p:nvPr>
        </p:nvGraphicFramePr>
        <p:xfrm>
          <a:off x="142844" y="3071810"/>
          <a:ext cx="4500594" cy="37861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1476606655"/>
              </p:ext>
            </p:extLst>
          </p:nvPr>
        </p:nvGraphicFramePr>
        <p:xfrm>
          <a:off x="4643406" y="3071786"/>
          <a:ext cx="4500594" cy="37862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</p:cSld>
  <p:clrMapOvr>
    <a:masterClrMapping/>
  </p:clrMapOvr>
  <p:transition spd="med">
    <p:cover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Номер слайда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0AD33FC-CFB2-4C9E-9E90-385C6970F446}" type="slidenum">
              <a:rPr lang="ru-RU" smtClean="0"/>
              <a:pPr>
                <a:defRPr/>
              </a:pPr>
              <a:t>27</a:t>
            </a:fld>
            <a:endParaRPr lang="ru-RU"/>
          </a:p>
        </p:txBody>
      </p:sp>
      <p:graphicFrame>
        <p:nvGraphicFramePr>
          <p:cNvPr id="32" name="Диаграмма 31"/>
          <p:cNvGraphicFramePr/>
          <p:nvPr>
            <p:extLst>
              <p:ext uri="{D42A27DB-BD31-4B8C-83A1-F6EECF244321}">
                <p14:modId xmlns:p14="http://schemas.microsoft.com/office/powerpoint/2010/main" val="2331316365"/>
              </p:ext>
            </p:extLst>
          </p:nvPr>
        </p:nvGraphicFramePr>
        <p:xfrm>
          <a:off x="428596" y="1142984"/>
          <a:ext cx="8322527" cy="55483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3" name="Заголовок 1"/>
          <p:cNvSpPr txBox="1">
            <a:spLocks/>
          </p:cNvSpPr>
          <p:nvPr/>
        </p:nvSpPr>
        <p:spPr>
          <a:xfrm>
            <a:off x="0" y="214290"/>
            <a:ext cx="9144000" cy="576064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Дотационность</a:t>
            </a: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б</a:t>
            </a:r>
            <a:r>
              <a:rPr kumimoji="0" lang="ru-RU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юджета</a:t>
            </a: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поселения, в %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cover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642938" y="4143375"/>
            <a:ext cx="7620000" cy="2276475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4724400" y="2514600"/>
            <a:ext cx="3429000" cy="14859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606425" y="2514600"/>
            <a:ext cx="3352800" cy="14859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071688" y="1143000"/>
            <a:ext cx="5410200" cy="1000125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04453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14290"/>
            <a:ext cx="8229600" cy="1000125"/>
          </a:xfrm>
        </p:spPr>
        <p:txBody>
          <a:bodyPr/>
          <a:lstStyle/>
          <a:p>
            <a:pPr algn="l"/>
            <a:r>
              <a:rPr lang="ru-RU" sz="2800" b="1" u="sng" dirty="0" smtClean="0">
                <a:latin typeface="Constantia" pitchFamily="18" charset="0"/>
              </a:rPr>
              <a:t>МУНИЦИПАЛЬНЫЙ ДОЛГ</a:t>
            </a:r>
          </a:p>
        </p:txBody>
      </p:sp>
      <p:sp>
        <p:nvSpPr>
          <p:cNvPr id="104454" name="TextBox 6"/>
          <p:cNvSpPr txBox="1">
            <a:spLocks noChangeArrowheads="1"/>
          </p:cNvSpPr>
          <p:nvPr/>
        </p:nvSpPr>
        <p:spPr bwMode="auto">
          <a:xfrm>
            <a:off x="2143125" y="1295400"/>
            <a:ext cx="52863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/>
              <a:t>Муниципальный долг  – обязательства по возврату взятых в долг денежных средств</a:t>
            </a:r>
          </a:p>
        </p:txBody>
      </p:sp>
      <p:sp>
        <p:nvSpPr>
          <p:cNvPr id="104455" name="TextBox 7"/>
          <p:cNvSpPr txBox="1">
            <a:spLocks noChangeArrowheads="1"/>
          </p:cNvSpPr>
          <p:nvPr/>
        </p:nvSpPr>
        <p:spPr bwMode="auto">
          <a:xfrm>
            <a:off x="685800" y="2667000"/>
            <a:ext cx="31242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/>
              <a:t>Цели заимствования:</a:t>
            </a:r>
          </a:p>
          <a:p>
            <a:pPr algn="ctr"/>
            <a:r>
              <a:rPr lang="ru-RU" sz="1400"/>
              <a:t>- Финансирование дефицита           бюджета;</a:t>
            </a:r>
          </a:p>
          <a:p>
            <a:pPr algn="ctr"/>
            <a:r>
              <a:rPr lang="ru-RU" sz="1400"/>
              <a:t> - Погашение долговых обязательств</a:t>
            </a:r>
          </a:p>
        </p:txBody>
      </p:sp>
      <p:sp>
        <p:nvSpPr>
          <p:cNvPr id="104456" name="TextBox 8"/>
          <p:cNvSpPr txBox="1">
            <a:spLocks noChangeArrowheads="1"/>
          </p:cNvSpPr>
          <p:nvPr/>
        </p:nvSpPr>
        <p:spPr bwMode="auto">
          <a:xfrm>
            <a:off x="4929188" y="2714625"/>
            <a:ext cx="3000375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/>
              <a:t>Способы заимствования:</a:t>
            </a:r>
          </a:p>
          <a:p>
            <a:pPr>
              <a:buFontTx/>
              <a:buChar char="-"/>
            </a:pPr>
            <a:r>
              <a:rPr lang="ru-RU" sz="1400"/>
              <a:t> Привлечение кредитов банков;</a:t>
            </a:r>
          </a:p>
          <a:p>
            <a:pPr>
              <a:buFontTx/>
              <a:buChar char="-"/>
            </a:pPr>
            <a:r>
              <a:rPr lang="ru-RU" sz="1400"/>
              <a:t> Кредиты бюджета субъекта</a:t>
            </a:r>
          </a:p>
        </p:txBody>
      </p:sp>
      <p:sp>
        <p:nvSpPr>
          <p:cNvPr id="104457" name="TextBox 9"/>
          <p:cNvSpPr txBox="1">
            <a:spLocks noChangeArrowheads="1"/>
          </p:cNvSpPr>
          <p:nvPr/>
        </p:nvSpPr>
        <p:spPr bwMode="auto">
          <a:xfrm>
            <a:off x="685800" y="4214813"/>
            <a:ext cx="7391400" cy="1878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/>
              <a:t>     </a:t>
            </a:r>
            <a:r>
              <a:rPr lang="ru-RU"/>
              <a:t>Предельные объёмы муниципального долга  и расходов на его обслуживание регулируются Бюджетным кодексом РФ.</a:t>
            </a:r>
          </a:p>
          <a:p>
            <a:pPr algn="just"/>
            <a:r>
              <a:rPr lang="ru-RU" sz="1600"/>
              <a:t>      Муниципальный долг </a:t>
            </a:r>
            <a:r>
              <a:rPr lang="ru-RU" sz="1600" b="1"/>
              <a:t>не должен превышать 50 % </a:t>
            </a:r>
            <a:r>
              <a:rPr lang="ru-RU" sz="1600"/>
              <a:t>собственных доходов бюджета.</a:t>
            </a:r>
          </a:p>
          <a:p>
            <a:pPr algn="just"/>
            <a:r>
              <a:rPr lang="ru-RU" sz="1600"/>
              <a:t>      Расходы на обслуживание  муниципального долга </a:t>
            </a:r>
            <a:r>
              <a:rPr lang="ru-RU" sz="1600" b="1"/>
              <a:t>не должны превышать 15 % </a:t>
            </a:r>
            <a:r>
              <a:rPr lang="ru-RU" sz="1600"/>
              <a:t>расходов бюджета без учета расходов осуществляемых за счет субвенций.</a:t>
            </a:r>
          </a:p>
        </p:txBody>
      </p:sp>
    </p:spTree>
  </p:cSld>
  <p:clrMapOvr>
    <a:masterClrMapping/>
  </p:clrMapOvr>
  <p:transition spd="med">
    <p:cover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5" name="TextBox 43"/>
          <p:cNvSpPr txBox="1">
            <a:spLocks noChangeArrowheads="1"/>
          </p:cNvSpPr>
          <p:nvPr/>
        </p:nvSpPr>
        <p:spPr bwMode="auto">
          <a:xfrm>
            <a:off x="7072330" y="1285860"/>
            <a:ext cx="135731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 dirty="0">
                <a:latin typeface="Constantia" pitchFamily="18" charset="0"/>
              </a:rPr>
              <a:t>Т</a:t>
            </a:r>
            <a:r>
              <a:rPr lang="ru-RU" sz="2000" b="1" dirty="0" smtClean="0">
                <a:latin typeface="Constantia" pitchFamily="18" charset="0"/>
              </a:rPr>
              <a:t>ыс</a:t>
            </a:r>
            <a:r>
              <a:rPr lang="ru-RU" sz="2000" b="1" dirty="0">
                <a:latin typeface="Constantia" pitchFamily="18" charset="0"/>
              </a:rPr>
              <a:t>. руб.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0" y="285728"/>
            <a:ext cx="737863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u="sng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объем муниципального долга</a:t>
            </a:r>
          </a:p>
        </p:txBody>
      </p:sp>
      <p:graphicFrame>
        <p:nvGraphicFramePr>
          <p:cNvPr id="23" name="Схема 22"/>
          <p:cNvGraphicFramePr/>
          <p:nvPr>
            <p:extLst>
              <p:ext uri="{D42A27DB-BD31-4B8C-83A1-F6EECF244321}">
                <p14:modId xmlns:p14="http://schemas.microsoft.com/office/powerpoint/2010/main" val="348828225"/>
              </p:ext>
            </p:extLst>
          </p:nvPr>
        </p:nvGraphicFramePr>
        <p:xfrm>
          <a:off x="214282" y="1142984"/>
          <a:ext cx="3240360" cy="21602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25" name="Схема 24"/>
          <p:cNvGraphicFramePr/>
          <p:nvPr>
            <p:extLst>
              <p:ext uri="{D42A27DB-BD31-4B8C-83A1-F6EECF244321}">
                <p14:modId xmlns:p14="http://schemas.microsoft.com/office/powerpoint/2010/main" val="2394070438"/>
              </p:ext>
            </p:extLst>
          </p:nvPr>
        </p:nvGraphicFramePr>
        <p:xfrm>
          <a:off x="2714612" y="2786058"/>
          <a:ext cx="3600400" cy="2304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26" name="Схема 25"/>
          <p:cNvGraphicFramePr/>
          <p:nvPr>
            <p:extLst>
              <p:ext uri="{D42A27DB-BD31-4B8C-83A1-F6EECF244321}">
                <p14:modId xmlns:p14="http://schemas.microsoft.com/office/powerpoint/2010/main" val="111655195"/>
              </p:ext>
            </p:extLst>
          </p:nvPr>
        </p:nvGraphicFramePr>
        <p:xfrm>
          <a:off x="5543600" y="4553744"/>
          <a:ext cx="3600400" cy="2304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109532D-865C-4F1F-BAE5-D1C0DDC8CD19}" type="slidenum">
              <a:rPr lang="ru-RU"/>
              <a:pPr>
                <a:defRPr/>
              </a:pPr>
              <a:t>29</a:t>
            </a:fld>
            <a:endParaRPr lang="ru-RU"/>
          </a:p>
        </p:txBody>
      </p:sp>
    </p:spTree>
  </p:cSld>
  <p:clrMapOvr>
    <a:masterClrMapping/>
  </p:clrMapOvr>
  <p:transition spd="med">
    <p:cover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7" name="Скругленный прямоугольник 18"/>
          <p:cNvSpPr>
            <a:spLocks noChangeArrowheads="1"/>
          </p:cNvSpPr>
          <p:nvPr/>
        </p:nvSpPr>
        <p:spPr bwMode="auto">
          <a:xfrm>
            <a:off x="179388" y="1916113"/>
            <a:ext cx="8750330" cy="1944687"/>
          </a:xfrm>
          <a:prstGeom prst="roundRect">
            <a:avLst>
              <a:gd name="adj" fmla="val 16667"/>
            </a:avLst>
          </a:prstGeom>
          <a:noFill/>
          <a:ln w="25400" algn="ctr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lang="ru-RU" sz="1000">
              <a:latin typeface="Constantia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67046" y="3356992"/>
            <a:ext cx="1184748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  <a:latin typeface="+mn-lt"/>
                <a:cs typeface="+mn-cs"/>
              </a:rPr>
              <a:t>2021 </a:t>
            </a:r>
            <a:r>
              <a:rPr lang="ru-RU" sz="1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  <a:latin typeface="+mn-lt"/>
                <a:cs typeface="+mn-cs"/>
              </a:rPr>
              <a:t>год</a:t>
            </a:r>
          </a:p>
        </p:txBody>
      </p:sp>
      <p:sp>
        <p:nvSpPr>
          <p:cNvPr id="101379" name="TextBox 2"/>
          <p:cNvSpPr txBox="1">
            <a:spLocks noChangeArrowheads="1"/>
          </p:cNvSpPr>
          <p:nvPr/>
        </p:nvSpPr>
        <p:spPr bwMode="auto">
          <a:xfrm>
            <a:off x="0" y="1643050"/>
            <a:ext cx="917895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latin typeface="Constantia" pitchFamily="18" charset="0"/>
              </a:rPr>
              <a:t>Объем </a:t>
            </a:r>
            <a:r>
              <a:rPr lang="ru-RU" sz="2000" b="1" dirty="0" smtClean="0">
                <a:latin typeface="Constantia" pitchFamily="18" charset="0"/>
              </a:rPr>
              <a:t>расходов </a:t>
            </a:r>
            <a:r>
              <a:rPr lang="ru-RU" sz="2000" b="1" dirty="0">
                <a:latin typeface="Constantia" pitchFamily="18" charset="0"/>
              </a:rPr>
              <a:t>на обслуживание муниципального долга:</a:t>
            </a:r>
          </a:p>
        </p:txBody>
      </p:sp>
      <p:sp>
        <p:nvSpPr>
          <p:cNvPr id="5" name="Овал 4"/>
          <p:cNvSpPr/>
          <p:nvPr/>
        </p:nvSpPr>
        <p:spPr>
          <a:xfrm>
            <a:off x="971600" y="2492896"/>
            <a:ext cx="1049571" cy="824076"/>
          </a:xfrm>
          <a:prstGeom prst="ellipse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h="254000"/>
            <a:bevelB w="254000" h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847366" y="3284984"/>
            <a:ext cx="1184748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  <a:latin typeface="+mn-lt"/>
                <a:cs typeface="+mn-cs"/>
              </a:rPr>
              <a:t>2022 </a:t>
            </a:r>
            <a:r>
              <a:rPr lang="ru-RU" sz="1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  <a:latin typeface="+mn-lt"/>
                <a:cs typeface="+mn-cs"/>
              </a:rPr>
              <a:t>год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6871702" y="3284984"/>
            <a:ext cx="1184748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  <a:latin typeface="+mn-lt"/>
                <a:cs typeface="+mn-cs"/>
              </a:rPr>
              <a:t>2023 </a:t>
            </a:r>
            <a:r>
              <a:rPr lang="ru-RU" sz="1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  <a:latin typeface="+mn-lt"/>
                <a:cs typeface="+mn-cs"/>
              </a:rPr>
              <a:t>год</a:t>
            </a:r>
          </a:p>
        </p:txBody>
      </p:sp>
      <p:sp>
        <p:nvSpPr>
          <p:cNvPr id="18" name="Овал 17"/>
          <p:cNvSpPr/>
          <p:nvPr/>
        </p:nvSpPr>
        <p:spPr>
          <a:xfrm>
            <a:off x="3851920" y="2492896"/>
            <a:ext cx="1049571" cy="824076"/>
          </a:xfrm>
          <a:prstGeom prst="ellipse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h="254000"/>
            <a:bevelB w="254000" h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19" name="Овал 18"/>
          <p:cNvSpPr/>
          <p:nvPr/>
        </p:nvSpPr>
        <p:spPr>
          <a:xfrm>
            <a:off x="6876256" y="2420888"/>
            <a:ext cx="1049570" cy="822544"/>
          </a:xfrm>
          <a:prstGeom prst="ellipse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h="254000"/>
            <a:bevelB w="254000" h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101391" name="Rectangle 114"/>
          <p:cNvSpPr>
            <a:spLocks noChangeArrowheads="1"/>
          </p:cNvSpPr>
          <p:nvPr/>
        </p:nvSpPr>
        <p:spPr bwMode="auto">
          <a:xfrm>
            <a:off x="971550" y="2781300"/>
            <a:ext cx="1074738" cy="3079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 b="1" dirty="0">
                <a:solidFill>
                  <a:srgbClr val="000000"/>
                </a:solidFill>
              </a:rPr>
              <a:t>      </a:t>
            </a:r>
            <a:r>
              <a:rPr lang="ru-RU" sz="1400" b="1" dirty="0" smtClean="0">
                <a:solidFill>
                  <a:srgbClr val="000000"/>
                </a:solidFill>
              </a:rPr>
              <a:t>0,1</a:t>
            </a:r>
            <a:endParaRPr lang="ru-RU" sz="1400" b="1" dirty="0">
              <a:solidFill>
                <a:srgbClr val="000000"/>
              </a:solidFill>
            </a:endParaRPr>
          </a:p>
        </p:txBody>
      </p:sp>
      <p:sp>
        <p:nvSpPr>
          <p:cNvPr id="101392" name="Rectangle 115"/>
          <p:cNvSpPr>
            <a:spLocks noChangeArrowheads="1"/>
          </p:cNvSpPr>
          <p:nvPr/>
        </p:nvSpPr>
        <p:spPr bwMode="auto">
          <a:xfrm>
            <a:off x="3924300" y="2781300"/>
            <a:ext cx="681597" cy="30777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 b="1" dirty="0">
                <a:solidFill>
                  <a:srgbClr val="000000"/>
                </a:solidFill>
              </a:rPr>
              <a:t>     </a:t>
            </a:r>
            <a:r>
              <a:rPr lang="ru-RU" sz="1400" b="1" dirty="0" smtClean="0">
                <a:solidFill>
                  <a:srgbClr val="000000"/>
                </a:solidFill>
              </a:rPr>
              <a:t>0,1</a:t>
            </a:r>
            <a:endParaRPr lang="ru-RU" sz="1400" b="1" dirty="0">
              <a:solidFill>
                <a:srgbClr val="000000"/>
              </a:solidFill>
            </a:endParaRPr>
          </a:p>
        </p:txBody>
      </p:sp>
      <p:sp>
        <p:nvSpPr>
          <p:cNvPr id="101393" name="Rectangle 116"/>
          <p:cNvSpPr>
            <a:spLocks noChangeArrowheads="1"/>
          </p:cNvSpPr>
          <p:nvPr/>
        </p:nvSpPr>
        <p:spPr bwMode="auto">
          <a:xfrm>
            <a:off x="6948488" y="2708275"/>
            <a:ext cx="631904" cy="30777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 b="1" dirty="0">
                <a:solidFill>
                  <a:srgbClr val="000000"/>
                </a:solidFill>
              </a:rPr>
              <a:t>    </a:t>
            </a:r>
            <a:r>
              <a:rPr lang="ru-RU" sz="1400" b="1" dirty="0" smtClean="0">
                <a:solidFill>
                  <a:srgbClr val="000000"/>
                </a:solidFill>
              </a:rPr>
              <a:t>0,1</a:t>
            </a:r>
            <a:endParaRPr lang="ru-RU" sz="1400" b="1" dirty="0">
              <a:solidFill>
                <a:srgbClr val="000000"/>
              </a:solidFill>
            </a:endParaRPr>
          </a:p>
        </p:txBody>
      </p:sp>
      <p:sp>
        <p:nvSpPr>
          <p:cNvPr id="29" name="Rectangle 120"/>
          <p:cNvSpPr>
            <a:spLocks noChangeArrowheads="1"/>
          </p:cNvSpPr>
          <p:nvPr/>
        </p:nvSpPr>
        <p:spPr bwMode="auto">
          <a:xfrm>
            <a:off x="0" y="357166"/>
            <a:ext cx="9144000" cy="95410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latin typeface="Constantia" pitchFamily="18" charset="0"/>
              </a:rPr>
              <a:t>Управление муниципальным долгом </a:t>
            </a:r>
          </a:p>
          <a:p>
            <a:pPr algn="ctr">
              <a:defRPr/>
            </a:pPr>
            <a:r>
              <a:rPr lang="ru-RU" sz="2800" b="1">
                <a:solidFill>
                  <a:schemeClr val="accent6">
                    <a:lumMod val="50000"/>
                  </a:schemeClr>
                </a:solidFill>
                <a:latin typeface="Constantia" pitchFamily="18" charset="0"/>
              </a:rPr>
              <a:t>на </a:t>
            </a:r>
            <a:r>
              <a:rPr lang="ru-RU" sz="2800" b="1" smtClean="0">
                <a:solidFill>
                  <a:schemeClr val="accent6">
                    <a:lumMod val="50000"/>
                  </a:schemeClr>
                </a:solidFill>
                <a:latin typeface="Constantia" pitchFamily="18" charset="0"/>
              </a:rPr>
              <a:t>2021-2023 </a:t>
            </a: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latin typeface="Constantia" pitchFamily="18" charset="0"/>
              </a:rPr>
              <a:t>годы</a:t>
            </a:r>
            <a:r>
              <a:rPr lang="ru-RU" sz="2800" dirty="0">
                <a:solidFill>
                  <a:schemeClr val="accent6">
                    <a:lumMod val="50000"/>
                  </a:schemeClr>
                </a:solidFill>
                <a:latin typeface="Constantia" pitchFamily="18" charset="0"/>
              </a:rPr>
              <a:t> </a:t>
            </a:r>
          </a:p>
        </p:txBody>
      </p:sp>
      <p:sp>
        <p:nvSpPr>
          <p:cNvPr id="101396" name="Скругленный прямоугольник 18"/>
          <p:cNvSpPr>
            <a:spLocks noChangeArrowheads="1"/>
          </p:cNvSpPr>
          <p:nvPr/>
        </p:nvSpPr>
        <p:spPr bwMode="auto">
          <a:xfrm>
            <a:off x="323850" y="4365625"/>
            <a:ext cx="8640763" cy="1439863"/>
          </a:xfrm>
          <a:prstGeom prst="roundRect">
            <a:avLst>
              <a:gd name="adj" fmla="val 16667"/>
            </a:avLst>
          </a:prstGeom>
          <a:noFill/>
          <a:ln w="25400" algn="ctr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lang="ru-RU" sz="1000">
              <a:latin typeface="Constantia" pitchFamily="18" charset="0"/>
            </a:endParaRPr>
          </a:p>
        </p:txBody>
      </p:sp>
      <p:sp>
        <p:nvSpPr>
          <p:cNvPr id="101412" name="TextBox 52"/>
          <p:cNvSpPr txBox="1">
            <a:spLocks noChangeArrowheads="1"/>
          </p:cNvSpPr>
          <p:nvPr/>
        </p:nvSpPr>
        <p:spPr bwMode="auto">
          <a:xfrm>
            <a:off x="7524750" y="1989138"/>
            <a:ext cx="140496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000" b="1" dirty="0">
                <a:latin typeface="Constantia" pitchFamily="18" charset="0"/>
              </a:rPr>
              <a:t>Тыс.руб.</a:t>
            </a:r>
          </a:p>
        </p:txBody>
      </p:sp>
      <p:sp>
        <p:nvSpPr>
          <p:cNvPr id="28" name="Номер слайда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536044-70ED-4710-A325-44E1A50188B5}" type="slidenum">
              <a:rPr lang="ru-RU"/>
              <a:pPr>
                <a:defRPr/>
              </a:pPr>
              <a:t>30</a:t>
            </a:fld>
            <a:endParaRPr lang="ru-RU"/>
          </a:p>
        </p:txBody>
      </p:sp>
    </p:spTree>
  </p:cSld>
  <p:clrMapOvr>
    <a:masterClrMapping/>
  </p:clrMapOvr>
  <p:transition spd="med">
    <p:cover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Номер слайда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9B21B66-3E02-4D29-A9CA-4E639444A3E7}" type="slidenum">
              <a:rPr lang="ru-RU"/>
              <a:pPr>
                <a:defRPr/>
              </a:pPr>
              <a:t>31</a:t>
            </a:fld>
            <a:endParaRPr lang="ru-RU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0" y="0"/>
            <a:ext cx="9144000" cy="1076106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Контактная информация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0" y="1428736"/>
            <a:ext cx="8858250" cy="440120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Администрация Краснопольского  </a:t>
            </a: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сельского поселения </a:t>
            </a:r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Торбеевского муниципального </a:t>
            </a: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района </a:t>
            </a:r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Республики Мордовия</a:t>
            </a:r>
            <a:endParaRPr lang="ru-RU" sz="2000" dirty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ru-RU" sz="2000" dirty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Адрес</a:t>
            </a:r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431038, Республика Мордовия, Торбеевский район, село Краснополье, улица Набережная, д.7</a:t>
            </a:r>
          </a:p>
          <a:p>
            <a:pPr algn="ctr">
              <a:defRPr/>
            </a:pPr>
            <a:endParaRPr lang="ru-RU" sz="2000" dirty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Тел: 8(83456)2-62-37   </a:t>
            </a:r>
            <a:r>
              <a:rPr lang="en-US" sz="2000" dirty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E-mail</a:t>
            </a:r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20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adm</a:t>
            </a:r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0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krasnop@mail.ru</a:t>
            </a:r>
            <a:endParaRPr lang="ru-RU" sz="20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ru-RU" sz="2000" dirty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Глава сельского поселения: </a:t>
            </a:r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Сахаров Юрий Александрович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Тел.: 8(83456) 2-62-37</a:t>
            </a:r>
          </a:p>
          <a:p>
            <a:pPr algn="ctr">
              <a:defRPr/>
            </a:pPr>
            <a:endParaRPr lang="en-US" sz="2000" dirty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Время приема граждан</a:t>
            </a:r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: понедельник </a:t>
            </a:r>
            <a:r>
              <a:rPr lang="ru-RU" sz="200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sz="200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09:00-13:00ч</a:t>
            </a:r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., перерыв на обед </a:t>
            </a:r>
          </a:p>
          <a:p>
            <a:pPr algn="ctr">
              <a:defRPr/>
            </a:pPr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с13:00-14:00 ч.</a:t>
            </a:r>
            <a:endParaRPr lang="ru-RU" sz="2000" dirty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ru-RU" sz="2000" dirty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cove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8209</TotalTime>
  <Words>1246</Words>
  <Application>Microsoft Office PowerPoint</Application>
  <PresentationFormat>Экран (4:3)</PresentationFormat>
  <Paragraphs>338</Paragraphs>
  <Slides>31</Slides>
  <Notes>11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3" baseType="lpstr">
      <vt:lpstr>Тема Office</vt:lpstr>
      <vt:lpstr>Worksheet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Основы составления бюджета Краснопольского сельского поселения</vt:lpstr>
      <vt:lpstr>Что такое бюджет?</vt:lpstr>
      <vt:lpstr>Презентация PowerPoint</vt:lpstr>
      <vt:lpstr>Презентация PowerPoint</vt:lpstr>
      <vt:lpstr>Презентация PowerPoint</vt:lpstr>
      <vt:lpstr>Презентация PowerPoint</vt:lpstr>
      <vt:lpstr>  НАЛОГОВЫЕ ДОХОДЫ</vt:lpstr>
      <vt:lpstr>  НЕНАЛОГОВЫЕ ДОХОДЫ</vt:lpstr>
      <vt:lpstr>  БЕЗВОЗМЕЗДНЫЕ ПОСТУПЛЕНИЯ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МУНИЦИПАЛЬНЫЙ ДОЛГ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komp</cp:lastModifiedBy>
  <cp:revision>904</cp:revision>
  <cp:lastPrinted>2015-10-08T08:07:03Z</cp:lastPrinted>
  <dcterms:created xsi:type="dcterms:W3CDTF">2014-06-09T16:25:13Z</dcterms:created>
  <dcterms:modified xsi:type="dcterms:W3CDTF">2021-01-18T14:10:33Z</dcterms:modified>
</cp:coreProperties>
</file>