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8.xml.rels" ContentType="application/vnd.openxmlformats-package.relationships+xml"/>
  <Override PartName="/ppt/notesSlides/notesSlide8.xml" ContentType="application/vnd.openxmlformats-officedocument.presentationml.notesSlide+xml"/>
  <Override PartName="/ppt/_rels/presentation.xml.rels" ContentType="application/vnd.openxmlformats-package.relationships+xml"/>
  <Override PartName="/ppt/media/image15.jpeg" ContentType="image/jpeg"/>
  <Override PartName="/ppt/media/image13.jpeg" ContentType="image/jpeg"/>
  <Override PartName="/ppt/media/image17.png" ContentType="image/png"/>
  <Override PartName="/ppt/media/image12.jpeg" ContentType="image/jpeg"/>
  <Override PartName="/ppt/media/image11.jpeg" ContentType="image/jpeg"/>
  <Override PartName="/ppt/media/image9.png" ContentType="image/png"/>
  <Override PartName="/ppt/media/image10.jpeg" ContentType="image/jpeg"/>
  <Override PartName="/ppt/media/image8.jpeg" ContentType="image/jpeg"/>
  <Override PartName="/ppt/media/image7.jpeg" ContentType="image/jpeg"/>
  <Override PartName="/ppt/media/image14.png" ContentType="image/png"/>
  <Override PartName="/ppt/media/image6.jpeg" ContentType="image/jpeg"/>
  <Override PartName="/ppt/media/image5.jpeg" ContentType="image/jpeg"/>
  <Override PartName="/ppt/media/image4.jpeg" ContentType="image/jpeg"/>
  <Override PartName="/ppt/media/image3.jpeg" ContentType="image/jpeg"/>
  <Override PartName="/ppt/media/image2.jpeg" ContentType="image/jpeg"/>
  <Override PartName="/ppt/media/image1.jpeg" ContentType="image/jpeg"/>
  <Override PartName="/ppt/media/image16.jpeg" ContentType="image/jpe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1.xml" ContentType="application/vnd.openxmlformats-officedocument.drawingml.char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charts/chart1.xml><?xml version="1.0" encoding="utf-8"?>
<c:chartSpace xmlns:a="http://schemas.openxmlformats.org/drawingml/2006/main" xmlns:c="http://schemas.openxmlformats.org/drawingml/2006/chart" xmlns:r="http://schemas.openxmlformats.org/officeDocument/2006/relationships">
  <c:lang val="en-US"/>
  <c:chart>
    <c:title>
      <c:layout/>
      <c:tx>
        <c:rich>
          <a:bodyPr/>
          <a:lstStyle/>
          <a:p>
            <a:pPr>
              <a:defRPr/>
            </a:pPr>
            <a:r>
              <a:rPr b="1" sz="2000">
                <a:solidFill>
                  <a:srgbClr val="ffffcc"/>
                </a:solidFill>
                <a:ea typeface="DejaVu Sans"/>
              </a:rPr>
              <a:t> </a:t>
            </a:r>
          </a:p>
        </c:rich>
      </c:tx>
    </c:title>
    <c:view3D>
      <c:rotX val="0"/>
      <c:rotY val="0"/>
      <c:perspective val="50"/>
      <c:rAngAx val="0"/>
    </c:view3D>
    <c:backWall>
      <c:spPr>
        <a:solidFill>
          <a:srgbClr val="d9d9d9"/>
        </a:solidFill>
      </c:spPr>
    </c:backWall>
    <c:floor>
      <c:spPr>
        <a:solidFill>
          <a:srgbClr val="d9d9d9"/>
        </a:solidFill>
      </c:spPr>
    </c:floor>
    <c:plotArea>
      <c:layout/>
      <c:pie3DChart>
        <c:varyColors val="1"/>
        <c:ser>
          <c:idx val="0"/>
          <c:order val="0"/>
          <c:spPr>
            <a:solidFill>
              <a:srgbClr val="bbe0e3"/>
            </a:solidFill>
          </c:spPr>
          <c:explosion val="5"/>
          <c:dPt>
            <c:idx val="0"/>
            <c:spPr>
              <a:solidFill>
                <a:srgbClr val="72bfc5"/>
              </a:solidFill>
            </c:spPr>
          </c:dPt>
          <c:dPt>
            <c:idx val="1"/>
            <c:spPr>
              <a:solidFill>
                <a:srgbClr val="333399"/>
              </a:solidFill>
            </c:spPr>
          </c:dPt>
          <c:cat>
            <c:strRef>
              <c:f>categories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"/>
                <c:pt idx="0">
                  <c:v>0.306</c:v>
                </c:pt>
                <c:pt idx="1">
                  <c:v>0.0210000000000001</c:v>
                </c:pt>
              </c:numCache>
            </c:numRef>
          </c:val>
        </c:ser>
        <c:firstSliceAng val="0"/>
      </c:pie3DChart>
      <c:spPr>
        <a:solidFill>
          <a:srgbClr val="d9d9d9"/>
        </a:solidFill>
      </c:spPr>
    </c:plotArea>
    <c:legend>
      <c:legendPos val="r"/>
      <c:spPr/>
    </c:legend>
    <c:plotVisOnly val="1"/>
  </c:chart>
  <c:spPr/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Для правки формата примечаний щелкните мышью</a:t>
            </a:r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&lt;заголовок&gt;</a:t>
            </a:r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ru-RU"/>
              <a:t>&lt;дата/время&gt;</a:t>
            </a:r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ru-RU"/>
              <a:t>&lt;нижний колонтитул&gt;</a:t>
            </a:r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19340ED2-0876-489E-8145-343EADB0947F}" type="slidenum">
              <a:rPr lang="ru-RU"/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1792880" cy="1179288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165" name="CustomShape 2"/>
          <p:cNvSpPr/>
          <p:nvPr/>
        </p:nvSpPr>
        <p:spPr>
          <a:xfrm>
            <a:off x="0" y="0"/>
            <a:ext cx="11792880" cy="117928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59E01397-E761-4729-91A8-04F1CBCAFF84}" type="slidenum">
              <a:rPr lang="ru-RU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4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3" name="Рисунок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680" cy="6853680"/>
          </a:xfrm>
          <a:prstGeom prst="rect">
            <a:avLst/>
          </a:prstGeom>
        </p:spPr>
      </p:pic>
      <p:sp>
        <p:nvSpPr>
          <p:cNvPr id="74" name="CustomShape 1"/>
          <p:cNvSpPr/>
          <p:nvPr/>
        </p:nvSpPr>
        <p:spPr>
          <a:xfrm>
            <a:off x="4572000" y="4086360"/>
            <a:ext cx="4316040" cy="280044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к решению Совета Красноармейского сельского поселения Торбеевского муниципального района от 30.12.2020г. №130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«О бюджете  Красноармейского сельского поселения Торбеевского муниципального района Республики Мордовия на 2021 год и на плановый период 2022 – 2023 гг »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75" name="CustomShape 2"/>
          <p:cNvSpPr/>
          <p:nvPr/>
        </p:nvSpPr>
        <p:spPr>
          <a:xfrm>
            <a:off x="3276000" y="2055240"/>
            <a:ext cx="5468400" cy="228240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БЮДЖЕТ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b="1" i="1" lang="ru-RU" sz="4400">
                <a:solidFill>
                  <a:srgbClr val="ff0000"/>
                </a:solidFill>
                <a:latin typeface="Times New Roman"/>
                <a:ea typeface="Calibri"/>
              </a:rPr>
              <a:t>ДЛЯ ГРАЖДАН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6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115640" y="548640"/>
            <a:ext cx="7484400" cy="3092040"/>
          </a:xfrm>
          <a:prstGeom prst="snip1Rect">
            <a:avLst>
              <a:gd fmla="val 48183" name="adj"/>
            </a:avLst>
          </a:prstGeom>
          <a:gradFill>
            <a:gsLst>
              <a:gs pos="0">
                <a:srgbClr val="6b6bcf"/>
              </a:gs>
              <a:gs pos="100000">
                <a:srgbClr val="e6e6e6"/>
              </a:gs>
            </a:gsLst>
            <a:lin ang="5400000"/>
          </a:gradFill>
          <a:ln w="3240">
            <a:solidFill>
              <a:srgbClr val="eaf1dd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161645"/>
                </a:solidFill>
                <a:latin typeface="Times New Roman"/>
                <a:ea typeface="Calibri"/>
              </a:rPr>
              <a:t>Решение по  бюджету разработано в соответствии с бюджетным и налоговым обязательством РФ, порядком составления бюджета  Красноармейского сельского поселения на 2021 год и на плановый период 2022 -2023 гг  на основе: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7" name="CustomShape 2"/>
          <p:cNvSpPr/>
          <p:nvPr/>
        </p:nvSpPr>
        <p:spPr>
          <a:xfrm>
            <a:off x="827640" y="3141000"/>
            <a:ext cx="6908400" cy="129168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ежегодного послания Президента РФ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Федеральному Собранию РФ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8" name="CustomShape 3"/>
          <p:cNvSpPr/>
          <p:nvPr/>
        </p:nvSpPr>
        <p:spPr>
          <a:xfrm>
            <a:off x="3326760" y="-60480"/>
            <a:ext cx="2486160" cy="5742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9" name="CustomShape 4"/>
          <p:cNvSpPr/>
          <p:nvPr/>
        </p:nvSpPr>
        <p:spPr>
          <a:xfrm>
            <a:off x="3614040" y="168480"/>
            <a:ext cx="1911600" cy="5742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0" name="CustomShape 5"/>
          <p:cNvSpPr/>
          <p:nvPr/>
        </p:nvSpPr>
        <p:spPr>
          <a:xfrm>
            <a:off x="3282480" y="153000"/>
            <a:ext cx="2574720" cy="106164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  </a:t>
            </a:r>
            <a:endParaRPr/>
          </a:p>
        </p:txBody>
      </p:sp>
      <p:sp>
        <p:nvSpPr>
          <p:cNvPr id="81" name="CustomShape 6"/>
          <p:cNvSpPr/>
          <p:nvPr/>
        </p:nvSpPr>
        <p:spPr>
          <a:xfrm>
            <a:off x="0" y="908640"/>
            <a:ext cx="9139680" cy="452880"/>
          </a:xfrm>
          <a:prstGeom prst="rect">
            <a:avLst/>
          </a:prstGeom>
        </p:spPr>
      </p:sp>
      <p:sp>
        <p:nvSpPr>
          <p:cNvPr id="82" name="CustomShape 7"/>
          <p:cNvSpPr/>
          <p:nvPr/>
        </p:nvSpPr>
        <p:spPr>
          <a:xfrm>
            <a:off x="1043640" y="4077000"/>
            <a:ext cx="7124400" cy="129168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прогноза социально-экономического развития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  <p:sp>
        <p:nvSpPr>
          <p:cNvPr id="83" name="CustomShape 8"/>
          <p:cNvSpPr/>
          <p:nvPr/>
        </p:nvSpPr>
        <p:spPr>
          <a:xfrm>
            <a:off x="1475640" y="5085360"/>
            <a:ext cx="6980400" cy="121968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ed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муниципальных программ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</p:spTree>
  </p:cSld>
  <p:transition>
    <p:pull dir="d"/>
  </p:transition>
  <p:timing>
    <p:tnLst>
      <p:par>
        <p:cTn dur="indefinite" id="3" nodeType="tmRoot" restart="never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4" name="Рисунок 1"/>
          <p:cNvPicPr/>
          <p:nvPr/>
        </p:nvPicPr>
        <p:blipFill>
          <a:blip r:embed="rId1"/>
          <a:stretch>
            <a:fillRect/>
          </a:stretch>
        </p:blipFill>
        <p:spPr>
          <a:xfrm>
            <a:off x="3996000" y="1179720"/>
            <a:ext cx="3626280" cy="5615280"/>
          </a:xfrm>
          <a:prstGeom prst="rect">
            <a:avLst/>
          </a:prstGeom>
        </p:spPr>
      </p:pic>
      <p:pic>
        <p:nvPicPr>
          <p:cNvPr descr="" id="85" name="Рисунок 2"/>
          <p:cNvPicPr/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323640" y="1109520"/>
            <a:ext cx="3695400" cy="5467320"/>
          </a:xfrm>
          <a:prstGeom prst="rect">
            <a:avLst/>
          </a:prstGeom>
        </p:spPr>
      </p:pic>
    </p:spTree>
  </p:cSld>
  <p:transition>
    <p:pull dir="r"/>
  </p:transition>
  <p:timing>
    <p:tnLst>
      <p:par>
        <p:cTn dur="indefinite" id="5" nodeType="tmRoot" restart="never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437040" y="188640"/>
            <a:ext cx="8376120" cy="6364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9c9c9c"/>
                </a:solidFill>
                <a:latin typeface="Arial"/>
              </a:rPr>
              <a:t>Основные характеристики бюджета</a:t>
            </a:r>
            <a:endParaRPr/>
          </a:p>
        </p:txBody>
      </p:sp>
      <p:graphicFrame>
        <p:nvGraphicFramePr>
          <p:cNvPr id="87" name="Table 2"/>
          <p:cNvGraphicFramePr/>
          <p:nvPr/>
        </p:nvGraphicFramePr>
        <p:xfrm>
          <a:off x="467640" y="908640"/>
          <a:ext cx="7159680" cy="5735160"/>
        </p:xfrm>
        <a:graphic>
          <a:graphicData uri="http://schemas.openxmlformats.org/drawingml/2006/table">
            <a:tbl>
              <a:tblPr/>
              <a:tblGrid>
                <a:gridCol w="432000"/>
                <a:gridCol w="3168000"/>
                <a:gridCol w="1188000"/>
                <a:gridCol w="1188000"/>
                <a:gridCol w="1183680"/>
              </a:tblGrid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Показатель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Доходы,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3282,6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3842,1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4091,6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Налоговые доходы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889,5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913,6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936,8</a:t>
                      </a:r>
                      <a:endParaRPr/>
                    </a:p>
                  </a:txBody>
                  <a:tcPr/>
                </a:tc>
              </a:tr>
              <a:tr h="49140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Неналоговые доходы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46,8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2393,1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2928,5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3154,8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 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дотации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378,1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80,5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117,1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r>
                        <a:rPr lang="ru-RU"/>
                        <a:t>   </a:t>
                      </a:r>
                      <a:r>
                        <a:rPr lang="ru-RU" sz="1600"/>
                        <a:t>106,5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Расходы,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3287,6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3842,1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4091,6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77,6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116,9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106,5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Дефицит (-)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Профицит (+)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-5,0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Источники финансирования дефицита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5,0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7" nodeType="tmRoot" restart="never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8" name="Рисунок 8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857160"/>
            <a:ext cx="9139680" cy="5139360"/>
          </a:xfrm>
          <a:prstGeom prst="rect">
            <a:avLst/>
          </a:prstGeom>
        </p:spPr>
      </p:pic>
      <p:graphicFrame>
        <p:nvGraphicFramePr>
          <p:cNvPr id="89" name="Table 1"/>
          <p:cNvGraphicFramePr/>
          <p:nvPr/>
        </p:nvGraphicFramePr>
        <p:xfrm>
          <a:off x="755640" y="404640"/>
          <a:ext cx="7843680" cy="1677600"/>
        </p:xfrm>
        <a:graphic>
          <a:graphicData uri="http://schemas.openxmlformats.org/drawingml/2006/table">
            <a:tbl>
              <a:tblPr/>
              <a:tblGrid>
                <a:gridCol w="7843680"/>
              </a:tblGrid>
              <a:tr h="167760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32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b="1" i="1" lang="ru-RU" sz="320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0" name="Table 2"/>
          <p:cNvGraphicFramePr/>
          <p:nvPr/>
        </p:nvGraphicFramePr>
        <p:xfrm>
          <a:off x="899640" y="3501000"/>
          <a:ext cx="7627680" cy="2896200"/>
        </p:xfrm>
        <a:graphic>
          <a:graphicData uri="http://schemas.openxmlformats.org/drawingml/2006/table">
            <a:tbl>
              <a:tblPr/>
              <a:tblGrid>
                <a:gridCol w="2177640"/>
                <a:gridCol w="337320"/>
                <a:gridCol w="2369880"/>
                <a:gridCol w="365760"/>
                <a:gridCol w="2377080"/>
              </a:tblGrid>
              <a:tr h="64440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</a:tr>
              <a:tr h="225180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других  пошлин и сборов, установленных законодательством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1" name="CustomShape 3"/>
          <p:cNvSpPr/>
          <p:nvPr/>
        </p:nvSpPr>
        <p:spPr>
          <a:xfrm>
            <a:off x="3924000" y="2565000"/>
            <a:ext cx="1291680" cy="71172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00b0f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2" name="CustomShape 4"/>
          <p:cNvSpPr/>
          <p:nvPr/>
        </p:nvSpPr>
        <p:spPr>
          <a:xfrm>
            <a:off x="6732360" y="2565000"/>
            <a:ext cx="1291680" cy="71172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262673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3" name="CustomShape 5"/>
          <p:cNvSpPr/>
          <p:nvPr/>
        </p:nvSpPr>
        <p:spPr>
          <a:xfrm>
            <a:off x="1187640" y="2565000"/>
            <a:ext cx="1363680" cy="71172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7030a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4" name="CustomShape 6"/>
          <p:cNvSpPr/>
          <p:nvPr/>
        </p:nvSpPr>
        <p:spPr>
          <a:xfrm>
            <a:off x="4232520" y="-60480"/>
            <a:ext cx="674280" cy="5742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9" nodeType="tmRoot" restart="never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1403640" y="836640"/>
            <a:ext cx="6488640" cy="2228040"/>
          </a:xfrm>
          <a:prstGeom prst="cube">
            <a:avLst>
              <a:gd fmla="val 31000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12600">
            <a:solidFill>
              <a:srgbClr val="fffff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Общая сумма составляет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2021--------------3282,6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2022--------------3842,1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2023--------------4091,6 тыс.руб.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96" name="CustomShape 2"/>
          <p:cNvSpPr/>
          <p:nvPr/>
        </p:nvSpPr>
        <p:spPr>
          <a:xfrm>
            <a:off x="2266920" y="457200"/>
            <a:ext cx="4994640" cy="1023120"/>
          </a:xfrm>
          <a:prstGeom prst="cube">
            <a:avLst>
              <a:gd fmla="val 15907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9360">
            <a:solidFill>
              <a:srgbClr val="622423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Доходы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 </a:t>
            </a: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Красноармейского сельского поселения </a:t>
            </a:r>
            <a:endParaRPr/>
          </a:p>
        </p:txBody>
      </p:sp>
      <p:graphicFrame>
        <p:nvGraphicFramePr>
          <p:cNvPr id="97" name="Диаграмма 3"/>
          <p:cNvGraphicFramePr/>
          <p:nvPr/>
        </p:nvGraphicFramePr>
        <p:xfrm>
          <a:off x="285840" y="3143160"/>
          <a:ext cx="8853840" cy="4038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8" name="CustomShape 3"/>
          <p:cNvSpPr/>
          <p:nvPr/>
        </p:nvSpPr>
        <p:spPr>
          <a:xfrm>
            <a:off x="0" y="0"/>
            <a:ext cx="9139680" cy="452880"/>
          </a:xfrm>
          <a:prstGeom prst="rect">
            <a:avLst/>
          </a:prstGeom>
        </p:spPr>
      </p:sp>
      <p:sp>
        <p:nvSpPr>
          <p:cNvPr id="99" name="CustomShape 4"/>
          <p:cNvSpPr/>
          <p:nvPr/>
        </p:nvSpPr>
        <p:spPr>
          <a:xfrm>
            <a:off x="3595680" y="61920"/>
            <a:ext cx="1947960" cy="78732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0" name="CustomShape 5"/>
          <p:cNvSpPr/>
          <p:nvPr/>
        </p:nvSpPr>
        <p:spPr>
          <a:xfrm>
            <a:off x="3370680" y="168480"/>
            <a:ext cx="2397960" cy="5742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1" name="CustomShape 6"/>
          <p:cNvSpPr/>
          <p:nvPr/>
        </p:nvSpPr>
        <p:spPr>
          <a:xfrm>
            <a:off x="4254840" y="168480"/>
            <a:ext cx="630000" cy="5742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2" name="CustomShape 7"/>
          <p:cNvSpPr/>
          <p:nvPr/>
        </p:nvSpPr>
        <p:spPr>
          <a:xfrm>
            <a:off x="4254840" y="61920"/>
            <a:ext cx="630000" cy="78732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11" nodeType="tmRoot" restart="never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1079280" y="260640"/>
            <a:ext cx="7164360" cy="173376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04" name="CustomShape 2"/>
          <p:cNvSpPr/>
          <p:nvPr/>
        </p:nvSpPr>
        <p:spPr>
          <a:xfrm>
            <a:off x="323640" y="4509000"/>
            <a:ext cx="7728840" cy="69732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2021 – 23,0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5" name="CustomShape 3"/>
          <p:cNvSpPr/>
          <p:nvPr/>
        </p:nvSpPr>
        <p:spPr>
          <a:xfrm>
            <a:off x="683640" y="5229360"/>
            <a:ext cx="7728840" cy="69732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2022 – 25,0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6" name="CustomShape 4"/>
          <p:cNvSpPr/>
          <p:nvPr/>
        </p:nvSpPr>
        <p:spPr>
          <a:xfrm>
            <a:off x="1115640" y="5949360"/>
            <a:ext cx="7728840" cy="69732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2023 – 26,0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</p:spTree>
  </p:cSld>
  <p:transition>
    <p:pull dir="d"/>
  </p:transition>
  <p:timing>
    <p:tnLst>
      <p:par>
        <p:cTn dur="indefinite" id="13" nodeType="tmRoot" restart="never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7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484640"/>
            <a:ext cx="9139680" cy="5134320"/>
          </a:xfrm>
          <a:prstGeom prst="rect">
            <a:avLst/>
          </a:prstGeom>
        </p:spPr>
      </p:pic>
      <p:sp>
        <p:nvSpPr>
          <p:cNvPr id="108" name="CustomShape 1"/>
          <p:cNvSpPr/>
          <p:nvPr/>
        </p:nvSpPr>
        <p:spPr>
          <a:xfrm>
            <a:off x="4254840" y="-167040"/>
            <a:ext cx="630000" cy="78732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9" name="CustomShape 2"/>
          <p:cNvSpPr/>
          <p:nvPr/>
        </p:nvSpPr>
        <p:spPr>
          <a:xfrm>
            <a:off x="0" y="457200"/>
            <a:ext cx="9139680" cy="452880"/>
          </a:xfrm>
          <a:prstGeom prst="rect">
            <a:avLst/>
          </a:prstGeom>
        </p:spPr>
      </p:sp>
      <p:sp>
        <p:nvSpPr>
          <p:cNvPr id="110" name="CustomShape 3"/>
          <p:cNvSpPr/>
          <p:nvPr/>
        </p:nvSpPr>
        <p:spPr>
          <a:xfrm>
            <a:off x="611640" y="260640"/>
            <a:ext cx="7988400" cy="1363680"/>
          </a:xfrm>
          <a:prstGeom prst="foldedCorner">
            <a:avLst>
              <a:gd fmla="val 50000" name="adj"/>
            </a:avLst>
          </a:prstGeom>
          <a:gradFill>
            <a:gsLst>
              <a:gs pos="0">
                <a:srgbClr val="fde9d9"/>
              </a:gs>
              <a:gs pos="100000">
                <a:srgbClr val="ffffff"/>
              </a:gs>
            </a:gsLst>
            <a:lin ang="5400000"/>
          </a:gradFill>
          <a:ln w="9360">
            <a:solidFill>
              <a:srgbClr val="943634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Calibri"/>
              </a:rPr>
              <a:t>Собственные доходы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Calibri"/>
              </a:rPr>
              <a:t>Красноармейского сельского поселения </a:t>
            </a:r>
            <a:endParaRPr/>
          </a:p>
        </p:txBody>
      </p:sp>
      <p:sp>
        <p:nvSpPr>
          <p:cNvPr id="111" name="CustomShape 4"/>
          <p:cNvSpPr/>
          <p:nvPr/>
        </p:nvSpPr>
        <p:spPr>
          <a:xfrm>
            <a:off x="2988000" y="1917000"/>
            <a:ext cx="5540400" cy="2588040"/>
          </a:xfrm>
          <a:prstGeom prst="down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rgbClr val="bbe0e3"/>
          </a:solidFill>
          <a:ln w="25560">
            <a:solidFill>
              <a:srgbClr val="8aa5a7"/>
            </a:solidFill>
            <a:round/>
          </a:ln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2021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2022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2023</a:t>
            </a:r>
            <a:endParaRPr/>
          </a:p>
        </p:txBody>
      </p:sp>
      <p:sp>
        <p:nvSpPr>
          <p:cNvPr id="112" name="CustomShape 5"/>
          <p:cNvSpPr/>
          <p:nvPr/>
        </p:nvSpPr>
        <p:spPr>
          <a:xfrm>
            <a:off x="2942640" y="4725000"/>
            <a:ext cx="5361840" cy="910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2739,9 </a:t>
            </a:r>
            <a:r>
              <a:rPr b="1" lang="ru-RU" sz="5400">
                <a:solidFill>
                  <a:srgbClr val="ffffff"/>
                </a:solidFill>
                <a:latin typeface="Arial"/>
              </a:rPr>
              <a:t>тыс.руб.</a:t>
            </a:r>
            <a:endParaRPr/>
          </a:p>
        </p:txBody>
      </p:sp>
    </p:spTree>
  </p:cSld>
  <p:transition>
    <p:pull dir="rd"/>
  </p:transition>
  <p:timing>
    <p:tnLst>
      <p:par>
        <p:cTn dur="indefinite" id="15" nodeType="tmRoot" restart="never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3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288000" y="360000"/>
            <a:ext cx="8348760" cy="6369480"/>
          </a:xfrm>
          <a:prstGeom prst="rect">
            <a:avLst/>
          </a:prstGeom>
        </p:spPr>
      </p:pic>
      <p:sp>
        <p:nvSpPr>
          <p:cNvPr id="114" name="CustomShape 1"/>
          <p:cNvSpPr/>
          <p:nvPr/>
        </p:nvSpPr>
        <p:spPr>
          <a:xfrm>
            <a:off x="0" y="0"/>
            <a:ext cx="9139680" cy="11844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sp>
        <p:nvSpPr>
          <p:cNvPr id="115" name="CustomShape 2"/>
          <p:cNvSpPr/>
          <p:nvPr/>
        </p:nvSpPr>
        <p:spPr>
          <a:xfrm>
            <a:off x="1763640" y="2421000"/>
            <a:ext cx="8758800" cy="16117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7200">
                <a:solidFill>
                  <a:srgbClr val="9c9c9c"/>
                </a:solidFill>
                <a:latin typeface="Arial"/>
              </a:rPr>
              <a:t>0,2%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9c9c9c"/>
                </a:solidFill>
                <a:latin typeface="Arial"/>
              </a:rPr>
              <a:t>от собственных доходов </a:t>
            </a:r>
            <a:endParaRPr/>
          </a:p>
        </p:txBody>
      </p:sp>
      <p:sp>
        <p:nvSpPr>
          <p:cNvPr id="116" name="CustomShape 3"/>
          <p:cNvSpPr/>
          <p:nvPr/>
        </p:nvSpPr>
        <p:spPr>
          <a:xfrm>
            <a:off x="251640" y="1065960"/>
            <a:ext cx="8636760" cy="14284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f8f8f8"/>
                </a:solidFill>
                <a:latin typeface="Arial"/>
              </a:rPr>
              <a:t>1,7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17" nodeType="tmRoot" restart="never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0" y="-171360"/>
            <a:ext cx="9139680" cy="11844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graphicFrame>
        <p:nvGraphicFramePr>
          <p:cNvPr id="118" name="Table 2"/>
          <p:cNvGraphicFramePr/>
          <p:nvPr/>
        </p:nvGraphicFramePr>
        <p:xfrm>
          <a:off x="251640" y="908640"/>
          <a:ext cx="8276040" cy="6461280"/>
        </p:xfrm>
        <a:graphic>
          <a:graphicData uri="http://schemas.openxmlformats.org/drawingml/2006/table">
            <a:tbl>
              <a:tblPr/>
              <a:tblGrid>
                <a:gridCol w="4198320"/>
                <a:gridCol w="1921320"/>
                <a:gridCol w="1000800"/>
                <a:gridCol w="1155600"/>
              </a:tblGrid>
              <a:tr h="274536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Утверждено решением Совета Красноармейскогосельского поселения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Предусмотрено проектом решения Совета  Красноармейского сельского поселения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</a:tr>
              <a:tr h="6188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Налог на доходы физических лиц,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1,8</a:t>
                      </a:r>
                      <a:endParaRPr/>
                    </a:p>
                  </a:txBody>
                  <a:tcPr/>
                </a:tc>
              </a:tr>
              <a:tr h="774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источником которых является налоговый агент, за исключение и уплата налога осуществляются в соответствии со статьями  224,1  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1,8</a:t>
                      </a:r>
                      <a:endParaRPr/>
                    </a:p>
                  </a:txBody>
                  <a:tcPr/>
                </a:tc>
              </a:tr>
              <a:tr h="14569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433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физическими лицами в соответствии со статьей 228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d"/>
  </p:transition>
  <p:timing>
    <p:tnLst>
      <p:par>
        <p:cTn dur="indefinite" id="19" nodeType="tmRoot" restart="never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9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92640"/>
            <a:ext cx="9139680" cy="6161040"/>
          </a:xfrm>
          <a:prstGeom prst="rect">
            <a:avLst/>
          </a:prstGeom>
        </p:spPr>
      </p:pic>
      <p:sp>
        <p:nvSpPr>
          <p:cNvPr id="120" name="CustomShape 1"/>
          <p:cNvSpPr/>
          <p:nvPr/>
        </p:nvSpPr>
        <p:spPr>
          <a:xfrm>
            <a:off x="1079280" y="260640"/>
            <a:ext cx="7164360" cy="173376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21" name="CustomShape 2"/>
          <p:cNvSpPr/>
          <p:nvPr/>
        </p:nvSpPr>
        <p:spPr>
          <a:xfrm>
            <a:off x="4212000" y="4581000"/>
            <a:ext cx="4023000" cy="18403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11500">
                <a:solidFill>
                  <a:srgbClr val="000000"/>
                </a:solidFill>
                <a:latin typeface="Arial"/>
              </a:rPr>
              <a:t>100%</a:t>
            </a:r>
            <a:endParaRPr/>
          </a:p>
        </p:txBody>
      </p:sp>
      <p:sp>
        <p:nvSpPr>
          <p:cNvPr id="122" name="CustomShape 3"/>
          <p:cNvSpPr/>
          <p:nvPr/>
        </p:nvSpPr>
        <p:spPr>
          <a:xfrm>
            <a:off x="4140000" y="3213000"/>
            <a:ext cx="4748040" cy="8190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800">
                <a:solidFill>
                  <a:srgbClr val="000000"/>
                </a:solidFill>
                <a:latin typeface="Arial"/>
              </a:rPr>
              <a:t>23,0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21" nodeType="tmRoot" restart="never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3" name="Рисунок 2"/>
          <p:cNvPicPr/>
          <p:nvPr/>
        </p:nvPicPr>
        <p:blipFill>
          <a:blip r:embed="rId1">
            <a:lum bright="10000"/>
          </a:blip>
          <a:stretch>
            <a:fillRect/>
          </a:stretch>
        </p:blipFill>
        <p:spPr>
          <a:xfrm>
            <a:off x="0" y="1412640"/>
            <a:ext cx="9139680" cy="5441040"/>
          </a:xfrm>
          <a:prstGeom prst="rect">
            <a:avLst/>
          </a:prstGeom>
        </p:spPr>
      </p:pic>
      <p:sp>
        <p:nvSpPr>
          <p:cNvPr id="124" name="CustomShape 1"/>
          <p:cNvSpPr/>
          <p:nvPr/>
        </p:nvSpPr>
        <p:spPr>
          <a:xfrm>
            <a:off x="683640" y="404640"/>
            <a:ext cx="7556400" cy="9108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9c9c9c"/>
                </a:solidFill>
                <a:latin typeface="Arial"/>
              </a:rPr>
              <a:t>Земельный</a:t>
            </a:r>
            <a:r>
              <a:rPr b="1" lang="ru-RU" sz="5400">
                <a:solidFill>
                  <a:srgbClr val="7c7c7c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9c9c9c"/>
                </a:solidFill>
                <a:latin typeface="Arial"/>
              </a:rPr>
              <a:t>налог</a:t>
            </a:r>
            <a:endParaRPr/>
          </a:p>
        </p:txBody>
      </p:sp>
      <p:sp>
        <p:nvSpPr>
          <p:cNvPr id="125" name="CustomShape 2"/>
          <p:cNvSpPr/>
          <p:nvPr/>
        </p:nvSpPr>
        <p:spPr>
          <a:xfrm>
            <a:off x="2290320" y="1845000"/>
            <a:ext cx="4732200" cy="910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863,0 тыс.руб.</a:t>
            </a:r>
            <a:endParaRPr/>
          </a:p>
        </p:txBody>
      </p:sp>
      <p:pic>
        <p:nvPicPr>
          <p:cNvPr descr="" id="12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00" y="4077000"/>
            <a:ext cx="2908800" cy="2543040"/>
          </a:xfrm>
          <a:prstGeom prst="rect">
            <a:avLst/>
          </a:prstGeom>
        </p:spPr>
      </p:pic>
      <p:sp>
        <p:nvSpPr>
          <p:cNvPr id="127" name="CustomShape 3"/>
          <p:cNvSpPr/>
          <p:nvPr/>
        </p:nvSpPr>
        <p:spPr>
          <a:xfrm>
            <a:off x="3603240" y="2967480"/>
            <a:ext cx="1932480" cy="910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100%</a:t>
            </a:r>
            <a:endParaRPr/>
          </a:p>
        </p:txBody>
      </p:sp>
    </p:spTree>
  </p:cSld>
  <p:transition>
    <p:pull dir="d"/>
  </p:transition>
  <p:timing>
    <p:tnLst>
      <p:par>
        <p:cTn dur="indefinite" id="23" nodeType="tmRoot" restart="never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1835640" y="2133000"/>
            <a:ext cx="5191920" cy="2918520"/>
          </a:xfrm>
          <a:prstGeom prst="rect">
            <a:avLst/>
          </a:prstGeom>
        </p:spPr>
      </p:pic>
      <p:sp>
        <p:nvSpPr>
          <p:cNvPr id="129" name="CustomShape 1"/>
          <p:cNvSpPr/>
          <p:nvPr/>
        </p:nvSpPr>
        <p:spPr>
          <a:xfrm>
            <a:off x="1485720" y="332640"/>
            <a:ext cx="6611400" cy="17337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Налоги на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совокупный доход</a:t>
            </a:r>
            <a:endParaRPr/>
          </a:p>
        </p:txBody>
      </p:sp>
      <p:sp>
        <p:nvSpPr>
          <p:cNvPr id="130" name="CustomShape 2"/>
          <p:cNvSpPr/>
          <p:nvPr/>
        </p:nvSpPr>
        <p:spPr>
          <a:xfrm>
            <a:off x="435960" y="5085360"/>
            <a:ext cx="8229600" cy="106272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Единый сельскохозяйственный налог 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1,8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25" nodeType="tmRoot" restart="never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1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29240" cy="6853680"/>
          </a:xfrm>
          <a:prstGeom prst="rect">
            <a:avLst/>
          </a:prstGeom>
        </p:spPr>
      </p:pic>
      <p:sp>
        <p:nvSpPr>
          <p:cNvPr id="132" name="CustomShape 1"/>
          <p:cNvSpPr/>
          <p:nvPr/>
        </p:nvSpPr>
        <p:spPr>
          <a:xfrm>
            <a:off x="779760" y="548640"/>
            <a:ext cx="7715160" cy="910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sp>
        <p:nvSpPr>
          <p:cNvPr id="133" name="CustomShape 2"/>
          <p:cNvSpPr/>
          <p:nvPr/>
        </p:nvSpPr>
        <p:spPr>
          <a:xfrm>
            <a:off x="3152160" y="5301360"/>
            <a:ext cx="3009960" cy="7581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 тыс.руб.</a:t>
            </a:r>
            <a:endParaRPr/>
          </a:p>
        </p:txBody>
      </p:sp>
      <p:sp>
        <p:nvSpPr>
          <p:cNvPr id="134" name="CustomShape 3"/>
          <p:cNvSpPr/>
          <p:nvPr/>
        </p:nvSpPr>
        <p:spPr>
          <a:xfrm>
            <a:off x="4658040" y="3069000"/>
            <a:ext cx="1795320" cy="14284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aed5d8"/>
                </a:solidFill>
                <a:latin typeface="Arial"/>
              </a:rPr>
              <a:t>0%</a:t>
            </a:r>
            <a:endParaRPr/>
          </a:p>
        </p:txBody>
      </p:sp>
    </p:spTree>
  </p:cSld>
  <p:transition>
    <p:pull dir="r"/>
  </p:transition>
  <p:timing>
    <p:tnLst>
      <p:par>
        <p:cTn dur="indefinite" id="27" nodeType="tmRoot" restart="never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5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7360"/>
            <a:ext cx="9129240" cy="6853680"/>
          </a:xfrm>
          <a:prstGeom prst="rect">
            <a:avLst/>
          </a:prstGeom>
        </p:spPr>
      </p:pic>
      <p:sp>
        <p:nvSpPr>
          <p:cNvPr id="136" name="CustomShape 1"/>
          <p:cNvSpPr/>
          <p:nvPr/>
        </p:nvSpPr>
        <p:spPr>
          <a:xfrm>
            <a:off x="779760" y="548640"/>
            <a:ext cx="7715160" cy="910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graphicFrame>
        <p:nvGraphicFramePr>
          <p:cNvPr id="137" name="Table 2"/>
          <p:cNvGraphicFramePr/>
          <p:nvPr/>
        </p:nvGraphicFramePr>
        <p:xfrm>
          <a:off x="467640" y="1397160"/>
          <a:ext cx="5683680" cy="6013080"/>
        </p:xfrm>
        <a:graphic>
          <a:graphicData uri="http://schemas.openxmlformats.org/drawingml/2006/table">
            <a:tbl>
              <a:tblPr/>
              <a:tblGrid>
                <a:gridCol w="2088000"/>
                <a:gridCol w="1584000"/>
                <a:gridCol w="1008000"/>
                <a:gridCol w="1003680"/>
              </a:tblGrid>
              <a:tr h="219996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доходов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Утверждено решением Совета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Предусмотрено проектом решения Совета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488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2689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691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Прочие неналоговые доходы бюджетных поселений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46,8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29" nodeType="tmRoot" restart="never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6516360" y="4293000"/>
            <a:ext cx="2623320" cy="2560680"/>
          </a:xfrm>
          <a:prstGeom prst="rect">
            <a:avLst/>
          </a:prstGeom>
        </p:spPr>
      </p:pic>
      <p:sp>
        <p:nvSpPr>
          <p:cNvPr id="139" name="CustomShape 1"/>
          <p:cNvSpPr/>
          <p:nvPr/>
        </p:nvSpPr>
        <p:spPr>
          <a:xfrm>
            <a:off x="792000" y="548640"/>
            <a:ext cx="7356600" cy="17337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 от сдачи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0000"/>
                </a:solidFill>
                <a:latin typeface="Arial"/>
              </a:rPr>
              <a:t>в аренду имущества</a:t>
            </a:r>
            <a:endParaRPr/>
          </a:p>
        </p:txBody>
      </p:sp>
      <p:sp>
        <p:nvSpPr>
          <p:cNvPr id="140" name="CustomShape 2"/>
          <p:cNvSpPr/>
          <p:nvPr/>
        </p:nvSpPr>
        <p:spPr>
          <a:xfrm>
            <a:off x="1662120" y="4869000"/>
            <a:ext cx="3476520" cy="7581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0,0 тыс.руб.</a:t>
            </a:r>
            <a:endParaRPr/>
          </a:p>
        </p:txBody>
      </p:sp>
    </p:spTree>
  </p:cSld>
  <p:transition>
    <p:pull dir="r"/>
  </p:transition>
  <p:timing>
    <p:tnLst>
      <p:par>
        <p:cTn dur="indefinite" id="31" nodeType="tmRoot" restart="never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3938400" y="2925360"/>
            <a:ext cx="4878000" cy="120312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2" name="CustomShape 2"/>
          <p:cNvSpPr/>
          <p:nvPr/>
        </p:nvSpPr>
        <p:spPr>
          <a:xfrm>
            <a:off x="683640" y="2925360"/>
            <a:ext cx="3250440" cy="120312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От платных услуг</a:t>
            </a:r>
            <a:endParaRPr/>
          </a:p>
        </p:txBody>
      </p:sp>
      <p:sp>
        <p:nvSpPr>
          <p:cNvPr id="143" name="CustomShape 3"/>
          <p:cNvSpPr/>
          <p:nvPr/>
        </p:nvSpPr>
        <p:spPr>
          <a:xfrm>
            <a:off x="3938400" y="4253400"/>
            <a:ext cx="4878000" cy="120312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4" name="CustomShape 4"/>
          <p:cNvSpPr/>
          <p:nvPr/>
        </p:nvSpPr>
        <p:spPr>
          <a:xfrm>
            <a:off x="683640" y="4253760"/>
            <a:ext cx="3250440" cy="120312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Неналоговые доходы</a:t>
            </a:r>
            <a:endParaRPr/>
          </a:p>
        </p:txBody>
      </p:sp>
      <p:pic>
        <p:nvPicPr>
          <p:cNvPr descr="" id="145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3924000" y="0"/>
            <a:ext cx="4999680" cy="3331800"/>
          </a:xfrm>
          <a:prstGeom prst="rect">
            <a:avLst/>
          </a:prstGeom>
        </p:spPr>
      </p:pic>
      <p:sp>
        <p:nvSpPr>
          <p:cNvPr id="146" name="CustomShape 5"/>
          <p:cNvSpPr/>
          <p:nvPr/>
        </p:nvSpPr>
        <p:spPr>
          <a:xfrm>
            <a:off x="767880" y="692640"/>
            <a:ext cx="2813400" cy="17337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Прочие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</a:t>
            </a:r>
            <a:endParaRPr/>
          </a:p>
        </p:txBody>
      </p:sp>
      <p:sp>
        <p:nvSpPr>
          <p:cNvPr id="147" name="CustomShape 6"/>
          <p:cNvSpPr/>
          <p:nvPr/>
        </p:nvSpPr>
        <p:spPr>
          <a:xfrm>
            <a:off x="539640" y="5949360"/>
            <a:ext cx="8204760" cy="6973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000000"/>
                </a:solidFill>
                <a:latin typeface="Arial"/>
              </a:rPr>
              <a:t>зачисляются в бюджет 100%</a:t>
            </a:r>
            <a:endParaRPr/>
          </a:p>
        </p:txBody>
      </p:sp>
    </p:spTree>
  </p:cSld>
  <p:transition>
    <p:pull dir="d"/>
  </p:transition>
  <p:timing>
    <p:tnLst>
      <p:par>
        <p:cTn dur="indefinite" id="33" nodeType="tmRoot" restart="never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8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26600"/>
            <a:ext cx="9139680" cy="6427080"/>
          </a:xfrm>
          <a:prstGeom prst="rect">
            <a:avLst/>
          </a:prstGeom>
        </p:spPr>
      </p:pic>
      <p:sp>
        <p:nvSpPr>
          <p:cNvPr id="149" name="CustomShape 1"/>
          <p:cNvSpPr/>
          <p:nvPr/>
        </p:nvSpPr>
        <p:spPr>
          <a:xfrm>
            <a:off x="430920" y="2143080"/>
            <a:ext cx="8708760" cy="4722480"/>
          </a:xfrm>
          <a:prstGeom prst="rect">
            <a:avLst/>
          </a:prstGeom>
          <a:solidFill>
            <a:srgbClr val="daedef"/>
          </a:solidFill>
          <a:ln w="38160">
            <a:solidFill>
              <a:srgbClr val="ffffff"/>
            </a:solidFill>
            <a:round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ffffff"/>
                </a:solidFill>
                <a:latin typeface="Arial"/>
              </a:rPr>
              <a:t>-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 дотации на выравнивание бюджетной обеспеченности – 2021-378,1т.руб., 2022 – 0,6т.руб.,2023- 0,6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Прочие субсидии бюджетам сельских поселений в 2021г- 431,5т.руб.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2022г- 832,5т.руб, 2023-856,1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2021 – 1496,5 т. руб., 2022- 2007,8 т.руб, 2023 -2007,8 т.руб. 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бюджетам на осуществление первичного воинского учета на территориях, где отсутствуют военные комиссариаты – 2021- 86,8 тыс.руб, 2022- 87,4 тыс.руб, 2023- 90,1 тыс. 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местным бюджетам на выполнение полномочий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субъектов Российской Федерации: 2021-0,2т.руб., 2022- 0,2 т.руб., 2023- 0,2.руб.,</a:t>
            </a:r>
            <a:endParaRPr/>
          </a:p>
        </p:txBody>
      </p:sp>
      <p:sp>
        <p:nvSpPr>
          <p:cNvPr id="150" name="CustomShape 2"/>
          <p:cNvSpPr/>
          <p:nvPr/>
        </p:nvSpPr>
        <p:spPr>
          <a:xfrm>
            <a:off x="179640" y="260640"/>
            <a:ext cx="8761680" cy="1003680"/>
          </a:xfrm>
          <a:prstGeom prst="plaque">
            <a:avLst>
              <a:gd fmla="val 16667" name="adj"/>
            </a:avLst>
          </a:prstGeom>
          <a:solidFill>
            <a:srgbClr val="ffffff"/>
          </a:solidFill>
          <a:ln w="95400">
            <a:solidFill>
              <a:srgbClr val="ffffcc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Объем безвозмездных поступлений в бюджет поселения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на 2021 год и на плановый период 2022 и 2023 гг»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51" name="CustomShape 3"/>
          <p:cNvSpPr/>
          <p:nvPr/>
        </p:nvSpPr>
        <p:spPr>
          <a:xfrm>
            <a:off x="0" y="0"/>
            <a:ext cx="9139680" cy="452880"/>
          </a:xfrm>
          <a:prstGeom prst="rect">
            <a:avLst/>
          </a:prstGeom>
        </p:spPr>
      </p:sp>
      <p:sp>
        <p:nvSpPr>
          <p:cNvPr id="152" name="CustomShape 4"/>
          <p:cNvSpPr/>
          <p:nvPr/>
        </p:nvSpPr>
        <p:spPr>
          <a:xfrm>
            <a:off x="0" y="-1624680"/>
            <a:ext cx="180000" cy="62146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35" nodeType="tmRoot" restart="never">
          <p:childTnLst>
            <p:seq>
              <p:cTn dur="indefinite" id="36" nodeType="mainSeq">
                <p:childTnLst>
                  <p:par>
                    <p:cTn fill="hold" id="37">
                      <p:stCondLst>
                        <p:cond delay="indefinite"/>
                      </p:stCondLst>
                      <p:childTnLst>
                        <p:par>
                          <p:cTn fill="hold" id="38">
                            <p:stCondLst>
                              <p:cond delay="0"/>
                            </p:stCondLst>
                            <p:childTnLst>
                              <p:par>
                                <p:cTn fill="hold" id="39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dur="500" fill="freeze" id="41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53" name="Рисунок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648040" cy="6853680"/>
          </a:xfrm>
          <a:prstGeom prst="rect">
            <a:avLst/>
          </a:prstGeom>
        </p:spPr>
      </p:pic>
      <p:sp>
        <p:nvSpPr>
          <p:cNvPr id="154" name="CustomShape 1"/>
          <p:cNvSpPr/>
          <p:nvPr/>
        </p:nvSpPr>
        <p:spPr>
          <a:xfrm>
            <a:off x="2267640" y="260640"/>
            <a:ext cx="6672600" cy="16333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Параметры расходной части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Красноармейского сельского поселения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на 2021 год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и на плановый период 2022 и 2023гг.</a:t>
            </a:r>
            <a:endParaRPr/>
          </a:p>
        </p:txBody>
      </p:sp>
      <p:sp>
        <p:nvSpPr>
          <p:cNvPr id="155" name="CustomShape 2"/>
          <p:cNvSpPr/>
          <p:nvPr/>
        </p:nvSpPr>
        <p:spPr>
          <a:xfrm>
            <a:off x="0" y="332640"/>
            <a:ext cx="9139680" cy="452880"/>
          </a:xfrm>
          <a:prstGeom prst="rect">
            <a:avLst/>
          </a:prstGeom>
        </p:spPr>
      </p:sp>
      <p:sp>
        <p:nvSpPr>
          <p:cNvPr id="156" name="CustomShape 3"/>
          <p:cNvSpPr/>
          <p:nvPr/>
        </p:nvSpPr>
        <p:spPr>
          <a:xfrm>
            <a:off x="0" y="1857240"/>
            <a:ext cx="9139680" cy="452880"/>
          </a:xfrm>
          <a:prstGeom prst="rect">
            <a:avLst/>
          </a:prstGeom>
        </p:spPr>
      </p:sp>
      <p:sp>
        <p:nvSpPr>
          <p:cNvPr id="157" name="CustomShape 4"/>
          <p:cNvSpPr/>
          <p:nvPr/>
        </p:nvSpPr>
        <p:spPr>
          <a:xfrm>
            <a:off x="0" y="3219480"/>
            <a:ext cx="9139680" cy="452880"/>
          </a:xfrm>
          <a:prstGeom prst="rect">
            <a:avLst/>
          </a:prstGeom>
        </p:spPr>
      </p:sp>
      <p:sp>
        <p:nvSpPr>
          <p:cNvPr id="158" name="CustomShape 5"/>
          <p:cNvSpPr/>
          <p:nvPr/>
        </p:nvSpPr>
        <p:spPr>
          <a:xfrm>
            <a:off x="4232520" y="3534840"/>
            <a:ext cx="674280" cy="81756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5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5334120" y="3171960"/>
            <a:ext cx="3805560" cy="3681720"/>
          </a:xfrm>
          <a:prstGeom prst="rect">
            <a:avLst/>
          </a:prstGeom>
        </p:spPr>
      </p:pic>
      <p:sp>
        <p:nvSpPr>
          <p:cNvPr id="160" name="CustomShape 6"/>
          <p:cNvSpPr/>
          <p:nvPr/>
        </p:nvSpPr>
        <p:spPr>
          <a:xfrm>
            <a:off x="3348000" y="3285000"/>
            <a:ext cx="4892400" cy="63504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2021 –3287,6 тыс.руб.</a:t>
            </a:r>
            <a:endParaRPr/>
          </a:p>
        </p:txBody>
      </p:sp>
      <p:sp>
        <p:nvSpPr>
          <p:cNvPr id="161" name="CustomShape 7"/>
          <p:cNvSpPr/>
          <p:nvPr/>
        </p:nvSpPr>
        <p:spPr>
          <a:xfrm>
            <a:off x="3564000" y="4221000"/>
            <a:ext cx="4892400" cy="63504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2022 – 3842,1 тыс.руб.</a:t>
            </a:r>
            <a:endParaRPr/>
          </a:p>
        </p:txBody>
      </p:sp>
      <p:sp>
        <p:nvSpPr>
          <p:cNvPr id="162" name="CustomShape 8"/>
          <p:cNvSpPr/>
          <p:nvPr/>
        </p:nvSpPr>
        <p:spPr>
          <a:xfrm>
            <a:off x="3780000" y="5157360"/>
            <a:ext cx="4892400" cy="63504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2023 – 4091,6 тыс.руб.</a:t>
            </a:r>
            <a:endParaRPr/>
          </a:p>
        </p:txBody>
      </p:sp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" name="Table 1"/>
          <p:cNvGraphicFramePr/>
          <p:nvPr/>
        </p:nvGraphicFramePr>
        <p:xfrm>
          <a:off x="323640" y="83880"/>
          <a:ext cx="7519680" cy="6233040"/>
        </p:xfrm>
        <a:graphic>
          <a:graphicData uri="http://schemas.openxmlformats.org/drawingml/2006/table">
            <a:tbl>
              <a:tblPr/>
              <a:tblGrid>
                <a:gridCol w="4391640"/>
                <a:gridCol w="1044000"/>
                <a:gridCol w="1044000"/>
                <a:gridCol w="1040040"/>
              </a:tblGrid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Расходы 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3287,6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3842,1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4091,6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Общегосударственные вопросы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1232,7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1236,4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1239,0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37,5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32,2         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30,3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74,0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оборона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86,8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87,4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90,1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2,2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102,8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экономика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1495,5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2007,2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2007,2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45,5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52,3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49,1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86,0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134,3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Жилищно-коммунальное хозяйство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300,4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310,1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323,9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9,2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51,0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104,5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Социальная политика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172,1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178,1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184,5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5,3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4,5</a:t>
                      </a:r>
                      <a:endParaRPr/>
                    </a:p>
                  </a:txBody>
                  <a:tcPr/>
                </a:tc>
              </a:tr>
              <a:tr h="2901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129,8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103,6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ld"/>
  </p:transition>
  <p:timing>
    <p:tnLst>
      <p:par>
        <p:cTn dur="indefinite" id="42" nodeType="tmRoot" restart="never">
          <p:childTnLst>
            <p:seq>
              <p:cTn dur="indefinite" id="43" nodeType="mainSeq">
                <p:childTnLst>
                  <p:par>
                    <p:cTn fill="hold" id="44">
                      <p:stCondLst>
                        <p:cond delay="indefinite"/>
                      </p:stCondLst>
                      <p:childTnLst>
                        <p:par>
                          <p:cTn fill="hold" id="45">
                            <p:stCondLst>
                              <p:cond delay="0"/>
                            </p:stCondLst>
                            <p:childTnLst>
                              <p:par>
                                <p:cTn fill="hold" id="46" nodeType="withEffect" presetClass="path" presetID="64">
                                  <p:stCondLst>
                                    <p:cond delay="1000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