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9"/>
  </p:notesMasterIdLst>
  <p:handoutMasterIdLst>
    <p:handoutMasterId r:id="rId10"/>
  </p:handoutMasterIdLst>
  <p:sldIdLst>
    <p:sldId id="8432" r:id="rId2"/>
    <p:sldId id="8429" r:id="rId3"/>
    <p:sldId id="8430" r:id="rId4"/>
    <p:sldId id="8433" r:id="rId5"/>
    <p:sldId id="8434" r:id="rId6"/>
    <p:sldId id="8435" r:id="rId7"/>
    <p:sldId id="8436" r:id="rId8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  <p14:sldId id="8433"/>
            <p14:sldId id="8434"/>
            <p14:sldId id="8435"/>
            <p14:sldId id="8436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98" d="100"/>
          <a:sy n="98" d="100"/>
        </p:scale>
        <p:origin x="1824" y="60"/>
      </p:cViewPr>
      <p:guideLst>
        <p:guide pos="2880"/>
        <p:guide orient="horz" pos="3240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27.01.2022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27.01.2022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27.01.2022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 txBox="1">
            <a:spLocks noGrp="1"/>
          </p:cNvSpPr>
          <p:nvPr>
            <p:ph/>
          </p:nvPr>
        </p:nvSpPr>
        <p:spPr>
          <a:xfrm>
            <a:off x="516652" y="328856"/>
            <a:ext cx="9299734" cy="700422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4" name="Rectangl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ru-RU"/>
          </a:p>
        </p:txBody>
      </p:sp>
      <p:sp>
        <p:nvSpPr>
          <p:cNvPr id="5" name="Rectangl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2BD024-7C74-480E-AF51-4AB6088FCA0A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68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27.01.2022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  <p:sldLayoutId id="2147483969" r:id="rId12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4.JPG"/><Relationship Id="rId5" Type="http://schemas.openxmlformats.org/officeDocument/2006/relationships/image" Target="../media/image6.png"/><Relationship Id="rId4" Type="http://schemas.openxmlformats.org/officeDocument/2006/relationships/image" Target="../media/image5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6" Type="http://schemas.openxmlformats.org/officeDocument/2006/relationships/image" Target="../media/image6.png"/><Relationship Id="rId5" Type="http://schemas.openxmlformats.org/officeDocument/2006/relationships/image" Target="../media/image8.tmp"/><Relationship Id="rId4" Type="http://schemas.openxmlformats.org/officeDocument/2006/relationships/image" Target="../media/image7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video" Target="../media/media3.asf"/><Relationship Id="rId1" Type="http://schemas.microsoft.com/office/2007/relationships/media" Target="../media/media3.asf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video" Target="../media/media4.asf"/><Relationship Id="rId1" Type="http://schemas.microsoft.com/office/2007/relationships/media" Target="../media/media4.asf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video" Target="../media/media5.asf"/><Relationship Id="rId1" Type="http://schemas.microsoft.com/office/2007/relationships/media" Target="../media/media5.asf"/><Relationship Id="rId6" Type="http://schemas.openxmlformats.org/officeDocument/2006/relationships/image" Target="../media/image18.png"/><Relationship Id="rId5" Type="http://schemas.openxmlformats.org/officeDocument/2006/relationships/image" Target="../media/image17.tmp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1" y="742860"/>
            <a:ext cx="10337058" cy="7451822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5"/>
            <a:ext cx="10344902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dirty="0" smtClean="0">
                <a:solidFill>
                  <a:prstClr val="white"/>
                </a:solidFill>
              </a:rPr>
              <a:t>ОСАДКАМ И ПОРЫВАМ ВЕТРА</a:t>
            </a:r>
            <a:r>
              <a:rPr lang="ru-RU" altLang="ru-RU" dirty="0" smtClean="0"/>
              <a:t> </a:t>
            </a:r>
          </a:p>
          <a:p>
            <a:pPr defTabSz="659513">
              <a:lnSpc>
                <a:spcPct val="85000"/>
              </a:lnSpc>
            </a:pPr>
            <a:r>
              <a:rPr lang="ru-RU" dirty="0" smtClean="0">
                <a:solidFill>
                  <a:prstClr val="white"/>
                </a:solidFill>
              </a:rPr>
              <a:t>НА ТЕРРИТОРИИ РЕСПУБЛИКИ МОРДОВИЯ</a:t>
            </a:r>
          </a:p>
          <a:p>
            <a:pPr defTabSz="659513">
              <a:lnSpc>
                <a:spcPct val="85000"/>
              </a:lnSpc>
            </a:pPr>
            <a:r>
              <a:rPr lang="ru-RU" dirty="0" smtClean="0">
                <a:solidFill>
                  <a:prstClr val="white"/>
                </a:solidFill>
              </a:rPr>
              <a:t> </a:t>
            </a:r>
            <a:r>
              <a:rPr lang="ru-RU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dirty="0" smtClean="0">
                <a:solidFill>
                  <a:prstClr val="white"/>
                </a:solidFill>
              </a:rPr>
              <a:t>28.01.2022</a:t>
            </a:r>
            <a:r>
              <a:rPr lang="ru-RU" dirty="0" smtClean="0">
                <a:solidFill>
                  <a:prstClr val="white"/>
                </a:solidFill>
              </a:rPr>
              <a:t>)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" y="7569078"/>
            <a:ext cx="2169043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.01.2022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Солдатенков М.В.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АИУС РСЧС,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Полилиния 66"/>
          <p:cNvSpPr/>
          <p:nvPr/>
        </p:nvSpPr>
        <p:spPr>
          <a:xfrm>
            <a:off x="5534496" y="4936481"/>
            <a:ext cx="793239" cy="737271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6191624" y="4731258"/>
            <a:ext cx="638267" cy="700726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6128564" y="4604471"/>
            <a:ext cx="984792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1000" dirty="0" err="1" smtClean="0">
                <a:solidFill>
                  <a:prstClr val="black"/>
                </a:solidFill>
              </a:rPr>
              <a:t>г.о</a:t>
            </a:r>
            <a:r>
              <a:rPr lang="ru-RU" sz="1000" dirty="0" smtClean="0">
                <a:solidFill>
                  <a:prstClr val="black"/>
                </a:solidFill>
              </a:rPr>
              <a:t>. Саранск   </a:t>
            </a:r>
            <a:endParaRPr lang="ru-RU" sz="1000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080374" y="5718905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5080375" y="5505520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5335641" y="5514148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6192533" y="5184154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6167821" y="4979837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6378799" y="4989532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4608468" y="5012155"/>
            <a:ext cx="1322647" cy="246221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1000" dirty="0" smtClean="0">
                <a:solidFill>
                  <a:prstClr val="black"/>
                </a:solidFill>
              </a:rPr>
              <a:t>Рузаевский район   </a:t>
            </a:r>
            <a:endParaRPr lang="ru-RU" sz="1000" dirty="0">
              <a:solidFill>
                <a:prstClr val="black"/>
              </a:solidFill>
            </a:endParaRPr>
          </a:p>
        </p:txBody>
      </p:sp>
      <p:sp>
        <p:nvSpPr>
          <p:cNvPr id="35" name="TextBox 23"/>
          <p:cNvSpPr txBox="1"/>
          <p:nvPr/>
        </p:nvSpPr>
        <p:spPr>
          <a:xfrm>
            <a:off x="5025830" y="5226549"/>
            <a:ext cx="503121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5449610" y="5226549"/>
            <a:ext cx="434470" cy="29653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10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37" name="TextBox 23"/>
          <p:cNvSpPr txBox="1"/>
          <p:nvPr/>
        </p:nvSpPr>
        <p:spPr>
          <a:xfrm>
            <a:off x="6143095" y="4752086"/>
            <a:ext cx="503121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1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6580055" y="4739629"/>
            <a:ext cx="506012" cy="29653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1</a:t>
            </a:r>
            <a:r>
              <a:rPr lang="ru-RU" kern="0" dirty="0" smtClean="0">
                <a:solidFill>
                  <a:prstClr val="black"/>
                </a:solidFill>
              </a:rPr>
              <a:t>0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39" name="TextBox 10"/>
          <p:cNvSpPr txBox="1"/>
          <p:nvPr/>
        </p:nvSpPr>
        <p:spPr>
          <a:xfrm>
            <a:off x="7921136" y="7795626"/>
            <a:ext cx="954372" cy="172537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lIns="79426" tIns="39714" rIns="79426" bIns="39714" rtlCol="0">
            <a:spAutoFit/>
          </a:bodyPr>
          <a:lstStyle>
            <a:defPPr>
              <a:defRPr lang="ru-RU"/>
            </a:defPPr>
            <a:lvl1pPr algn="ctr">
              <a:defRPr sz="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94249"/>
            <a:r>
              <a:rPr lang="ru-RU" sz="600" dirty="0">
                <a:solidFill>
                  <a:prstClr val="black"/>
                </a:solidFill>
              </a:rPr>
              <a:t>Пестречинский р-н</a:t>
            </a:r>
          </a:p>
        </p:txBody>
      </p:sp>
      <p:grpSp>
        <p:nvGrpSpPr>
          <p:cNvPr id="40" name="Группа 39"/>
          <p:cNvGrpSpPr/>
          <p:nvPr/>
        </p:nvGrpSpPr>
        <p:grpSpPr>
          <a:xfrm>
            <a:off x="7794526" y="6152436"/>
            <a:ext cx="2940474" cy="2042648"/>
            <a:chOff x="6897594" y="5139915"/>
            <a:chExt cx="2602108" cy="1706486"/>
          </a:xfrm>
        </p:grpSpPr>
        <p:sp>
          <p:nvSpPr>
            <p:cNvPr id="41" name="Text Box 97"/>
            <p:cNvSpPr txBox="1">
              <a:spLocks noChangeArrowheads="1"/>
            </p:cNvSpPr>
            <p:nvPr/>
          </p:nvSpPr>
          <p:spPr bwMode="auto">
            <a:xfrm>
              <a:off x="7066917" y="6209106"/>
              <a:ext cx="1460939" cy="172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2" tIns="63992" rIns="127982" bIns="63992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5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42" name="Группа 41"/>
            <p:cNvGrpSpPr/>
            <p:nvPr/>
          </p:nvGrpSpPr>
          <p:grpSpPr>
            <a:xfrm>
              <a:off x="6897594" y="5139915"/>
              <a:ext cx="2602108" cy="1706486"/>
              <a:chOff x="9401430" y="3570044"/>
              <a:chExt cx="2977614" cy="3243566"/>
            </a:xfrm>
          </p:grpSpPr>
          <p:grpSp>
            <p:nvGrpSpPr>
              <p:cNvPr id="47" name="Группа 1145"/>
              <p:cNvGrpSpPr/>
              <p:nvPr/>
            </p:nvGrpSpPr>
            <p:grpSpPr>
              <a:xfrm>
                <a:off x="9401430" y="3570044"/>
                <a:ext cx="2977614" cy="3243566"/>
                <a:chOff x="6759625" y="4918615"/>
                <a:chExt cx="2425033" cy="1921943"/>
              </a:xfrm>
            </p:grpSpPr>
            <p:sp>
              <p:nvSpPr>
                <p:cNvPr id="52" name="Rectangle 93"/>
                <p:cNvSpPr>
                  <a:spLocks noChangeArrowheads="1"/>
                </p:cNvSpPr>
                <p:nvPr/>
              </p:nvSpPr>
              <p:spPr bwMode="auto">
                <a:xfrm>
                  <a:off x="6759625" y="4918615"/>
                  <a:ext cx="2096871" cy="1921565"/>
                </a:xfrm>
                <a:prstGeom prst="rect">
                  <a:avLst/>
                </a:prstGeom>
                <a:solidFill>
                  <a:schemeClr val="bg1"/>
                </a:solidFill>
                <a:ln w="19050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794249">
                    <a:defRPr/>
                  </a:pPr>
                  <a:endParaRPr lang="ru-RU" altLang="ru-RU" sz="800" dirty="0">
                    <a:solidFill>
                      <a:srgbClr val="000000"/>
                    </a:solidFill>
                    <a:latin typeface="Calibri" panose="020F050202020403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3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20455" y="5665926"/>
                  <a:ext cx="1833906" cy="237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defRPr/>
                  </a:pPr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 - прогноз нарушения ЛЭП</a:t>
                  </a:r>
                </a:p>
              </p:txBody>
            </p:sp>
            <p:sp>
              <p:nvSpPr>
                <p:cNvPr id="5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50402" y="4944017"/>
                  <a:ext cx="1606383" cy="237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defRPr/>
                  </a:pPr>
                  <a:r>
                    <a:rPr lang="ru-RU" altLang="ru-RU" sz="800" i="1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Условные обозначения</a:t>
                  </a:r>
                </a:p>
              </p:txBody>
            </p:sp>
            <p:sp>
              <p:nvSpPr>
                <p:cNvPr id="55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187581" y="6232909"/>
                  <a:ext cx="1609849" cy="237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defRPr/>
                  </a:pPr>
                  <a:endParaRPr lang="ru-RU" altLang="ru-RU" sz="800" b="0" dirty="0">
                    <a:solidFill>
                      <a:srgbClr val="000000"/>
                    </a:solidFill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6" name="TextBox 10"/>
                <p:cNvSpPr txBox="1"/>
                <p:nvPr/>
              </p:nvSpPr>
              <p:spPr>
                <a:xfrm>
                  <a:off x="6814224" y="6637476"/>
                  <a:ext cx="919351" cy="202713"/>
                </a:xfrm>
                <a:prstGeom prst="rect">
                  <a:avLst/>
                </a:prstGeom>
                <a:solidFill>
                  <a:schemeClr val="bg1"/>
                </a:solidFill>
                <a:effectLst>
                  <a:softEdge rad="63500"/>
                </a:effectLst>
              </p:spPr>
              <p:txBody>
                <a:bodyPr wrap="square" rtlCol="0">
                  <a:spAutoFit/>
                </a:bodyPr>
                <a:lstStyle>
                  <a:defPPr>
                    <a:defRPr lang="ru-RU"/>
                  </a:defPPr>
                  <a:lvl1pPr algn="ctr">
                    <a:defRPr sz="7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 algn="l" defTabSz="794249">
                    <a:defRPr/>
                  </a:pPr>
                  <a:r>
                    <a:rPr lang="ru-RU" sz="800" dirty="0">
                      <a:solidFill>
                        <a:prstClr val="black"/>
                      </a:solidFill>
                    </a:rPr>
                    <a:t>ГО </a:t>
                  </a:r>
                  <a:r>
                    <a:rPr lang="ru-RU" sz="800" dirty="0" smtClean="0">
                      <a:solidFill>
                        <a:prstClr val="black"/>
                      </a:solidFill>
                    </a:rPr>
                    <a:t>Саранск</a:t>
                  </a:r>
                  <a:endParaRPr lang="ru-RU" sz="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7" name="Полилиния 56"/>
                <p:cNvSpPr/>
                <p:nvPr/>
              </p:nvSpPr>
              <p:spPr>
                <a:xfrm>
                  <a:off x="6913438" y="5711426"/>
                  <a:ext cx="324905" cy="204788"/>
                </a:xfrm>
                <a:custGeom>
                  <a:avLst/>
                  <a:gdLst>
                    <a:gd name="connsiteX0" fmla="*/ 42863 w 324905"/>
                    <a:gd name="connsiteY0" fmla="*/ 28575 h 204788"/>
                    <a:gd name="connsiteX1" fmla="*/ 47625 w 324905"/>
                    <a:gd name="connsiteY1" fmla="*/ 4763 h 204788"/>
                    <a:gd name="connsiteX2" fmla="*/ 61913 w 324905"/>
                    <a:gd name="connsiteY2" fmla="*/ 0 h 204788"/>
                    <a:gd name="connsiteX3" fmla="*/ 95250 w 324905"/>
                    <a:gd name="connsiteY3" fmla="*/ 4763 h 204788"/>
                    <a:gd name="connsiteX4" fmla="*/ 200025 w 324905"/>
                    <a:gd name="connsiteY4" fmla="*/ 9525 h 204788"/>
                    <a:gd name="connsiteX5" fmla="*/ 252413 w 324905"/>
                    <a:gd name="connsiteY5" fmla="*/ 14288 h 204788"/>
                    <a:gd name="connsiteX6" fmla="*/ 280988 w 324905"/>
                    <a:gd name="connsiteY6" fmla="*/ 23813 h 204788"/>
                    <a:gd name="connsiteX7" fmla="*/ 285750 w 324905"/>
                    <a:gd name="connsiteY7" fmla="*/ 52388 h 204788"/>
                    <a:gd name="connsiteX8" fmla="*/ 300038 w 324905"/>
                    <a:gd name="connsiteY8" fmla="*/ 57150 h 204788"/>
                    <a:gd name="connsiteX9" fmla="*/ 314325 w 324905"/>
                    <a:gd name="connsiteY9" fmla="*/ 66675 h 204788"/>
                    <a:gd name="connsiteX10" fmla="*/ 323850 w 324905"/>
                    <a:gd name="connsiteY10" fmla="*/ 80963 h 204788"/>
                    <a:gd name="connsiteX11" fmla="*/ 319088 w 324905"/>
                    <a:gd name="connsiteY11" fmla="*/ 180975 h 204788"/>
                    <a:gd name="connsiteX12" fmla="*/ 300038 w 324905"/>
                    <a:gd name="connsiteY12" fmla="*/ 185738 h 204788"/>
                    <a:gd name="connsiteX13" fmla="*/ 228600 w 324905"/>
                    <a:gd name="connsiteY13" fmla="*/ 190500 h 204788"/>
                    <a:gd name="connsiteX14" fmla="*/ 209550 w 324905"/>
                    <a:gd name="connsiteY14" fmla="*/ 195263 h 204788"/>
                    <a:gd name="connsiteX15" fmla="*/ 185738 w 324905"/>
                    <a:gd name="connsiteY15" fmla="*/ 200025 h 204788"/>
                    <a:gd name="connsiteX16" fmla="*/ 171450 w 324905"/>
                    <a:gd name="connsiteY16" fmla="*/ 204788 h 204788"/>
                    <a:gd name="connsiteX17" fmla="*/ 152400 w 324905"/>
                    <a:gd name="connsiteY17" fmla="*/ 190500 h 204788"/>
                    <a:gd name="connsiteX18" fmla="*/ 138113 w 324905"/>
                    <a:gd name="connsiteY18" fmla="*/ 180975 h 204788"/>
                    <a:gd name="connsiteX19" fmla="*/ 123825 w 324905"/>
                    <a:gd name="connsiteY19" fmla="*/ 166688 h 204788"/>
                    <a:gd name="connsiteX20" fmla="*/ 95250 w 324905"/>
                    <a:gd name="connsiteY20" fmla="*/ 152400 h 204788"/>
                    <a:gd name="connsiteX21" fmla="*/ 42863 w 324905"/>
                    <a:gd name="connsiteY21" fmla="*/ 147638 h 204788"/>
                    <a:gd name="connsiteX22" fmla="*/ 14288 w 324905"/>
                    <a:gd name="connsiteY22" fmla="*/ 133350 h 204788"/>
                    <a:gd name="connsiteX23" fmla="*/ 4763 w 324905"/>
                    <a:gd name="connsiteY23" fmla="*/ 119063 h 204788"/>
                    <a:gd name="connsiteX24" fmla="*/ 0 w 324905"/>
                    <a:gd name="connsiteY24" fmla="*/ 104775 h 204788"/>
                    <a:gd name="connsiteX25" fmla="*/ 19050 w 324905"/>
                    <a:gd name="connsiteY25" fmla="*/ 42863 h 204788"/>
                    <a:gd name="connsiteX26" fmla="*/ 42863 w 324905"/>
                    <a:gd name="connsiteY26" fmla="*/ 28575 h 2047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324905" h="204788">
                      <a:moveTo>
                        <a:pt x="42863" y="28575"/>
                      </a:moveTo>
                      <a:cubicBezTo>
                        <a:pt x="44450" y="20638"/>
                        <a:pt x="43135" y="11498"/>
                        <a:pt x="47625" y="4763"/>
                      </a:cubicBezTo>
                      <a:cubicBezTo>
                        <a:pt x="50410" y="586"/>
                        <a:pt x="56893" y="0"/>
                        <a:pt x="61913" y="0"/>
                      </a:cubicBezTo>
                      <a:cubicBezTo>
                        <a:pt x="73138" y="0"/>
                        <a:pt x="84138" y="3175"/>
                        <a:pt x="95250" y="4763"/>
                      </a:cubicBezTo>
                      <a:cubicBezTo>
                        <a:pt x="147969" y="22336"/>
                        <a:pt x="113804" y="14914"/>
                        <a:pt x="200025" y="9525"/>
                      </a:cubicBezTo>
                      <a:cubicBezTo>
                        <a:pt x="217488" y="11113"/>
                        <a:pt x="235145" y="11241"/>
                        <a:pt x="252413" y="14288"/>
                      </a:cubicBezTo>
                      <a:cubicBezTo>
                        <a:pt x="262300" y="16033"/>
                        <a:pt x="280988" y="23813"/>
                        <a:pt x="280988" y="23813"/>
                      </a:cubicBezTo>
                      <a:cubicBezTo>
                        <a:pt x="282575" y="33338"/>
                        <a:pt x="280959" y="44004"/>
                        <a:pt x="285750" y="52388"/>
                      </a:cubicBezTo>
                      <a:cubicBezTo>
                        <a:pt x="288241" y="56747"/>
                        <a:pt x="295548" y="54905"/>
                        <a:pt x="300038" y="57150"/>
                      </a:cubicBezTo>
                      <a:cubicBezTo>
                        <a:pt x="305157" y="59710"/>
                        <a:pt x="309563" y="63500"/>
                        <a:pt x="314325" y="66675"/>
                      </a:cubicBezTo>
                      <a:cubicBezTo>
                        <a:pt x="317500" y="71438"/>
                        <a:pt x="323612" y="75244"/>
                        <a:pt x="323850" y="80963"/>
                      </a:cubicBezTo>
                      <a:cubicBezTo>
                        <a:pt x="325240" y="114309"/>
                        <a:pt x="326484" y="148430"/>
                        <a:pt x="319088" y="180975"/>
                      </a:cubicBezTo>
                      <a:cubicBezTo>
                        <a:pt x="317637" y="187358"/>
                        <a:pt x="306548" y="185053"/>
                        <a:pt x="300038" y="185738"/>
                      </a:cubicBezTo>
                      <a:cubicBezTo>
                        <a:pt x="276304" y="188236"/>
                        <a:pt x="252413" y="188913"/>
                        <a:pt x="228600" y="190500"/>
                      </a:cubicBezTo>
                      <a:cubicBezTo>
                        <a:pt x="222250" y="192088"/>
                        <a:pt x="215940" y="193843"/>
                        <a:pt x="209550" y="195263"/>
                      </a:cubicBezTo>
                      <a:cubicBezTo>
                        <a:pt x="201648" y="197019"/>
                        <a:pt x="193591" y="198062"/>
                        <a:pt x="185738" y="200025"/>
                      </a:cubicBezTo>
                      <a:cubicBezTo>
                        <a:pt x="180868" y="201243"/>
                        <a:pt x="176213" y="203200"/>
                        <a:pt x="171450" y="204788"/>
                      </a:cubicBezTo>
                      <a:cubicBezTo>
                        <a:pt x="165100" y="200025"/>
                        <a:pt x="158859" y="195114"/>
                        <a:pt x="152400" y="190500"/>
                      </a:cubicBezTo>
                      <a:cubicBezTo>
                        <a:pt x="147743" y="187173"/>
                        <a:pt x="142510" y="184639"/>
                        <a:pt x="138113" y="180975"/>
                      </a:cubicBezTo>
                      <a:cubicBezTo>
                        <a:pt x="132939" y="176663"/>
                        <a:pt x="128999" y="171000"/>
                        <a:pt x="123825" y="166688"/>
                      </a:cubicBezTo>
                      <a:cubicBezTo>
                        <a:pt x="116019" y="160183"/>
                        <a:pt x="105619" y="153881"/>
                        <a:pt x="95250" y="152400"/>
                      </a:cubicBezTo>
                      <a:cubicBezTo>
                        <a:pt x="77892" y="149920"/>
                        <a:pt x="60325" y="149225"/>
                        <a:pt x="42863" y="147638"/>
                      </a:cubicBezTo>
                      <a:cubicBezTo>
                        <a:pt x="31242" y="143764"/>
                        <a:pt x="23520" y="142582"/>
                        <a:pt x="14288" y="133350"/>
                      </a:cubicBezTo>
                      <a:cubicBezTo>
                        <a:pt x="10241" y="129303"/>
                        <a:pt x="7323" y="124182"/>
                        <a:pt x="4763" y="119063"/>
                      </a:cubicBezTo>
                      <a:cubicBezTo>
                        <a:pt x="2518" y="114573"/>
                        <a:pt x="1588" y="109538"/>
                        <a:pt x="0" y="104775"/>
                      </a:cubicBezTo>
                      <a:cubicBezTo>
                        <a:pt x="5433" y="50448"/>
                        <a:pt x="-6518" y="68431"/>
                        <a:pt x="19050" y="42863"/>
                      </a:cubicBezTo>
                      <a:lnTo>
                        <a:pt x="42863" y="28575"/>
                      </a:lnTo>
                      <a:close/>
                    </a:path>
                  </a:pathLst>
                </a:custGeom>
                <a:solidFill>
                  <a:srgbClr val="FF0000">
                    <a:alpha val="40000"/>
                  </a:srgbClr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94249">
                    <a:defRPr/>
                  </a:pPr>
                  <a:endParaRPr lang="ru-RU" sz="800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8" name="Прямоугольник 57"/>
                <p:cNvSpPr/>
                <p:nvPr/>
              </p:nvSpPr>
              <p:spPr>
                <a:xfrm>
                  <a:off x="6821544" y="6110531"/>
                  <a:ext cx="527227" cy="138165"/>
                </a:xfrm>
                <a:prstGeom prst="rect">
                  <a:avLst/>
                </a:prstGeom>
                <a:solidFill>
                  <a:srgbClr val="FFFF00"/>
                </a:solidFill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794249">
                    <a:defRPr/>
                  </a:pPr>
                  <a:r>
                    <a:rPr lang="ru-RU" sz="800" smtClean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321/20</a:t>
                  </a:r>
                  <a:endParaRPr lang="ru-RU" sz="8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318380" y="6603121"/>
                  <a:ext cx="1831079" cy="237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defRPr/>
                  </a:pPr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муниципальное образование</a:t>
                  </a:r>
                </a:p>
              </p:txBody>
            </p:sp>
            <p:sp>
              <p:nvSpPr>
                <p:cNvPr id="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54310" y="5904608"/>
                  <a:ext cx="1896493" cy="237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defRPr/>
                  </a:pPr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 - линии электропередач 110 кВт</a:t>
                  </a:r>
                </a:p>
              </p:txBody>
            </p:sp>
            <p:cxnSp>
              <p:nvCxnSpPr>
                <p:cNvPr id="61" name="Прямая соединительная линия 60"/>
                <p:cNvCxnSpPr/>
                <p:nvPr/>
              </p:nvCxnSpPr>
              <p:spPr>
                <a:xfrm>
                  <a:off x="6955007" y="5999758"/>
                  <a:ext cx="275997" cy="0"/>
                </a:xfrm>
                <a:prstGeom prst="line">
                  <a:avLst/>
                </a:prstGeom>
                <a:ln w="38100">
                  <a:solidFill>
                    <a:schemeClr val="accent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2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86006" y="6092781"/>
                  <a:ext cx="1898652" cy="237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127985" tIns="63994" rIns="127985" bIns="63994">
                  <a:spAutoFit/>
                </a:bodyPr>
                <a:lstStyle>
                  <a:lvl1pPr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>
                    <a:defRPr/>
                  </a:pPr>
                  <a:r>
                    <a:rPr lang="ru-RU" altLang="ru-RU" sz="800" kern="0" dirty="0">
                      <a:solidFill>
                        <a:srgbClr val="000000"/>
                      </a:solidFill>
                      <a:latin typeface="Times New Roman" pitchFamily="18" charset="0"/>
                    </a:rPr>
                    <a:t>- </a:t>
                  </a:r>
                  <a:r>
                    <a:rPr lang="ru-RU" altLang="ru-RU" sz="800" dirty="0">
                      <a:solidFill>
                        <a:srgbClr val="000000"/>
                      </a:solidFill>
                      <a:latin typeface="Times New Roman" panose="02020603050405020304" pitchFamily="18" charset="0"/>
                      <a:cs typeface="Arial" panose="020B0604020202020204" pitchFamily="34" charset="0"/>
                    </a:rPr>
                    <a:t>протяженность ЛЭП/ТП (шт.)</a:t>
                  </a:r>
                </a:p>
              </p:txBody>
            </p:sp>
          </p:grpSp>
          <p:sp>
            <p:nvSpPr>
              <p:cNvPr id="48" name="Скругленный прямоугольник 47"/>
              <p:cNvSpPr/>
              <p:nvPr/>
            </p:nvSpPr>
            <p:spPr>
              <a:xfrm>
                <a:off x="9661923" y="6214698"/>
                <a:ext cx="282820" cy="225201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12700"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794249"/>
                <a:r>
                  <a:rPr lang="ru-RU" sz="8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60%</a:t>
                </a:r>
              </a:p>
            </p:txBody>
          </p:sp>
          <p:sp>
            <p:nvSpPr>
              <p:cNvPr id="49" name="Text Box 97"/>
              <p:cNvSpPr txBox="1">
                <a:spLocks noChangeArrowheads="1"/>
              </p:cNvSpPr>
              <p:nvPr/>
            </p:nvSpPr>
            <p:spPr bwMode="auto">
              <a:xfrm>
                <a:off x="10113052" y="6153650"/>
                <a:ext cx="2046139" cy="3240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80200" tIns="40101" rIns="80200" bIns="40101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28464">
                  <a:defRPr/>
                </a:pPr>
                <a:r>
                  <a:rPr lang="ru-RU" altLang="ru-RU" sz="8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износ электроэнергетических систем </a:t>
                </a:r>
              </a:p>
            </p:txBody>
          </p:sp>
          <p:sp>
            <p:nvSpPr>
              <p:cNvPr id="50" name="Прямоугольник 49"/>
              <p:cNvSpPr/>
              <p:nvPr/>
            </p:nvSpPr>
            <p:spPr>
              <a:xfrm>
                <a:off x="9477456" y="5946998"/>
                <a:ext cx="658385" cy="197832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68571" tIns="34286" rIns="68571" bIns="34286" anchor="ctr"/>
              <a:lstStyle/>
              <a:p>
                <a:pPr algn="ctr" defTabSz="794249"/>
                <a:r>
                  <a: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19/330</a:t>
                </a:r>
              </a:p>
            </p:txBody>
          </p:sp>
          <p:sp>
            <p:nvSpPr>
              <p:cNvPr id="51" name="Text Box 97"/>
              <p:cNvSpPr txBox="1">
                <a:spLocks noChangeArrowheads="1"/>
              </p:cNvSpPr>
              <p:nvPr/>
            </p:nvSpPr>
            <p:spPr bwMode="auto">
              <a:xfrm>
                <a:off x="10063858" y="5864758"/>
                <a:ext cx="1648082" cy="4006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73" tIns="63988" rIns="127973" bIns="63988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ru-RU" altLang="ru-RU" sz="8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кол-во домов /населения</a:t>
                </a:r>
              </a:p>
            </p:txBody>
          </p:sp>
        </p:grpSp>
        <p:sp>
          <p:nvSpPr>
            <p:cNvPr id="43" name="Text Box 97"/>
            <p:cNvSpPr txBox="1">
              <a:spLocks noChangeArrowheads="1"/>
            </p:cNvSpPr>
            <p:nvPr/>
          </p:nvSpPr>
          <p:spPr bwMode="auto">
            <a:xfrm>
              <a:off x="7411251" y="5377686"/>
              <a:ext cx="1506131" cy="1838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8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количество осадков, мм</a:t>
              </a:r>
            </a:p>
          </p:txBody>
        </p:sp>
        <p:sp>
          <p:nvSpPr>
            <p:cNvPr id="44" name="TextBox 23"/>
            <p:cNvSpPr txBox="1"/>
            <p:nvPr/>
          </p:nvSpPr>
          <p:spPr>
            <a:xfrm>
              <a:off x="7030176" y="5383217"/>
              <a:ext cx="383894" cy="205700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794249">
                <a:defRPr/>
              </a:pPr>
              <a:r>
                <a:rPr lang="ru-RU" kern="0" dirty="0">
                  <a:solidFill>
                    <a:prstClr val="black"/>
                  </a:solidFill>
                </a:rPr>
                <a:t>2</a:t>
              </a:r>
            </a:p>
          </p:txBody>
        </p:sp>
        <p:sp>
          <p:nvSpPr>
            <p:cNvPr id="45" name="TextBox 23"/>
            <p:cNvSpPr txBox="1"/>
            <p:nvPr/>
          </p:nvSpPr>
          <p:spPr>
            <a:xfrm>
              <a:off x="7041765" y="5595863"/>
              <a:ext cx="372305" cy="205700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794249">
                <a:defRPr/>
              </a:pPr>
              <a:r>
                <a:rPr lang="ru-RU" kern="0" dirty="0" smtClean="0">
                  <a:solidFill>
                    <a:prstClr val="black"/>
                  </a:solidFill>
                </a:rPr>
                <a:t>15</a:t>
              </a:r>
              <a:endParaRPr lang="ru-RU" kern="0" dirty="0">
                <a:solidFill>
                  <a:prstClr val="black"/>
                </a:solidFill>
              </a:endParaRPr>
            </a:p>
          </p:txBody>
        </p:sp>
        <p:sp>
          <p:nvSpPr>
            <p:cNvPr id="46" name="Text Box 97"/>
            <p:cNvSpPr txBox="1">
              <a:spLocks noChangeArrowheads="1"/>
            </p:cNvSpPr>
            <p:nvPr/>
          </p:nvSpPr>
          <p:spPr bwMode="auto">
            <a:xfrm>
              <a:off x="7450531" y="5585961"/>
              <a:ext cx="1018906" cy="1838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8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м/с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Рисунок 266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74" y="775481"/>
            <a:ext cx="10252221" cy="7433482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0" y="-3028"/>
            <a:ext cx="10333256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 defTabSz="659513">
              <a:lnSpc>
                <a:spcPct val="85000"/>
              </a:lnSpc>
              <a:defRPr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</a:t>
            </a:r>
            <a:r>
              <a:rPr lang="ru-RU" dirty="0" smtClean="0"/>
              <a:t>ОСАДКАМ И </a:t>
            </a:r>
            <a:r>
              <a:rPr lang="ru-RU" altLang="ru-RU" dirty="0" smtClean="0"/>
              <a:t>ПОРЫВАМ ВЕТРА</a:t>
            </a:r>
          </a:p>
          <a:p>
            <a:r>
              <a:rPr lang="ru-RU" altLang="ru-RU" dirty="0" smtClean="0"/>
              <a:t> </a:t>
            </a:r>
            <a:r>
              <a:rPr lang="ru-RU" dirty="0"/>
              <a:t>НА </a:t>
            </a:r>
            <a:r>
              <a:rPr lang="ru-RU" dirty="0" smtClean="0"/>
              <a:t>ТЕРРИТОРИИ Г.О </a:t>
            </a:r>
            <a:r>
              <a:rPr lang="ru-RU" dirty="0"/>
              <a:t>САРАНСК РЕСПУБЛИКИ МОРДОВИЯ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РИСК НАРУШЕНИЯ ЭЛЕКТРОСНАБЖЕНИЯ НА </a:t>
            </a:r>
            <a:r>
              <a:rPr lang="ru-RU" dirty="0" smtClean="0"/>
              <a:t>28.01.2022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7297709" y="753828"/>
            <a:ext cx="3027175" cy="2373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8957" tIns="44479" rIns="88957" bIns="44479" anchor="ctr"/>
          <a:lstStyle/>
          <a:p>
            <a:pPr algn="ctr" defTabSz="567462"/>
            <a:r>
              <a:rPr lang="ru-RU" sz="1300" dirty="0">
                <a:solidFill>
                  <a:sysClr val="windowText" lastClr="000000"/>
                </a:solidFill>
                <a:latin typeface="Times New Roman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3555183" y="3497165"/>
            <a:ext cx="676409" cy="22551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2708693" y="3643248"/>
            <a:ext cx="220242" cy="360014"/>
            <a:chOff x="177431" y="3795141"/>
            <a:chExt cx="346075" cy="728308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77431" y="3833983"/>
              <a:ext cx="346075" cy="689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6035662" y="4713701"/>
            <a:ext cx="220242" cy="340814"/>
            <a:chOff x="142483" y="3760975"/>
            <a:chExt cx="346075" cy="689467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5"/>
              <a:ext cx="346075" cy="6894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3526844" y="3062365"/>
            <a:ext cx="220242" cy="340814"/>
            <a:chOff x="142483" y="3760971"/>
            <a:chExt cx="346075" cy="689466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689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3395972" y="2555157"/>
            <a:ext cx="220242" cy="340814"/>
            <a:chOff x="142483" y="3760971"/>
            <a:chExt cx="346075" cy="689466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689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3055743" y="3021714"/>
            <a:ext cx="220242" cy="340814"/>
            <a:chOff x="142483" y="3760971"/>
            <a:chExt cx="346075" cy="689466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689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26313" y="7562703"/>
            <a:ext cx="1775992" cy="60593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27.01.2022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Солдатенков М.В.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7" name="Группа 146"/>
          <p:cNvGrpSpPr/>
          <p:nvPr/>
        </p:nvGrpSpPr>
        <p:grpSpPr>
          <a:xfrm>
            <a:off x="7773110" y="5923980"/>
            <a:ext cx="3485735" cy="2267283"/>
            <a:chOff x="7783743" y="6124139"/>
            <a:chExt cx="3485734" cy="2068417"/>
          </a:xfrm>
        </p:grpSpPr>
        <p:grpSp>
          <p:nvGrpSpPr>
            <p:cNvPr id="148" name="Группа 147"/>
            <p:cNvGrpSpPr/>
            <p:nvPr/>
          </p:nvGrpSpPr>
          <p:grpSpPr>
            <a:xfrm>
              <a:off x="7783743" y="6124139"/>
              <a:ext cx="2940465" cy="2068417"/>
              <a:chOff x="9401427" y="3528488"/>
              <a:chExt cx="2977609" cy="3284486"/>
            </a:xfrm>
          </p:grpSpPr>
          <p:grpSp>
            <p:nvGrpSpPr>
              <p:cNvPr id="248" name="Группа 1145"/>
              <p:cNvGrpSpPr/>
              <p:nvPr/>
            </p:nvGrpSpPr>
            <p:grpSpPr>
              <a:xfrm>
                <a:off x="9401427" y="3528488"/>
                <a:ext cx="2977609" cy="3284486"/>
                <a:chOff x="6759626" y="4893992"/>
                <a:chExt cx="2425032" cy="1946189"/>
              </a:xfrm>
            </p:grpSpPr>
            <p:sp>
              <p:nvSpPr>
                <p:cNvPr id="253" name="Rectangle 93"/>
                <p:cNvSpPr>
                  <a:spLocks noChangeArrowheads="1"/>
                </p:cNvSpPr>
                <p:nvPr/>
              </p:nvSpPr>
              <p:spPr bwMode="auto">
                <a:xfrm>
                  <a:off x="6759626" y="4918615"/>
                  <a:ext cx="2096871" cy="1921566"/>
                </a:xfrm>
                <a:prstGeom prst="rect">
                  <a:avLst/>
                </a:prstGeom>
                <a:solidFill>
                  <a:sysClr val="window" lastClr="FFFFFF"/>
                </a:solidFill>
                <a:ln w="19050">
                  <a:solidFill>
                    <a:sysClr val="windowText" lastClr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altLang="ru-RU" sz="800" kern="0" dirty="0">
                    <a:solidFill>
                      <a:srgbClr val="000000"/>
                    </a:solidFill>
                    <a:latin typeface="Calibri" panose="020F050202020403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197788" y="4893992"/>
                  <a:ext cx="1606383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i="1" kern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Условные обозначения</a:t>
                  </a:r>
                </a:p>
              </p:txBody>
            </p:sp>
            <p:sp>
              <p:nvSpPr>
                <p:cNvPr id="255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187581" y="6232908"/>
                  <a:ext cx="1609849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56" name="TextBox 10"/>
                <p:cNvSpPr txBox="1"/>
                <p:nvPr/>
              </p:nvSpPr>
              <p:spPr>
                <a:xfrm>
                  <a:off x="6853862" y="6625499"/>
                  <a:ext cx="919351" cy="184933"/>
                </a:xfrm>
                <a:prstGeom prst="rect">
                  <a:avLst/>
                </a:prstGeom>
                <a:solidFill>
                  <a:sysClr val="window" lastClr="FFFFFF"/>
                </a:solidFill>
                <a:effectLst>
                  <a:softEdge rad="63500"/>
                </a:effectLst>
              </p:spPr>
              <p:txBody>
                <a:bodyPr wrap="square" rtlCol="0">
                  <a:spAutoFit/>
                </a:bodyPr>
                <a:lstStyle>
                  <a:defPPr>
                    <a:defRPr lang="ru-RU"/>
                  </a:defPPr>
                  <a:lvl1pPr algn="ctr">
                    <a:defRPr sz="7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 algn="l" defTabSz="103606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sz="800" kern="0" dirty="0" smtClean="0">
                      <a:solidFill>
                        <a:prstClr val="black"/>
                      </a:solidFill>
                    </a:rPr>
                    <a:t>Саранск</a:t>
                  </a:r>
                  <a:endParaRPr lang="ru-RU" sz="800" kern="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7" name="Прямоугольник 256"/>
                <p:cNvSpPr/>
                <p:nvPr/>
              </p:nvSpPr>
              <p:spPr>
                <a:xfrm>
                  <a:off x="6821544" y="6110531"/>
                  <a:ext cx="527227" cy="138165"/>
                </a:xfrm>
                <a:prstGeom prst="rect">
                  <a:avLst/>
                </a:prstGeom>
                <a:solidFill>
                  <a:srgbClr val="FFFF0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103606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sz="800" kern="0" dirty="0">
                      <a:solidFill>
                        <a:prstClr val="black"/>
                      </a:solidFill>
                      <a:latin typeface="Times New Roman" pitchFamily="18" charset="0"/>
                      <a:cs typeface="Times New Roman" panose="02020603050405020304" pitchFamily="18" charset="0"/>
                    </a:rPr>
                    <a:t>321/20</a:t>
                  </a:r>
                </a:p>
              </p:txBody>
            </p:sp>
            <p:sp>
              <p:nvSpPr>
                <p:cNvPr id="2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308981" y="6603121"/>
                  <a:ext cx="1831079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b="0" kern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муниципальное образование</a:t>
                  </a:r>
                </a:p>
              </p:txBody>
            </p:sp>
            <p:sp>
              <p:nvSpPr>
                <p:cNvPr id="2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54310" y="5904607"/>
                  <a:ext cx="1896493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b="0" kern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 - линии электропередач 110 кВт</a:t>
                  </a:r>
                </a:p>
              </p:txBody>
            </p:sp>
            <p:cxnSp>
              <p:nvCxnSpPr>
                <p:cNvPr id="260" name="Прямая соединительная линия 259"/>
                <p:cNvCxnSpPr/>
                <p:nvPr/>
              </p:nvCxnSpPr>
              <p:spPr>
                <a:xfrm>
                  <a:off x="6955007" y="5999758"/>
                  <a:ext cx="275997" cy="0"/>
                </a:xfrm>
                <a:prstGeom prst="line">
                  <a:avLst/>
                </a:prstGeom>
                <a:noFill/>
                <a:ln w="38100" cap="flat" cmpd="sng" algn="ctr">
                  <a:solidFill>
                    <a:srgbClr val="5B9BD5">
                      <a:lumMod val="50000"/>
                    </a:srgbClr>
                  </a:solidFill>
                  <a:prstDash val="solid"/>
                  <a:miter lim="800000"/>
                </a:ln>
                <a:effectLst/>
              </p:spPr>
            </p:cxnSp>
            <p:sp>
              <p:nvSpPr>
                <p:cNvPr id="261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86006" y="6092784"/>
                  <a:ext cx="1898652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127985" tIns="63994" rIns="127985" bIns="63994">
                  <a:spAutoFit/>
                </a:bodyPr>
                <a:lstStyle>
                  <a:lvl1pPr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kern="0" dirty="0">
                      <a:solidFill>
                        <a:srgbClr val="000000"/>
                      </a:solidFill>
                      <a:latin typeface="Times New Roman" pitchFamily="18" charset="0"/>
                    </a:rPr>
                    <a:t>- </a:t>
                  </a:r>
                  <a:r>
                    <a:rPr lang="ru-RU" altLang="ru-RU" sz="800" kern="0" dirty="0">
                      <a:solidFill>
                        <a:srgbClr val="000000"/>
                      </a:solidFill>
                      <a:latin typeface="Times New Roman" panose="02020603050405020304" pitchFamily="18" charset="0"/>
                      <a:cs typeface="Arial" panose="020B0604020202020204" pitchFamily="34" charset="0"/>
                    </a:rPr>
                    <a:t>протяженность ЛЭП/ТП (шт.)</a:t>
                  </a:r>
                </a:p>
              </p:txBody>
            </p:sp>
          </p:grpSp>
          <p:sp>
            <p:nvSpPr>
              <p:cNvPr id="249" name="Скругленный прямоугольник 248"/>
              <p:cNvSpPr/>
              <p:nvPr/>
            </p:nvSpPr>
            <p:spPr>
              <a:xfrm>
                <a:off x="9661923" y="6214698"/>
                <a:ext cx="282820" cy="225201"/>
              </a:xfrm>
              <a:prstGeom prst="roundRect">
                <a:avLst/>
              </a:prstGeom>
              <a:solidFill>
                <a:srgbClr val="70AD47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103606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00" b="1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60%</a:t>
                </a:r>
              </a:p>
            </p:txBody>
          </p:sp>
          <p:sp>
            <p:nvSpPr>
              <p:cNvPr id="250" name="Text Box 97"/>
              <p:cNvSpPr txBox="1">
                <a:spLocks noChangeArrowheads="1"/>
              </p:cNvSpPr>
              <p:nvPr/>
            </p:nvSpPr>
            <p:spPr bwMode="auto">
              <a:xfrm>
                <a:off x="10113052" y="6153648"/>
                <a:ext cx="2046139" cy="2956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80200" tIns="40101" rIns="80200" bIns="40101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0833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износ электроэнергетических систем </a:t>
                </a:r>
              </a:p>
            </p:txBody>
          </p:sp>
          <p:sp>
            <p:nvSpPr>
              <p:cNvPr id="251" name="Прямоугольник 250"/>
              <p:cNvSpPr/>
              <p:nvPr/>
            </p:nvSpPr>
            <p:spPr>
              <a:xfrm>
                <a:off x="9477456" y="5946998"/>
                <a:ext cx="658385" cy="197832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68571" tIns="34286" rIns="68571" bIns="34286" anchor="ctr"/>
              <a:lstStyle/>
              <a:p>
                <a:pPr algn="ctr" defTabSz="103606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19/330</a:t>
                </a:r>
              </a:p>
            </p:txBody>
          </p:sp>
          <p:sp>
            <p:nvSpPr>
              <p:cNvPr id="252" name="Text Box 97"/>
              <p:cNvSpPr txBox="1">
                <a:spLocks noChangeArrowheads="1"/>
              </p:cNvSpPr>
              <p:nvPr/>
            </p:nvSpPr>
            <p:spPr bwMode="auto">
              <a:xfrm>
                <a:off x="10063858" y="5864757"/>
                <a:ext cx="1648083" cy="3655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73" tIns="63988" rIns="127973" bIns="63988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кол-во домов /населения</a:t>
                </a:r>
              </a:p>
            </p:txBody>
          </p:sp>
        </p:grpSp>
        <p:grpSp>
          <p:nvGrpSpPr>
            <p:cNvPr id="149" name="Группа 148"/>
            <p:cNvGrpSpPr/>
            <p:nvPr/>
          </p:nvGrpSpPr>
          <p:grpSpPr>
            <a:xfrm>
              <a:off x="7933580" y="6288530"/>
              <a:ext cx="3335897" cy="1425763"/>
              <a:chOff x="7933580" y="6288530"/>
              <a:chExt cx="3335897" cy="1425763"/>
            </a:xfrm>
          </p:grpSpPr>
          <p:sp>
            <p:nvSpPr>
              <p:cNvPr id="150" name="Text Box 97"/>
              <p:cNvSpPr txBox="1">
                <a:spLocks noChangeArrowheads="1"/>
              </p:cNvSpPr>
              <p:nvPr/>
            </p:nvSpPr>
            <p:spPr bwMode="auto">
              <a:xfrm>
                <a:off x="9727386" y="7544480"/>
                <a:ext cx="1542091" cy="1698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2897" tIns="46450" rIns="92897" bIns="4645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08491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600" b="0" kern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Text Box 97"/>
              <p:cNvSpPr txBox="1">
                <a:spLocks noChangeArrowheads="1"/>
              </p:cNvSpPr>
              <p:nvPr/>
            </p:nvSpPr>
            <p:spPr bwMode="auto">
              <a:xfrm>
                <a:off x="7975100" y="7430121"/>
                <a:ext cx="1650912" cy="20675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48239" tIns="74121" rIns="148239" bIns="74121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500" b="0" kern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2" name="Text Box 97"/>
              <p:cNvSpPr txBox="1">
                <a:spLocks noChangeArrowheads="1"/>
              </p:cNvSpPr>
              <p:nvPr/>
            </p:nvSpPr>
            <p:spPr bwMode="auto">
              <a:xfrm>
                <a:off x="8364212" y="6288530"/>
                <a:ext cx="1701980" cy="214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3" tIns="55592" rIns="111183" bIns="555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осадков, мм</a:t>
                </a:r>
              </a:p>
            </p:txBody>
          </p:sp>
          <p:sp>
            <p:nvSpPr>
              <p:cNvPr id="153" name="TextBox 23"/>
              <p:cNvSpPr txBox="1"/>
              <p:nvPr/>
            </p:nvSpPr>
            <p:spPr>
              <a:xfrm>
                <a:off x="7933580" y="6316421"/>
                <a:ext cx="433813" cy="23795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lIns="105913" tIns="52957" rIns="105913" bIns="52957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36064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154" name="TextBox 23"/>
              <p:cNvSpPr txBox="1"/>
              <p:nvPr/>
            </p:nvSpPr>
            <p:spPr>
              <a:xfrm>
                <a:off x="7946676" y="6501432"/>
                <a:ext cx="420718" cy="237959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lIns="105913" tIns="52957" rIns="105913" bIns="52957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36064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rPr>
                  <a:t>15</a:t>
                </a:r>
                <a:endParaRPr lang="ru-RU" kern="0" dirty="0">
                  <a:solidFill>
                    <a:prstClr val="black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55" name="Text Box 97"/>
              <p:cNvSpPr txBox="1">
                <a:spLocks noChangeArrowheads="1"/>
              </p:cNvSpPr>
              <p:nvPr/>
            </p:nvSpPr>
            <p:spPr bwMode="auto">
              <a:xfrm>
                <a:off x="8364209" y="6489575"/>
                <a:ext cx="1151399" cy="214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3" tIns="55592" rIns="111183" bIns="555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ветра, м/с</a:t>
                </a:r>
              </a:p>
            </p:txBody>
          </p:sp>
          <p:grpSp>
            <p:nvGrpSpPr>
              <p:cNvPr id="156" name="Группа 629"/>
              <p:cNvGrpSpPr>
                <a:grpSpLocks/>
              </p:cNvGrpSpPr>
              <p:nvPr/>
            </p:nvGrpSpPr>
            <p:grpSpPr bwMode="auto">
              <a:xfrm>
                <a:off x="8069511" y="6748115"/>
                <a:ext cx="175267" cy="181113"/>
                <a:chOff x="142483" y="3760971"/>
                <a:chExt cx="346075" cy="386605"/>
              </a:xfrm>
            </p:grpSpPr>
            <p:sp>
              <p:nvSpPr>
                <p:cNvPr id="245" name="Line 281"/>
                <p:cNvSpPr>
                  <a:spLocks noChangeShapeType="1"/>
                </p:cNvSpPr>
                <p:nvPr/>
              </p:nvSpPr>
              <p:spPr bwMode="auto">
                <a:xfrm>
                  <a:off x="203673" y="3847248"/>
                  <a:ext cx="0" cy="300328"/>
                </a:xfrm>
                <a:prstGeom prst="line">
                  <a:avLst/>
                </a:prstGeom>
                <a:noFill/>
                <a:ln w="28575">
                  <a:solidFill>
                    <a:sysClr val="windowText" lastClr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 defTabSz="1086394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000000"/>
                    </a:buClr>
                    <a:buSzPct val="100000"/>
                    <a:defRPr/>
                  </a:pPr>
                  <a:endParaRPr lang="ru-RU" sz="6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 Light"/>
                    <a:cs typeface="Arial" charset="0"/>
                  </a:endParaRPr>
                </a:p>
              </p:txBody>
            </p:sp>
            <p:sp>
              <p:nvSpPr>
                <p:cNvPr id="246" name="Freeform 285"/>
                <p:cNvSpPr>
                  <a:spLocks/>
                </p:cNvSpPr>
                <p:nvPr/>
              </p:nvSpPr>
              <p:spPr bwMode="auto">
                <a:xfrm>
                  <a:off x="198223" y="3795140"/>
                  <a:ext cx="270456" cy="228326"/>
                </a:xfrm>
                <a:custGeom>
                  <a:avLst/>
                  <a:gdLst>
                    <a:gd name="T0" fmla="*/ 0 w 291"/>
                    <a:gd name="T1" fmla="*/ 0 h 159"/>
                    <a:gd name="T2" fmla="*/ 0 w 291"/>
                    <a:gd name="T3" fmla="*/ 2147483647 h 159"/>
                    <a:gd name="T4" fmla="*/ 2147483647 w 291"/>
                    <a:gd name="T5" fmla="*/ 2147483647 h 159"/>
                    <a:gd name="T6" fmla="*/ 2147483647 w 291"/>
                    <a:gd name="T7" fmla="*/ 2147483647 h 159"/>
                    <a:gd name="T8" fmla="*/ 0 w 291"/>
                    <a:gd name="T9" fmla="*/ 0 h 15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1"/>
                    <a:gd name="T16" fmla="*/ 0 h 159"/>
                    <a:gd name="T17" fmla="*/ 291 w 291"/>
                    <a:gd name="T18" fmla="*/ 159 h 15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1" h="159">
                      <a:moveTo>
                        <a:pt x="0" y="0"/>
                      </a:moveTo>
                      <a:lnTo>
                        <a:pt x="0" y="159"/>
                      </a:lnTo>
                      <a:lnTo>
                        <a:pt x="291" y="114"/>
                      </a:lnTo>
                      <a:lnTo>
                        <a:pt x="291" y="3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solidFill>
                    <a:sysClr val="windowText" lastClr="000000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pPr defTabSz="108639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6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Calibri Light"/>
                    <a:cs typeface="Arial" charset="0"/>
                  </a:endParaRPr>
                </a:p>
              </p:txBody>
            </p:sp>
            <p:sp>
              <p:nvSpPr>
                <p:cNvPr id="247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142483" y="3760971"/>
                  <a:ext cx="346075" cy="2579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85450" tIns="42725" rIns="85450" bIns="42725">
                  <a:spAutoFit/>
                </a:bodyPr>
                <a:lstStyle/>
                <a:p>
                  <a:pPr algn="ctr" defTabSz="873238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300" kern="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alibri Light"/>
                    <a:cs typeface="Arial" charset="0"/>
                  </a:endParaRPr>
                </a:p>
              </p:txBody>
            </p:sp>
          </p:grpSp>
          <p:sp>
            <p:nvSpPr>
              <p:cNvPr id="157" name="Text Box 97"/>
              <p:cNvSpPr txBox="1">
                <a:spLocks noChangeArrowheads="1"/>
              </p:cNvSpPr>
              <p:nvPr/>
            </p:nvSpPr>
            <p:spPr bwMode="auto">
              <a:xfrm>
                <a:off x="8319182" y="6690212"/>
                <a:ext cx="1939518" cy="3270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7" tIns="55596" rIns="111187" bIns="555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пожарно-спасательные формирования</a:t>
                </a:r>
              </a:p>
            </p:txBody>
          </p:sp>
          <p:grpSp>
            <p:nvGrpSpPr>
              <p:cNvPr id="158" name="Group 316"/>
              <p:cNvGrpSpPr>
                <a:grpSpLocks/>
              </p:cNvGrpSpPr>
              <p:nvPr/>
            </p:nvGrpSpPr>
            <p:grpSpPr bwMode="auto">
              <a:xfrm>
                <a:off x="8056891" y="6958335"/>
                <a:ext cx="158122" cy="133305"/>
                <a:chOff x="4727" y="2506"/>
                <a:chExt cx="706" cy="1172"/>
              </a:xfrm>
            </p:grpSpPr>
            <p:sp>
              <p:nvSpPr>
                <p:cNvPr id="167" name="Freeform 317"/>
                <p:cNvSpPr>
                  <a:spLocks/>
                </p:cNvSpPr>
                <p:nvPr/>
              </p:nvSpPr>
              <p:spPr bwMode="auto">
                <a:xfrm>
                  <a:off x="4727" y="3558"/>
                  <a:ext cx="46" cy="120"/>
                </a:xfrm>
                <a:custGeom>
                  <a:avLst/>
                  <a:gdLst>
                    <a:gd name="T0" fmla="*/ 0 w 139"/>
                    <a:gd name="T1" fmla="*/ 107 h 135"/>
                    <a:gd name="T2" fmla="*/ 0 w 139"/>
                    <a:gd name="T3" fmla="*/ 73 h 135"/>
                    <a:gd name="T4" fmla="*/ 5 w 139"/>
                    <a:gd name="T5" fmla="*/ 73 h 135"/>
                    <a:gd name="T6" fmla="*/ 5 w 139"/>
                    <a:gd name="T7" fmla="*/ 37 h 135"/>
                    <a:gd name="T8" fmla="*/ 10 w 139"/>
                    <a:gd name="T9" fmla="*/ 37 h 135"/>
                    <a:gd name="T10" fmla="*/ 10 w 139"/>
                    <a:gd name="T11" fmla="*/ 0 h 135"/>
                    <a:gd name="T12" fmla="*/ 15 w 139"/>
                    <a:gd name="T13" fmla="*/ 0 h 135"/>
                    <a:gd name="T14" fmla="*/ 15 w 139"/>
                    <a:gd name="T15" fmla="*/ 107 h 135"/>
                    <a:gd name="T16" fmla="*/ 0 w 139"/>
                    <a:gd name="T17" fmla="*/ 107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39"/>
                    <a:gd name="T28" fmla="*/ 0 h 135"/>
                    <a:gd name="T29" fmla="*/ 139 w 139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39" h="135">
                      <a:moveTo>
                        <a:pt x="0" y="135"/>
                      </a:moveTo>
                      <a:lnTo>
                        <a:pt x="0" y="92"/>
                      </a:lnTo>
                      <a:lnTo>
                        <a:pt x="46" y="92"/>
                      </a:lnTo>
                      <a:lnTo>
                        <a:pt x="46" y="47"/>
                      </a:lnTo>
                      <a:lnTo>
                        <a:pt x="92" y="47"/>
                      </a:lnTo>
                      <a:lnTo>
                        <a:pt x="92" y="0"/>
                      </a:lnTo>
                      <a:lnTo>
                        <a:pt x="139" y="0"/>
                      </a:lnTo>
                      <a:lnTo>
                        <a:pt x="139" y="135"/>
                      </a:lnTo>
                      <a:lnTo>
                        <a:pt x="0" y="135"/>
                      </a:lnTo>
                      <a:close/>
                    </a:path>
                  </a:pathLst>
                </a:custGeom>
                <a:solidFill>
                  <a:srgbClr val="7C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9" name="Rectangle 319"/>
                <p:cNvSpPr>
                  <a:spLocks noChangeArrowheads="1"/>
                </p:cNvSpPr>
                <p:nvPr/>
              </p:nvSpPr>
              <p:spPr bwMode="auto">
                <a:xfrm>
                  <a:off x="5188" y="3087"/>
                  <a:ext cx="42" cy="3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0" name="Rectangle 320"/>
                <p:cNvSpPr>
                  <a:spLocks noChangeArrowheads="1"/>
                </p:cNvSpPr>
                <p:nvPr/>
              </p:nvSpPr>
              <p:spPr bwMode="auto">
                <a:xfrm>
                  <a:off x="5168" y="3134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1" name="Rectangle 321"/>
                <p:cNvSpPr>
                  <a:spLocks noChangeArrowheads="1"/>
                </p:cNvSpPr>
                <p:nvPr/>
              </p:nvSpPr>
              <p:spPr bwMode="auto">
                <a:xfrm>
                  <a:off x="5306" y="3034"/>
                  <a:ext cx="42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2" name="Rectangle 322"/>
                <p:cNvSpPr>
                  <a:spLocks noChangeArrowheads="1"/>
                </p:cNvSpPr>
                <p:nvPr/>
              </p:nvSpPr>
              <p:spPr bwMode="auto">
                <a:xfrm>
                  <a:off x="5286" y="3087"/>
                  <a:ext cx="40" cy="3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3" name="Rectangle 323"/>
                <p:cNvSpPr>
                  <a:spLocks noChangeArrowheads="1"/>
                </p:cNvSpPr>
                <p:nvPr/>
              </p:nvSpPr>
              <p:spPr bwMode="auto">
                <a:xfrm>
                  <a:off x="5286" y="2987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4" name="Rectangle 324"/>
                <p:cNvSpPr>
                  <a:spLocks noChangeArrowheads="1"/>
                </p:cNvSpPr>
                <p:nvPr/>
              </p:nvSpPr>
              <p:spPr bwMode="auto">
                <a:xfrm>
                  <a:off x="4773" y="3076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5" name="Rectangle 325"/>
                <p:cNvSpPr>
                  <a:spLocks noChangeArrowheads="1"/>
                </p:cNvSpPr>
                <p:nvPr/>
              </p:nvSpPr>
              <p:spPr bwMode="auto">
                <a:xfrm>
                  <a:off x="4773" y="3024"/>
                  <a:ext cx="18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6" name="Rectangle 326"/>
                <p:cNvSpPr>
                  <a:spLocks noChangeArrowheads="1"/>
                </p:cNvSpPr>
                <p:nvPr/>
              </p:nvSpPr>
              <p:spPr bwMode="auto">
                <a:xfrm>
                  <a:off x="4773" y="3123"/>
                  <a:ext cx="18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7" name="Rectangle 327"/>
                <p:cNvSpPr>
                  <a:spLocks noChangeArrowheads="1"/>
                </p:cNvSpPr>
                <p:nvPr/>
              </p:nvSpPr>
              <p:spPr bwMode="auto">
                <a:xfrm>
                  <a:off x="4946" y="3076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8" name="Rectangle 328"/>
                <p:cNvSpPr>
                  <a:spLocks noChangeArrowheads="1"/>
                </p:cNvSpPr>
                <p:nvPr/>
              </p:nvSpPr>
              <p:spPr bwMode="auto">
                <a:xfrm>
                  <a:off x="4924" y="3123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9" name="Rectangle 329"/>
                <p:cNvSpPr>
                  <a:spLocks noChangeArrowheads="1"/>
                </p:cNvSpPr>
                <p:nvPr/>
              </p:nvSpPr>
              <p:spPr bwMode="auto">
                <a:xfrm>
                  <a:off x="4773" y="3453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0" name="Rectangle 330"/>
                <p:cNvSpPr>
                  <a:spLocks noChangeArrowheads="1"/>
                </p:cNvSpPr>
                <p:nvPr/>
              </p:nvSpPr>
              <p:spPr bwMode="auto">
                <a:xfrm>
                  <a:off x="4773" y="3406"/>
                  <a:ext cx="18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1" name="Rectangle 331"/>
                <p:cNvSpPr>
                  <a:spLocks noChangeArrowheads="1"/>
                </p:cNvSpPr>
                <p:nvPr/>
              </p:nvSpPr>
              <p:spPr bwMode="auto">
                <a:xfrm>
                  <a:off x="4773" y="3505"/>
                  <a:ext cx="18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2" name="Rectangle 332"/>
                <p:cNvSpPr>
                  <a:spLocks noChangeArrowheads="1"/>
                </p:cNvSpPr>
                <p:nvPr/>
              </p:nvSpPr>
              <p:spPr bwMode="auto">
                <a:xfrm>
                  <a:off x="4946" y="3453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3" name="Rectangle 333"/>
                <p:cNvSpPr>
                  <a:spLocks noChangeArrowheads="1"/>
                </p:cNvSpPr>
                <p:nvPr/>
              </p:nvSpPr>
              <p:spPr bwMode="auto">
                <a:xfrm>
                  <a:off x="4924" y="3505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5" name="Freeform 335"/>
                <p:cNvSpPr>
                  <a:spLocks/>
                </p:cNvSpPr>
                <p:nvPr/>
              </p:nvSpPr>
              <p:spPr bwMode="auto">
                <a:xfrm>
                  <a:off x="4789" y="2506"/>
                  <a:ext cx="615" cy="147"/>
                </a:xfrm>
                <a:custGeom>
                  <a:avLst/>
                  <a:gdLst>
                    <a:gd name="T0" fmla="*/ 100 w 1847"/>
                    <a:gd name="T1" fmla="*/ 50 h 168"/>
                    <a:gd name="T2" fmla="*/ 95 w 1847"/>
                    <a:gd name="T3" fmla="*/ 53 h 168"/>
                    <a:gd name="T4" fmla="*/ 91 w 1847"/>
                    <a:gd name="T5" fmla="*/ 60 h 168"/>
                    <a:gd name="T6" fmla="*/ 87 w 1847"/>
                    <a:gd name="T7" fmla="*/ 68 h 168"/>
                    <a:gd name="T8" fmla="*/ 84 w 1847"/>
                    <a:gd name="T9" fmla="*/ 79 h 168"/>
                    <a:gd name="T10" fmla="*/ 81 w 1847"/>
                    <a:gd name="T11" fmla="*/ 92 h 168"/>
                    <a:gd name="T12" fmla="*/ 79 w 1847"/>
                    <a:gd name="T13" fmla="*/ 105 h 168"/>
                    <a:gd name="T14" fmla="*/ 78 w 1847"/>
                    <a:gd name="T15" fmla="*/ 121 h 168"/>
                    <a:gd name="T16" fmla="*/ 0 w 1847"/>
                    <a:gd name="T17" fmla="*/ 129 h 168"/>
                    <a:gd name="T18" fmla="*/ 1 w 1847"/>
                    <a:gd name="T19" fmla="*/ 88 h 168"/>
                    <a:gd name="T20" fmla="*/ 6 w 1847"/>
                    <a:gd name="T21" fmla="*/ 88 h 168"/>
                    <a:gd name="T22" fmla="*/ 16 w 1847"/>
                    <a:gd name="T23" fmla="*/ 88 h 168"/>
                    <a:gd name="T24" fmla="*/ 28 w 1847"/>
                    <a:gd name="T25" fmla="*/ 88 h 168"/>
                    <a:gd name="T26" fmla="*/ 41 w 1847"/>
                    <a:gd name="T27" fmla="*/ 88 h 168"/>
                    <a:gd name="T28" fmla="*/ 54 w 1847"/>
                    <a:gd name="T29" fmla="*/ 88 h 168"/>
                    <a:gd name="T30" fmla="*/ 65 w 1847"/>
                    <a:gd name="T31" fmla="*/ 88 h 168"/>
                    <a:gd name="T32" fmla="*/ 71 w 1847"/>
                    <a:gd name="T33" fmla="*/ 88 h 168"/>
                    <a:gd name="T34" fmla="*/ 74 w 1847"/>
                    <a:gd name="T35" fmla="*/ 80 h 168"/>
                    <a:gd name="T36" fmla="*/ 76 w 1847"/>
                    <a:gd name="T37" fmla="*/ 64 h 168"/>
                    <a:gd name="T38" fmla="*/ 79 w 1847"/>
                    <a:gd name="T39" fmla="*/ 47 h 168"/>
                    <a:gd name="T40" fmla="*/ 83 w 1847"/>
                    <a:gd name="T41" fmla="*/ 33 h 168"/>
                    <a:gd name="T42" fmla="*/ 86 w 1847"/>
                    <a:gd name="T43" fmla="*/ 21 h 168"/>
                    <a:gd name="T44" fmla="*/ 91 w 1847"/>
                    <a:gd name="T45" fmla="*/ 10 h 168"/>
                    <a:gd name="T46" fmla="*/ 95 w 1847"/>
                    <a:gd name="T47" fmla="*/ 4 h 168"/>
                    <a:gd name="T48" fmla="*/ 100 w 1847"/>
                    <a:gd name="T49" fmla="*/ 1 h 168"/>
                    <a:gd name="T50" fmla="*/ 105 w 1847"/>
                    <a:gd name="T51" fmla="*/ 1 h 168"/>
                    <a:gd name="T52" fmla="*/ 110 w 1847"/>
                    <a:gd name="T53" fmla="*/ 4 h 168"/>
                    <a:gd name="T54" fmla="*/ 114 w 1847"/>
                    <a:gd name="T55" fmla="*/ 10 h 168"/>
                    <a:gd name="T56" fmla="*/ 119 w 1847"/>
                    <a:gd name="T57" fmla="*/ 21 h 168"/>
                    <a:gd name="T58" fmla="*/ 123 w 1847"/>
                    <a:gd name="T59" fmla="*/ 33 h 168"/>
                    <a:gd name="T60" fmla="*/ 126 w 1847"/>
                    <a:gd name="T61" fmla="*/ 47 h 168"/>
                    <a:gd name="T62" fmla="*/ 129 w 1847"/>
                    <a:gd name="T63" fmla="*/ 64 h 168"/>
                    <a:gd name="T64" fmla="*/ 131 w 1847"/>
                    <a:gd name="T65" fmla="*/ 80 h 168"/>
                    <a:gd name="T66" fmla="*/ 134 w 1847"/>
                    <a:gd name="T67" fmla="*/ 88 h 168"/>
                    <a:gd name="T68" fmla="*/ 140 w 1847"/>
                    <a:gd name="T69" fmla="*/ 88 h 168"/>
                    <a:gd name="T70" fmla="*/ 151 w 1847"/>
                    <a:gd name="T71" fmla="*/ 88 h 168"/>
                    <a:gd name="T72" fmla="*/ 163 w 1847"/>
                    <a:gd name="T73" fmla="*/ 88 h 168"/>
                    <a:gd name="T74" fmla="*/ 176 w 1847"/>
                    <a:gd name="T75" fmla="*/ 88 h 168"/>
                    <a:gd name="T76" fmla="*/ 189 w 1847"/>
                    <a:gd name="T77" fmla="*/ 88 h 168"/>
                    <a:gd name="T78" fmla="*/ 198 w 1847"/>
                    <a:gd name="T79" fmla="*/ 88 h 168"/>
                    <a:gd name="T80" fmla="*/ 204 w 1847"/>
                    <a:gd name="T81" fmla="*/ 88 h 168"/>
                    <a:gd name="T82" fmla="*/ 205 w 1847"/>
                    <a:gd name="T83" fmla="*/ 129 h 168"/>
                    <a:gd name="T84" fmla="*/ 127 w 1847"/>
                    <a:gd name="T85" fmla="*/ 121 h 168"/>
                    <a:gd name="T86" fmla="*/ 126 w 1847"/>
                    <a:gd name="T87" fmla="*/ 105 h 168"/>
                    <a:gd name="T88" fmla="*/ 124 w 1847"/>
                    <a:gd name="T89" fmla="*/ 92 h 168"/>
                    <a:gd name="T90" fmla="*/ 121 w 1847"/>
                    <a:gd name="T91" fmla="*/ 79 h 168"/>
                    <a:gd name="T92" fmla="*/ 118 w 1847"/>
                    <a:gd name="T93" fmla="*/ 68 h 168"/>
                    <a:gd name="T94" fmla="*/ 114 w 1847"/>
                    <a:gd name="T95" fmla="*/ 60 h 168"/>
                    <a:gd name="T96" fmla="*/ 110 w 1847"/>
                    <a:gd name="T97" fmla="*/ 53 h 168"/>
                    <a:gd name="T98" fmla="*/ 105 w 1847"/>
                    <a:gd name="T99" fmla="*/ 50 h 16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w 1847"/>
                    <a:gd name="T151" fmla="*/ 0 h 168"/>
                    <a:gd name="T152" fmla="*/ 1847 w 1847"/>
                    <a:gd name="T153" fmla="*/ 168 h 168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T150" t="T151" r="T152" b="T153"/>
                  <a:pathLst>
                    <a:path w="1847" h="168">
                      <a:moveTo>
                        <a:pt x="923" y="65"/>
                      </a:moveTo>
                      <a:lnTo>
                        <a:pt x="901" y="65"/>
                      </a:lnTo>
                      <a:lnTo>
                        <a:pt x="879" y="68"/>
                      </a:lnTo>
                      <a:lnTo>
                        <a:pt x="858" y="70"/>
                      </a:lnTo>
                      <a:lnTo>
                        <a:pt x="838" y="73"/>
                      </a:lnTo>
                      <a:lnTo>
                        <a:pt x="818" y="78"/>
                      </a:lnTo>
                      <a:lnTo>
                        <a:pt x="800" y="83"/>
                      </a:lnTo>
                      <a:lnTo>
                        <a:pt x="784" y="89"/>
                      </a:lnTo>
                      <a:lnTo>
                        <a:pt x="768" y="95"/>
                      </a:lnTo>
                      <a:lnTo>
                        <a:pt x="754" y="103"/>
                      </a:lnTo>
                      <a:lnTo>
                        <a:pt x="741" y="111"/>
                      </a:lnTo>
                      <a:lnTo>
                        <a:pt x="730" y="120"/>
                      </a:lnTo>
                      <a:lnTo>
                        <a:pt x="720" y="128"/>
                      </a:lnTo>
                      <a:lnTo>
                        <a:pt x="714" y="137"/>
                      </a:lnTo>
                      <a:lnTo>
                        <a:pt x="708" y="147"/>
                      </a:lnTo>
                      <a:lnTo>
                        <a:pt x="705" y="158"/>
                      </a:lnTo>
                      <a:lnTo>
                        <a:pt x="704" y="168"/>
                      </a:lnTo>
                      <a:lnTo>
                        <a:pt x="0" y="168"/>
                      </a:lnTo>
                      <a:lnTo>
                        <a:pt x="0" y="116"/>
                      </a:lnTo>
                      <a:lnTo>
                        <a:pt x="7" y="116"/>
                      </a:lnTo>
                      <a:lnTo>
                        <a:pt x="27" y="116"/>
                      </a:lnTo>
                      <a:lnTo>
                        <a:pt x="57" y="116"/>
                      </a:lnTo>
                      <a:lnTo>
                        <a:pt x="97" y="116"/>
                      </a:lnTo>
                      <a:lnTo>
                        <a:pt x="145" y="116"/>
                      </a:lnTo>
                      <a:lnTo>
                        <a:pt x="197" y="116"/>
                      </a:lnTo>
                      <a:lnTo>
                        <a:pt x="254" y="116"/>
                      </a:lnTo>
                      <a:lnTo>
                        <a:pt x="313" y="116"/>
                      </a:lnTo>
                      <a:lnTo>
                        <a:pt x="373" y="116"/>
                      </a:lnTo>
                      <a:lnTo>
                        <a:pt x="431" y="116"/>
                      </a:lnTo>
                      <a:lnTo>
                        <a:pt x="486" y="116"/>
                      </a:lnTo>
                      <a:lnTo>
                        <a:pt x="537" y="116"/>
                      </a:lnTo>
                      <a:lnTo>
                        <a:pt x="582" y="116"/>
                      </a:lnTo>
                      <a:lnTo>
                        <a:pt x="617" y="116"/>
                      </a:lnTo>
                      <a:lnTo>
                        <a:pt x="644" y="116"/>
                      </a:lnTo>
                      <a:lnTo>
                        <a:pt x="658" y="116"/>
                      </a:lnTo>
                      <a:lnTo>
                        <a:pt x="666" y="105"/>
                      </a:lnTo>
                      <a:lnTo>
                        <a:pt x="675" y="94"/>
                      </a:lnTo>
                      <a:lnTo>
                        <a:pt x="686" y="83"/>
                      </a:lnTo>
                      <a:lnTo>
                        <a:pt x="698" y="72"/>
                      </a:lnTo>
                      <a:lnTo>
                        <a:pt x="713" y="62"/>
                      </a:lnTo>
                      <a:lnTo>
                        <a:pt x="727" y="53"/>
                      </a:lnTo>
                      <a:lnTo>
                        <a:pt x="744" y="43"/>
                      </a:lnTo>
                      <a:lnTo>
                        <a:pt x="760" y="35"/>
                      </a:lnTo>
                      <a:lnTo>
                        <a:pt x="778" y="28"/>
                      </a:lnTo>
                      <a:lnTo>
                        <a:pt x="797" y="21"/>
                      </a:lnTo>
                      <a:lnTo>
                        <a:pt x="817" y="14"/>
                      </a:lnTo>
                      <a:lnTo>
                        <a:pt x="838" y="10"/>
                      </a:lnTo>
                      <a:lnTo>
                        <a:pt x="858" y="6"/>
                      </a:lnTo>
                      <a:lnTo>
                        <a:pt x="880" y="2"/>
                      </a:lnTo>
                      <a:lnTo>
                        <a:pt x="901" y="1"/>
                      </a:lnTo>
                      <a:lnTo>
                        <a:pt x="923" y="0"/>
                      </a:lnTo>
                      <a:lnTo>
                        <a:pt x="946" y="1"/>
                      </a:lnTo>
                      <a:lnTo>
                        <a:pt x="968" y="2"/>
                      </a:lnTo>
                      <a:lnTo>
                        <a:pt x="989" y="6"/>
                      </a:lnTo>
                      <a:lnTo>
                        <a:pt x="1010" y="10"/>
                      </a:lnTo>
                      <a:lnTo>
                        <a:pt x="1030" y="14"/>
                      </a:lnTo>
                      <a:lnTo>
                        <a:pt x="1050" y="21"/>
                      </a:lnTo>
                      <a:lnTo>
                        <a:pt x="1069" y="28"/>
                      </a:lnTo>
                      <a:lnTo>
                        <a:pt x="1088" y="35"/>
                      </a:lnTo>
                      <a:lnTo>
                        <a:pt x="1104" y="43"/>
                      </a:lnTo>
                      <a:lnTo>
                        <a:pt x="1121" y="53"/>
                      </a:lnTo>
                      <a:lnTo>
                        <a:pt x="1135" y="62"/>
                      </a:lnTo>
                      <a:lnTo>
                        <a:pt x="1149" y="72"/>
                      </a:lnTo>
                      <a:lnTo>
                        <a:pt x="1161" y="83"/>
                      </a:lnTo>
                      <a:lnTo>
                        <a:pt x="1172" y="94"/>
                      </a:lnTo>
                      <a:lnTo>
                        <a:pt x="1181" y="105"/>
                      </a:lnTo>
                      <a:lnTo>
                        <a:pt x="1189" y="116"/>
                      </a:lnTo>
                      <a:lnTo>
                        <a:pt x="1203" y="116"/>
                      </a:lnTo>
                      <a:lnTo>
                        <a:pt x="1230" y="116"/>
                      </a:lnTo>
                      <a:lnTo>
                        <a:pt x="1265" y="116"/>
                      </a:lnTo>
                      <a:lnTo>
                        <a:pt x="1309" y="116"/>
                      </a:lnTo>
                      <a:lnTo>
                        <a:pt x="1360" y="116"/>
                      </a:lnTo>
                      <a:lnTo>
                        <a:pt x="1416" y="116"/>
                      </a:lnTo>
                      <a:lnTo>
                        <a:pt x="1475" y="116"/>
                      </a:lnTo>
                      <a:lnTo>
                        <a:pt x="1535" y="116"/>
                      </a:lnTo>
                      <a:lnTo>
                        <a:pt x="1593" y="116"/>
                      </a:lnTo>
                      <a:lnTo>
                        <a:pt x="1650" y="116"/>
                      </a:lnTo>
                      <a:lnTo>
                        <a:pt x="1703" y="116"/>
                      </a:lnTo>
                      <a:lnTo>
                        <a:pt x="1751" y="116"/>
                      </a:lnTo>
                      <a:lnTo>
                        <a:pt x="1791" y="116"/>
                      </a:lnTo>
                      <a:lnTo>
                        <a:pt x="1821" y="116"/>
                      </a:lnTo>
                      <a:lnTo>
                        <a:pt x="1841" y="116"/>
                      </a:lnTo>
                      <a:lnTo>
                        <a:pt x="1847" y="116"/>
                      </a:lnTo>
                      <a:lnTo>
                        <a:pt x="1847" y="168"/>
                      </a:lnTo>
                      <a:lnTo>
                        <a:pt x="1144" y="168"/>
                      </a:lnTo>
                      <a:lnTo>
                        <a:pt x="1143" y="158"/>
                      </a:lnTo>
                      <a:lnTo>
                        <a:pt x="1140" y="147"/>
                      </a:lnTo>
                      <a:lnTo>
                        <a:pt x="1134" y="137"/>
                      </a:lnTo>
                      <a:lnTo>
                        <a:pt x="1126" y="128"/>
                      </a:lnTo>
                      <a:lnTo>
                        <a:pt x="1118" y="120"/>
                      </a:lnTo>
                      <a:lnTo>
                        <a:pt x="1106" y="111"/>
                      </a:lnTo>
                      <a:lnTo>
                        <a:pt x="1094" y="103"/>
                      </a:lnTo>
                      <a:lnTo>
                        <a:pt x="1080" y="95"/>
                      </a:lnTo>
                      <a:lnTo>
                        <a:pt x="1064" y="89"/>
                      </a:lnTo>
                      <a:lnTo>
                        <a:pt x="1047" y="83"/>
                      </a:lnTo>
                      <a:lnTo>
                        <a:pt x="1029" y="78"/>
                      </a:lnTo>
                      <a:lnTo>
                        <a:pt x="1010" y="73"/>
                      </a:lnTo>
                      <a:lnTo>
                        <a:pt x="989" y="70"/>
                      </a:lnTo>
                      <a:lnTo>
                        <a:pt x="968" y="68"/>
                      </a:lnTo>
                      <a:lnTo>
                        <a:pt x="946" y="65"/>
                      </a:lnTo>
                      <a:lnTo>
                        <a:pt x="923" y="65"/>
                      </a:lnTo>
                      <a:close/>
                    </a:path>
                  </a:pathLst>
                </a:custGeom>
                <a:solidFill>
                  <a:srgbClr val="7C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6" name="Rectangle 336"/>
                <p:cNvSpPr>
                  <a:spLocks noChangeArrowheads="1"/>
                </p:cNvSpPr>
                <p:nvPr/>
              </p:nvSpPr>
              <p:spPr bwMode="auto">
                <a:xfrm>
                  <a:off x="5404" y="2595"/>
                  <a:ext cx="29" cy="120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7" name="Rectangle 337"/>
                <p:cNvSpPr>
                  <a:spLocks noChangeArrowheads="1"/>
                </p:cNvSpPr>
                <p:nvPr/>
              </p:nvSpPr>
              <p:spPr bwMode="auto">
                <a:xfrm>
                  <a:off x="4759" y="2595"/>
                  <a:ext cx="30" cy="120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8" name="Rectangle 338"/>
                <p:cNvSpPr>
                  <a:spLocks noChangeArrowheads="1"/>
                </p:cNvSpPr>
                <p:nvPr/>
              </p:nvSpPr>
              <p:spPr bwMode="auto">
                <a:xfrm>
                  <a:off x="5026" y="3165"/>
                  <a:ext cx="142" cy="330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9" name="Rectangle 339"/>
                <p:cNvSpPr>
                  <a:spLocks noChangeArrowheads="1"/>
                </p:cNvSpPr>
                <p:nvPr/>
              </p:nvSpPr>
              <p:spPr bwMode="auto">
                <a:xfrm>
                  <a:off x="5026" y="3495"/>
                  <a:ext cx="142" cy="1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0" name="Rectangle 340"/>
                <p:cNvSpPr>
                  <a:spLocks noChangeArrowheads="1"/>
                </p:cNvSpPr>
                <p:nvPr/>
              </p:nvSpPr>
              <p:spPr bwMode="auto">
                <a:xfrm>
                  <a:off x="5026" y="3558"/>
                  <a:ext cx="142" cy="15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1" name="Rectangle 341"/>
                <p:cNvSpPr>
                  <a:spLocks noChangeArrowheads="1"/>
                </p:cNvSpPr>
                <p:nvPr/>
              </p:nvSpPr>
              <p:spPr bwMode="auto">
                <a:xfrm>
                  <a:off x="5026" y="3615"/>
                  <a:ext cx="142" cy="1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2" name="Rectangle 342"/>
                <p:cNvSpPr>
                  <a:spLocks noChangeArrowheads="1"/>
                </p:cNvSpPr>
                <p:nvPr/>
              </p:nvSpPr>
              <p:spPr bwMode="auto">
                <a:xfrm>
                  <a:off x="5100" y="3186"/>
                  <a:ext cx="60" cy="309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3" name="Rectangle 343"/>
                <p:cNvSpPr>
                  <a:spLocks noChangeArrowheads="1"/>
                </p:cNvSpPr>
                <p:nvPr/>
              </p:nvSpPr>
              <p:spPr bwMode="auto">
                <a:xfrm>
                  <a:off x="5100" y="3186"/>
                  <a:ext cx="60" cy="309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4" name="Rectangle 344"/>
                <p:cNvSpPr>
                  <a:spLocks noChangeArrowheads="1"/>
                </p:cNvSpPr>
                <p:nvPr/>
              </p:nvSpPr>
              <p:spPr bwMode="auto">
                <a:xfrm>
                  <a:off x="5032" y="3186"/>
                  <a:ext cx="62" cy="309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5" name="Rectangle 345"/>
                <p:cNvSpPr>
                  <a:spLocks noChangeArrowheads="1"/>
                </p:cNvSpPr>
                <p:nvPr/>
              </p:nvSpPr>
              <p:spPr bwMode="auto">
                <a:xfrm>
                  <a:off x="5100" y="3369"/>
                  <a:ext cx="60" cy="21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6" name="Rectangle 346"/>
                <p:cNvSpPr>
                  <a:spLocks noChangeArrowheads="1"/>
                </p:cNvSpPr>
                <p:nvPr/>
              </p:nvSpPr>
              <p:spPr bwMode="auto">
                <a:xfrm>
                  <a:off x="5168" y="3422"/>
                  <a:ext cx="34" cy="25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7" name="Rectangle 347"/>
                <p:cNvSpPr>
                  <a:spLocks noChangeArrowheads="1"/>
                </p:cNvSpPr>
                <p:nvPr/>
              </p:nvSpPr>
              <p:spPr bwMode="auto">
                <a:xfrm>
                  <a:off x="4992" y="3422"/>
                  <a:ext cx="34" cy="25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8" name="Rectangle 348"/>
                <p:cNvSpPr>
                  <a:spLocks noChangeArrowheads="1"/>
                </p:cNvSpPr>
                <p:nvPr/>
              </p:nvSpPr>
              <p:spPr bwMode="auto">
                <a:xfrm>
                  <a:off x="5026" y="3511"/>
                  <a:ext cx="142" cy="47"/>
                </a:xfrm>
                <a:prstGeom prst="rect">
                  <a:avLst/>
                </a:prstGeom>
                <a:solidFill>
                  <a:srgbClr val="B2333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9" name="Rectangle 349"/>
                <p:cNvSpPr>
                  <a:spLocks noChangeArrowheads="1"/>
                </p:cNvSpPr>
                <p:nvPr/>
              </p:nvSpPr>
              <p:spPr bwMode="auto">
                <a:xfrm>
                  <a:off x="5026" y="3573"/>
                  <a:ext cx="142" cy="42"/>
                </a:xfrm>
                <a:prstGeom prst="rect">
                  <a:avLst/>
                </a:prstGeom>
                <a:solidFill>
                  <a:srgbClr val="B2333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0" name="Rectangle 350"/>
                <p:cNvSpPr>
                  <a:spLocks noChangeArrowheads="1"/>
                </p:cNvSpPr>
                <p:nvPr/>
              </p:nvSpPr>
              <p:spPr bwMode="auto">
                <a:xfrm>
                  <a:off x="5026" y="3631"/>
                  <a:ext cx="142" cy="47"/>
                </a:xfrm>
                <a:prstGeom prst="rect">
                  <a:avLst/>
                </a:prstGeom>
                <a:solidFill>
                  <a:srgbClr val="B2333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1" name="Rectangle 351"/>
                <p:cNvSpPr>
                  <a:spLocks noChangeArrowheads="1"/>
                </p:cNvSpPr>
                <p:nvPr/>
              </p:nvSpPr>
              <p:spPr bwMode="auto">
                <a:xfrm>
                  <a:off x="5100" y="3369"/>
                  <a:ext cx="60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2" name="Rectangle 352"/>
                <p:cNvSpPr>
                  <a:spLocks noChangeArrowheads="1"/>
                </p:cNvSpPr>
                <p:nvPr/>
              </p:nvSpPr>
              <p:spPr bwMode="auto">
                <a:xfrm>
                  <a:off x="5032" y="3369"/>
                  <a:ext cx="62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3" name="Rectangle 353"/>
                <p:cNvSpPr>
                  <a:spLocks noChangeArrowheads="1"/>
                </p:cNvSpPr>
                <p:nvPr/>
              </p:nvSpPr>
              <p:spPr bwMode="auto">
                <a:xfrm>
                  <a:off x="5100" y="3312"/>
                  <a:ext cx="14" cy="52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4" name="Rectangle 354"/>
                <p:cNvSpPr>
                  <a:spLocks noChangeArrowheads="1"/>
                </p:cNvSpPr>
                <p:nvPr/>
              </p:nvSpPr>
              <p:spPr bwMode="auto">
                <a:xfrm>
                  <a:off x="5080" y="3312"/>
                  <a:ext cx="14" cy="52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5" name="Rectangle 355"/>
                <p:cNvSpPr>
                  <a:spLocks noChangeArrowheads="1"/>
                </p:cNvSpPr>
                <p:nvPr/>
              </p:nvSpPr>
              <p:spPr bwMode="auto">
                <a:xfrm>
                  <a:off x="5100" y="3395"/>
                  <a:ext cx="60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6" name="Rectangle 356"/>
                <p:cNvSpPr>
                  <a:spLocks noChangeArrowheads="1"/>
                </p:cNvSpPr>
                <p:nvPr/>
              </p:nvSpPr>
              <p:spPr bwMode="auto">
                <a:xfrm>
                  <a:off x="5032" y="3395"/>
                  <a:ext cx="62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7" name="Rectangle 357"/>
                <p:cNvSpPr>
                  <a:spLocks noChangeArrowheads="1"/>
                </p:cNvSpPr>
                <p:nvPr/>
              </p:nvSpPr>
              <p:spPr bwMode="auto">
                <a:xfrm>
                  <a:off x="5168" y="3552"/>
                  <a:ext cx="34" cy="27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8" name="Rectangle 358"/>
                <p:cNvSpPr>
                  <a:spLocks noChangeArrowheads="1"/>
                </p:cNvSpPr>
                <p:nvPr/>
              </p:nvSpPr>
              <p:spPr bwMode="auto">
                <a:xfrm>
                  <a:off x="4992" y="3552"/>
                  <a:ext cx="34" cy="27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9" name="Rectangle 359"/>
                <p:cNvSpPr>
                  <a:spLocks noChangeArrowheads="1"/>
                </p:cNvSpPr>
                <p:nvPr/>
              </p:nvSpPr>
              <p:spPr bwMode="auto">
                <a:xfrm>
                  <a:off x="5334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0" name="Rectangle 360"/>
                <p:cNvSpPr>
                  <a:spLocks noChangeArrowheads="1"/>
                </p:cNvSpPr>
                <p:nvPr/>
              </p:nvSpPr>
              <p:spPr bwMode="auto">
                <a:xfrm>
                  <a:off x="5228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2" name="Rectangle 362"/>
                <p:cNvSpPr>
                  <a:spLocks noChangeArrowheads="1"/>
                </p:cNvSpPr>
                <p:nvPr/>
              </p:nvSpPr>
              <p:spPr bwMode="auto">
                <a:xfrm>
                  <a:off x="5122" y="2747"/>
                  <a:ext cx="54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3" name="Rectangle 363"/>
                <p:cNvSpPr>
                  <a:spLocks noChangeArrowheads="1"/>
                </p:cNvSpPr>
                <p:nvPr/>
              </p:nvSpPr>
              <p:spPr bwMode="auto">
                <a:xfrm>
                  <a:off x="5228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4" name="Rectangle 364"/>
                <p:cNvSpPr>
                  <a:spLocks noChangeArrowheads="1"/>
                </p:cNvSpPr>
                <p:nvPr/>
              </p:nvSpPr>
              <p:spPr bwMode="auto">
                <a:xfrm>
                  <a:off x="5334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5" name="Rectangle 365"/>
                <p:cNvSpPr>
                  <a:spLocks noChangeArrowheads="1"/>
                </p:cNvSpPr>
                <p:nvPr/>
              </p:nvSpPr>
              <p:spPr bwMode="auto">
                <a:xfrm>
                  <a:off x="5018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6" name="Rectangle 366"/>
                <p:cNvSpPr>
                  <a:spLocks noChangeArrowheads="1"/>
                </p:cNvSpPr>
                <p:nvPr/>
              </p:nvSpPr>
              <p:spPr bwMode="auto">
                <a:xfrm>
                  <a:off x="4809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7" name="Rectangle 367"/>
                <p:cNvSpPr>
                  <a:spLocks noChangeArrowheads="1"/>
                </p:cNvSpPr>
                <p:nvPr/>
              </p:nvSpPr>
              <p:spPr bwMode="auto">
                <a:xfrm>
                  <a:off x="4912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8" name="Rectangle 368"/>
                <p:cNvSpPr>
                  <a:spLocks noChangeArrowheads="1"/>
                </p:cNvSpPr>
                <p:nvPr/>
              </p:nvSpPr>
              <p:spPr bwMode="auto">
                <a:xfrm>
                  <a:off x="4809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9" name="Freeform 369"/>
                <p:cNvSpPr>
                  <a:spLocks/>
                </p:cNvSpPr>
                <p:nvPr/>
              </p:nvSpPr>
              <p:spPr bwMode="auto">
                <a:xfrm>
                  <a:off x="5114" y="2721"/>
                  <a:ext cx="72" cy="324"/>
                </a:xfrm>
                <a:custGeom>
                  <a:avLst/>
                  <a:gdLst>
                    <a:gd name="T0" fmla="*/ 21 w 217"/>
                    <a:gd name="T1" fmla="*/ 163 h 373"/>
                    <a:gd name="T2" fmla="*/ 3 w 217"/>
                    <a:gd name="T3" fmla="*/ 163 h 373"/>
                    <a:gd name="T4" fmla="*/ 3 w 217"/>
                    <a:gd name="T5" fmla="*/ 260 h 373"/>
                    <a:gd name="T6" fmla="*/ 21 w 217"/>
                    <a:gd name="T7" fmla="*/ 260 h 373"/>
                    <a:gd name="T8" fmla="*/ 24 w 217"/>
                    <a:gd name="T9" fmla="*/ 281 h 373"/>
                    <a:gd name="T10" fmla="*/ 0 w 217"/>
                    <a:gd name="T11" fmla="*/ 281 h 373"/>
                    <a:gd name="T12" fmla="*/ 0 w 217"/>
                    <a:gd name="T13" fmla="*/ 0 h 373"/>
                    <a:gd name="T14" fmla="*/ 24 w 217"/>
                    <a:gd name="T15" fmla="*/ 0 h 373"/>
                    <a:gd name="T16" fmla="*/ 21 w 217"/>
                    <a:gd name="T17" fmla="*/ 22 h 373"/>
                    <a:gd name="T18" fmla="*/ 3 w 217"/>
                    <a:gd name="T19" fmla="*/ 22 h 373"/>
                    <a:gd name="T20" fmla="*/ 3 w 217"/>
                    <a:gd name="T21" fmla="*/ 129 h 373"/>
                    <a:gd name="T22" fmla="*/ 21 w 217"/>
                    <a:gd name="T23" fmla="*/ 129 h 373"/>
                    <a:gd name="T24" fmla="*/ 21 w 217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7"/>
                    <a:gd name="T40" fmla="*/ 0 h 373"/>
                    <a:gd name="T41" fmla="*/ 217 w 217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7" h="373">
                      <a:moveTo>
                        <a:pt x="187" y="217"/>
                      </a:moveTo>
                      <a:lnTo>
                        <a:pt x="29" y="217"/>
                      </a:lnTo>
                      <a:lnTo>
                        <a:pt x="29" y="344"/>
                      </a:lnTo>
                      <a:lnTo>
                        <a:pt x="188" y="344"/>
                      </a:lnTo>
                      <a:lnTo>
                        <a:pt x="217" y="373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188" y="29"/>
                      </a:lnTo>
                      <a:lnTo>
                        <a:pt x="29" y="29"/>
                      </a:lnTo>
                      <a:lnTo>
                        <a:pt x="29" y="171"/>
                      </a:lnTo>
                      <a:lnTo>
                        <a:pt x="188" y="171"/>
                      </a:lnTo>
                      <a:lnTo>
                        <a:pt x="187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0" name="Freeform 370"/>
                <p:cNvSpPr>
                  <a:spLocks/>
                </p:cNvSpPr>
                <p:nvPr/>
              </p:nvSpPr>
              <p:spPr bwMode="auto">
                <a:xfrm>
                  <a:off x="5176" y="2721"/>
                  <a:ext cx="10" cy="324"/>
                </a:xfrm>
                <a:custGeom>
                  <a:avLst/>
                  <a:gdLst>
                    <a:gd name="T0" fmla="*/ 0 w 29"/>
                    <a:gd name="T1" fmla="*/ 22 h 373"/>
                    <a:gd name="T2" fmla="*/ 0 w 29"/>
                    <a:gd name="T3" fmla="*/ 260 h 373"/>
                    <a:gd name="T4" fmla="*/ 3 w 29"/>
                    <a:gd name="T5" fmla="*/ 281 h 373"/>
                    <a:gd name="T6" fmla="*/ 3 w 29"/>
                    <a:gd name="T7" fmla="*/ 0 h 373"/>
                    <a:gd name="T8" fmla="*/ 0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0" y="29"/>
                      </a:moveTo>
                      <a:lnTo>
                        <a:pt x="0" y="344"/>
                      </a:lnTo>
                      <a:lnTo>
                        <a:pt x="29" y="373"/>
                      </a:lnTo>
                      <a:lnTo>
                        <a:pt x="29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1" name="Freeform 371"/>
                <p:cNvSpPr>
                  <a:spLocks/>
                </p:cNvSpPr>
                <p:nvPr/>
              </p:nvSpPr>
              <p:spPr bwMode="auto">
                <a:xfrm>
                  <a:off x="5218" y="2721"/>
                  <a:ext cx="72" cy="324"/>
                </a:xfrm>
                <a:custGeom>
                  <a:avLst/>
                  <a:gdLst>
                    <a:gd name="T0" fmla="*/ 21 w 216"/>
                    <a:gd name="T1" fmla="*/ 163 h 373"/>
                    <a:gd name="T2" fmla="*/ 3 w 216"/>
                    <a:gd name="T3" fmla="*/ 163 h 373"/>
                    <a:gd name="T4" fmla="*/ 3 w 216"/>
                    <a:gd name="T5" fmla="*/ 260 h 373"/>
                    <a:gd name="T6" fmla="*/ 21 w 216"/>
                    <a:gd name="T7" fmla="*/ 260 h 373"/>
                    <a:gd name="T8" fmla="*/ 24 w 216"/>
                    <a:gd name="T9" fmla="*/ 281 h 373"/>
                    <a:gd name="T10" fmla="*/ 0 w 216"/>
                    <a:gd name="T11" fmla="*/ 281 h 373"/>
                    <a:gd name="T12" fmla="*/ 0 w 216"/>
                    <a:gd name="T13" fmla="*/ 0 h 373"/>
                    <a:gd name="T14" fmla="*/ 24 w 216"/>
                    <a:gd name="T15" fmla="*/ 0 h 373"/>
                    <a:gd name="T16" fmla="*/ 21 w 216"/>
                    <a:gd name="T17" fmla="*/ 22 h 373"/>
                    <a:gd name="T18" fmla="*/ 3 w 216"/>
                    <a:gd name="T19" fmla="*/ 22 h 373"/>
                    <a:gd name="T20" fmla="*/ 3 w 216"/>
                    <a:gd name="T21" fmla="*/ 129 h 373"/>
                    <a:gd name="T22" fmla="*/ 21 w 216"/>
                    <a:gd name="T23" fmla="*/ 129 h 373"/>
                    <a:gd name="T24" fmla="*/ 21 w 216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6"/>
                    <a:gd name="T40" fmla="*/ 0 h 373"/>
                    <a:gd name="T41" fmla="*/ 216 w 216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6" h="373">
                      <a:moveTo>
                        <a:pt x="187" y="217"/>
                      </a:moveTo>
                      <a:lnTo>
                        <a:pt x="29" y="217"/>
                      </a:lnTo>
                      <a:lnTo>
                        <a:pt x="29" y="344"/>
                      </a:lnTo>
                      <a:lnTo>
                        <a:pt x="187" y="344"/>
                      </a:lnTo>
                      <a:lnTo>
                        <a:pt x="216" y="373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16" y="0"/>
                      </a:lnTo>
                      <a:lnTo>
                        <a:pt x="187" y="29"/>
                      </a:lnTo>
                      <a:lnTo>
                        <a:pt x="29" y="29"/>
                      </a:lnTo>
                      <a:lnTo>
                        <a:pt x="29" y="171"/>
                      </a:lnTo>
                      <a:lnTo>
                        <a:pt x="187" y="171"/>
                      </a:lnTo>
                      <a:lnTo>
                        <a:pt x="187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2" name="Freeform 372"/>
                <p:cNvSpPr>
                  <a:spLocks/>
                </p:cNvSpPr>
                <p:nvPr/>
              </p:nvSpPr>
              <p:spPr bwMode="auto">
                <a:xfrm>
                  <a:off x="5280" y="2721"/>
                  <a:ext cx="10" cy="324"/>
                </a:xfrm>
                <a:custGeom>
                  <a:avLst/>
                  <a:gdLst>
                    <a:gd name="T0" fmla="*/ 0 w 29"/>
                    <a:gd name="T1" fmla="*/ 22 h 373"/>
                    <a:gd name="T2" fmla="*/ 0 w 29"/>
                    <a:gd name="T3" fmla="*/ 260 h 373"/>
                    <a:gd name="T4" fmla="*/ 3 w 29"/>
                    <a:gd name="T5" fmla="*/ 281 h 373"/>
                    <a:gd name="T6" fmla="*/ 3 w 29"/>
                    <a:gd name="T7" fmla="*/ 0 h 373"/>
                    <a:gd name="T8" fmla="*/ 0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0" y="29"/>
                      </a:moveTo>
                      <a:lnTo>
                        <a:pt x="0" y="344"/>
                      </a:lnTo>
                      <a:lnTo>
                        <a:pt x="29" y="373"/>
                      </a:lnTo>
                      <a:lnTo>
                        <a:pt x="29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3" name="Freeform 373"/>
                <p:cNvSpPr>
                  <a:spLocks/>
                </p:cNvSpPr>
                <p:nvPr/>
              </p:nvSpPr>
              <p:spPr bwMode="auto">
                <a:xfrm>
                  <a:off x="5324" y="2721"/>
                  <a:ext cx="72" cy="324"/>
                </a:xfrm>
                <a:custGeom>
                  <a:avLst/>
                  <a:gdLst>
                    <a:gd name="T0" fmla="*/ 21 w 217"/>
                    <a:gd name="T1" fmla="*/ 163 h 373"/>
                    <a:gd name="T2" fmla="*/ 3 w 217"/>
                    <a:gd name="T3" fmla="*/ 163 h 373"/>
                    <a:gd name="T4" fmla="*/ 3 w 217"/>
                    <a:gd name="T5" fmla="*/ 260 h 373"/>
                    <a:gd name="T6" fmla="*/ 21 w 217"/>
                    <a:gd name="T7" fmla="*/ 260 h 373"/>
                    <a:gd name="T8" fmla="*/ 24 w 217"/>
                    <a:gd name="T9" fmla="*/ 281 h 373"/>
                    <a:gd name="T10" fmla="*/ 0 w 217"/>
                    <a:gd name="T11" fmla="*/ 281 h 373"/>
                    <a:gd name="T12" fmla="*/ 0 w 217"/>
                    <a:gd name="T13" fmla="*/ 0 h 373"/>
                    <a:gd name="T14" fmla="*/ 24 w 217"/>
                    <a:gd name="T15" fmla="*/ 0 h 373"/>
                    <a:gd name="T16" fmla="*/ 21 w 217"/>
                    <a:gd name="T17" fmla="*/ 22 h 373"/>
                    <a:gd name="T18" fmla="*/ 3 w 217"/>
                    <a:gd name="T19" fmla="*/ 22 h 373"/>
                    <a:gd name="T20" fmla="*/ 3 w 217"/>
                    <a:gd name="T21" fmla="*/ 129 h 373"/>
                    <a:gd name="T22" fmla="*/ 21 w 217"/>
                    <a:gd name="T23" fmla="*/ 129 h 373"/>
                    <a:gd name="T24" fmla="*/ 21 w 217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7"/>
                    <a:gd name="T40" fmla="*/ 0 h 373"/>
                    <a:gd name="T41" fmla="*/ 217 w 217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7" h="373">
                      <a:moveTo>
                        <a:pt x="188" y="217"/>
                      </a:moveTo>
                      <a:lnTo>
                        <a:pt x="29" y="217"/>
                      </a:lnTo>
                      <a:lnTo>
                        <a:pt x="29" y="344"/>
                      </a:lnTo>
                      <a:lnTo>
                        <a:pt x="188" y="344"/>
                      </a:lnTo>
                      <a:lnTo>
                        <a:pt x="217" y="373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188" y="29"/>
                      </a:lnTo>
                      <a:lnTo>
                        <a:pt x="29" y="29"/>
                      </a:lnTo>
                      <a:lnTo>
                        <a:pt x="29" y="171"/>
                      </a:lnTo>
                      <a:lnTo>
                        <a:pt x="188" y="171"/>
                      </a:lnTo>
                      <a:lnTo>
                        <a:pt x="18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4" name="Freeform 374"/>
                <p:cNvSpPr>
                  <a:spLocks/>
                </p:cNvSpPr>
                <p:nvPr/>
              </p:nvSpPr>
              <p:spPr bwMode="auto">
                <a:xfrm>
                  <a:off x="5386" y="2721"/>
                  <a:ext cx="10" cy="324"/>
                </a:xfrm>
                <a:custGeom>
                  <a:avLst/>
                  <a:gdLst>
                    <a:gd name="T0" fmla="*/ 0 w 29"/>
                    <a:gd name="T1" fmla="*/ 22 h 373"/>
                    <a:gd name="T2" fmla="*/ 0 w 29"/>
                    <a:gd name="T3" fmla="*/ 260 h 373"/>
                    <a:gd name="T4" fmla="*/ 3 w 29"/>
                    <a:gd name="T5" fmla="*/ 281 h 373"/>
                    <a:gd name="T6" fmla="*/ 3 w 29"/>
                    <a:gd name="T7" fmla="*/ 0 h 373"/>
                    <a:gd name="T8" fmla="*/ 0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0" y="29"/>
                      </a:moveTo>
                      <a:lnTo>
                        <a:pt x="0" y="344"/>
                      </a:lnTo>
                      <a:lnTo>
                        <a:pt x="29" y="373"/>
                      </a:lnTo>
                      <a:lnTo>
                        <a:pt x="29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5" name="Freeform 375"/>
                <p:cNvSpPr>
                  <a:spLocks/>
                </p:cNvSpPr>
                <p:nvPr/>
              </p:nvSpPr>
              <p:spPr bwMode="auto">
                <a:xfrm>
                  <a:off x="5218" y="3139"/>
                  <a:ext cx="72" cy="324"/>
                </a:xfrm>
                <a:custGeom>
                  <a:avLst/>
                  <a:gdLst>
                    <a:gd name="T0" fmla="*/ 21 w 216"/>
                    <a:gd name="T1" fmla="*/ 165 h 372"/>
                    <a:gd name="T2" fmla="*/ 3 w 216"/>
                    <a:gd name="T3" fmla="*/ 165 h 372"/>
                    <a:gd name="T4" fmla="*/ 3 w 216"/>
                    <a:gd name="T5" fmla="*/ 260 h 372"/>
                    <a:gd name="T6" fmla="*/ 21 w 216"/>
                    <a:gd name="T7" fmla="*/ 260 h 372"/>
                    <a:gd name="T8" fmla="*/ 24 w 216"/>
                    <a:gd name="T9" fmla="*/ 282 h 372"/>
                    <a:gd name="T10" fmla="*/ 0 w 216"/>
                    <a:gd name="T11" fmla="*/ 282 h 372"/>
                    <a:gd name="T12" fmla="*/ 0 w 216"/>
                    <a:gd name="T13" fmla="*/ 0 h 372"/>
                    <a:gd name="T14" fmla="*/ 24 w 216"/>
                    <a:gd name="T15" fmla="*/ 0 h 372"/>
                    <a:gd name="T16" fmla="*/ 21 w 216"/>
                    <a:gd name="T17" fmla="*/ 21 h 372"/>
                    <a:gd name="T18" fmla="*/ 3 w 216"/>
                    <a:gd name="T19" fmla="*/ 21 h 372"/>
                    <a:gd name="T20" fmla="*/ 3 w 216"/>
                    <a:gd name="T21" fmla="*/ 130 h 372"/>
                    <a:gd name="T22" fmla="*/ 21 w 216"/>
                    <a:gd name="T23" fmla="*/ 130 h 372"/>
                    <a:gd name="T24" fmla="*/ 21 w 216"/>
                    <a:gd name="T25" fmla="*/ 165 h 37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6"/>
                    <a:gd name="T40" fmla="*/ 0 h 372"/>
                    <a:gd name="T41" fmla="*/ 216 w 216"/>
                    <a:gd name="T42" fmla="*/ 372 h 37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6" h="372">
                      <a:moveTo>
                        <a:pt x="187" y="217"/>
                      </a:moveTo>
                      <a:lnTo>
                        <a:pt x="29" y="217"/>
                      </a:lnTo>
                      <a:lnTo>
                        <a:pt x="29" y="343"/>
                      </a:lnTo>
                      <a:lnTo>
                        <a:pt x="187" y="343"/>
                      </a:lnTo>
                      <a:lnTo>
                        <a:pt x="216" y="372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16" y="0"/>
                      </a:lnTo>
                      <a:lnTo>
                        <a:pt x="187" y="27"/>
                      </a:lnTo>
                      <a:lnTo>
                        <a:pt x="29" y="27"/>
                      </a:lnTo>
                      <a:lnTo>
                        <a:pt x="29" y="171"/>
                      </a:lnTo>
                      <a:lnTo>
                        <a:pt x="187" y="171"/>
                      </a:lnTo>
                      <a:lnTo>
                        <a:pt x="187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6" name="Freeform 376"/>
                <p:cNvSpPr>
                  <a:spLocks/>
                </p:cNvSpPr>
                <p:nvPr/>
              </p:nvSpPr>
              <p:spPr bwMode="auto">
                <a:xfrm>
                  <a:off x="5280" y="3139"/>
                  <a:ext cx="10" cy="324"/>
                </a:xfrm>
                <a:custGeom>
                  <a:avLst/>
                  <a:gdLst>
                    <a:gd name="T0" fmla="*/ 0 w 29"/>
                    <a:gd name="T1" fmla="*/ 21 h 372"/>
                    <a:gd name="T2" fmla="*/ 0 w 29"/>
                    <a:gd name="T3" fmla="*/ 260 h 372"/>
                    <a:gd name="T4" fmla="*/ 3 w 29"/>
                    <a:gd name="T5" fmla="*/ 282 h 372"/>
                    <a:gd name="T6" fmla="*/ 3 w 29"/>
                    <a:gd name="T7" fmla="*/ 0 h 372"/>
                    <a:gd name="T8" fmla="*/ 0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0" y="27"/>
                      </a:moveTo>
                      <a:lnTo>
                        <a:pt x="0" y="343"/>
                      </a:lnTo>
                      <a:lnTo>
                        <a:pt x="29" y="372"/>
                      </a:lnTo>
                      <a:lnTo>
                        <a:pt x="29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7" name="Freeform 377"/>
                <p:cNvSpPr>
                  <a:spLocks/>
                </p:cNvSpPr>
                <p:nvPr/>
              </p:nvSpPr>
              <p:spPr bwMode="auto">
                <a:xfrm>
                  <a:off x="5324" y="3139"/>
                  <a:ext cx="72" cy="324"/>
                </a:xfrm>
                <a:custGeom>
                  <a:avLst/>
                  <a:gdLst>
                    <a:gd name="T0" fmla="*/ 21 w 217"/>
                    <a:gd name="T1" fmla="*/ 165 h 372"/>
                    <a:gd name="T2" fmla="*/ 3 w 217"/>
                    <a:gd name="T3" fmla="*/ 165 h 372"/>
                    <a:gd name="T4" fmla="*/ 3 w 217"/>
                    <a:gd name="T5" fmla="*/ 260 h 372"/>
                    <a:gd name="T6" fmla="*/ 21 w 217"/>
                    <a:gd name="T7" fmla="*/ 260 h 372"/>
                    <a:gd name="T8" fmla="*/ 24 w 217"/>
                    <a:gd name="T9" fmla="*/ 282 h 372"/>
                    <a:gd name="T10" fmla="*/ 0 w 217"/>
                    <a:gd name="T11" fmla="*/ 282 h 372"/>
                    <a:gd name="T12" fmla="*/ 0 w 217"/>
                    <a:gd name="T13" fmla="*/ 0 h 372"/>
                    <a:gd name="T14" fmla="*/ 24 w 217"/>
                    <a:gd name="T15" fmla="*/ 0 h 372"/>
                    <a:gd name="T16" fmla="*/ 21 w 217"/>
                    <a:gd name="T17" fmla="*/ 21 h 372"/>
                    <a:gd name="T18" fmla="*/ 3 w 217"/>
                    <a:gd name="T19" fmla="*/ 21 h 372"/>
                    <a:gd name="T20" fmla="*/ 3 w 217"/>
                    <a:gd name="T21" fmla="*/ 130 h 372"/>
                    <a:gd name="T22" fmla="*/ 21 w 217"/>
                    <a:gd name="T23" fmla="*/ 130 h 372"/>
                    <a:gd name="T24" fmla="*/ 21 w 217"/>
                    <a:gd name="T25" fmla="*/ 165 h 37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7"/>
                    <a:gd name="T40" fmla="*/ 0 h 372"/>
                    <a:gd name="T41" fmla="*/ 217 w 217"/>
                    <a:gd name="T42" fmla="*/ 372 h 37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7" h="372">
                      <a:moveTo>
                        <a:pt x="188" y="217"/>
                      </a:moveTo>
                      <a:lnTo>
                        <a:pt x="29" y="217"/>
                      </a:lnTo>
                      <a:lnTo>
                        <a:pt x="29" y="343"/>
                      </a:lnTo>
                      <a:lnTo>
                        <a:pt x="188" y="343"/>
                      </a:lnTo>
                      <a:lnTo>
                        <a:pt x="217" y="372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188" y="27"/>
                      </a:lnTo>
                      <a:lnTo>
                        <a:pt x="29" y="27"/>
                      </a:lnTo>
                      <a:lnTo>
                        <a:pt x="29" y="171"/>
                      </a:lnTo>
                      <a:lnTo>
                        <a:pt x="188" y="171"/>
                      </a:lnTo>
                      <a:lnTo>
                        <a:pt x="18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8" name="Freeform 378"/>
                <p:cNvSpPr>
                  <a:spLocks/>
                </p:cNvSpPr>
                <p:nvPr/>
              </p:nvSpPr>
              <p:spPr bwMode="auto">
                <a:xfrm>
                  <a:off x="5386" y="3139"/>
                  <a:ext cx="10" cy="324"/>
                </a:xfrm>
                <a:custGeom>
                  <a:avLst/>
                  <a:gdLst>
                    <a:gd name="T0" fmla="*/ 0 w 29"/>
                    <a:gd name="T1" fmla="*/ 21 h 372"/>
                    <a:gd name="T2" fmla="*/ 0 w 29"/>
                    <a:gd name="T3" fmla="*/ 260 h 372"/>
                    <a:gd name="T4" fmla="*/ 3 w 29"/>
                    <a:gd name="T5" fmla="*/ 282 h 372"/>
                    <a:gd name="T6" fmla="*/ 3 w 29"/>
                    <a:gd name="T7" fmla="*/ 0 h 372"/>
                    <a:gd name="T8" fmla="*/ 0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0" y="27"/>
                      </a:moveTo>
                      <a:lnTo>
                        <a:pt x="0" y="343"/>
                      </a:lnTo>
                      <a:lnTo>
                        <a:pt x="29" y="372"/>
                      </a:lnTo>
                      <a:lnTo>
                        <a:pt x="29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9" name="Freeform 379"/>
                <p:cNvSpPr>
                  <a:spLocks/>
                </p:cNvSpPr>
                <p:nvPr/>
              </p:nvSpPr>
              <p:spPr bwMode="auto">
                <a:xfrm>
                  <a:off x="5008" y="2721"/>
                  <a:ext cx="72" cy="324"/>
                </a:xfrm>
                <a:custGeom>
                  <a:avLst/>
                  <a:gdLst>
                    <a:gd name="T0" fmla="*/ 3 w 215"/>
                    <a:gd name="T1" fmla="*/ 163 h 373"/>
                    <a:gd name="T2" fmla="*/ 21 w 215"/>
                    <a:gd name="T3" fmla="*/ 163 h 373"/>
                    <a:gd name="T4" fmla="*/ 21 w 215"/>
                    <a:gd name="T5" fmla="*/ 260 h 373"/>
                    <a:gd name="T6" fmla="*/ 3 w 215"/>
                    <a:gd name="T7" fmla="*/ 260 h 373"/>
                    <a:gd name="T8" fmla="*/ 0 w 215"/>
                    <a:gd name="T9" fmla="*/ 281 h 373"/>
                    <a:gd name="T10" fmla="*/ 24 w 215"/>
                    <a:gd name="T11" fmla="*/ 281 h 373"/>
                    <a:gd name="T12" fmla="*/ 24 w 215"/>
                    <a:gd name="T13" fmla="*/ 0 h 373"/>
                    <a:gd name="T14" fmla="*/ 0 w 215"/>
                    <a:gd name="T15" fmla="*/ 0 h 373"/>
                    <a:gd name="T16" fmla="*/ 3 w 215"/>
                    <a:gd name="T17" fmla="*/ 22 h 373"/>
                    <a:gd name="T18" fmla="*/ 21 w 215"/>
                    <a:gd name="T19" fmla="*/ 22 h 373"/>
                    <a:gd name="T20" fmla="*/ 21 w 215"/>
                    <a:gd name="T21" fmla="*/ 129 h 373"/>
                    <a:gd name="T22" fmla="*/ 3 w 215"/>
                    <a:gd name="T23" fmla="*/ 129 h 373"/>
                    <a:gd name="T24" fmla="*/ 3 w 215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5"/>
                    <a:gd name="T40" fmla="*/ 0 h 373"/>
                    <a:gd name="T41" fmla="*/ 215 w 215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5" h="373">
                      <a:moveTo>
                        <a:pt x="29" y="217"/>
                      </a:moveTo>
                      <a:lnTo>
                        <a:pt x="187" y="217"/>
                      </a:lnTo>
                      <a:lnTo>
                        <a:pt x="187" y="344"/>
                      </a:ln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215" y="373"/>
                      </a:lnTo>
                      <a:lnTo>
                        <a:pt x="215" y="0"/>
                      </a:lnTo>
                      <a:lnTo>
                        <a:pt x="0" y="0"/>
                      </a:lnTo>
                      <a:lnTo>
                        <a:pt x="29" y="29"/>
                      </a:lnTo>
                      <a:lnTo>
                        <a:pt x="187" y="29"/>
                      </a:lnTo>
                      <a:lnTo>
                        <a:pt x="187" y="171"/>
                      </a:lnTo>
                      <a:lnTo>
                        <a:pt x="29" y="171"/>
                      </a:lnTo>
                      <a:lnTo>
                        <a:pt x="29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0" name="Freeform 380"/>
                <p:cNvSpPr>
                  <a:spLocks/>
                </p:cNvSpPr>
                <p:nvPr/>
              </p:nvSpPr>
              <p:spPr bwMode="auto">
                <a:xfrm>
                  <a:off x="5008" y="2721"/>
                  <a:ext cx="10" cy="324"/>
                </a:xfrm>
                <a:custGeom>
                  <a:avLst/>
                  <a:gdLst>
                    <a:gd name="T0" fmla="*/ 3 w 29"/>
                    <a:gd name="T1" fmla="*/ 22 h 373"/>
                    <a:gd name="T2" fmla="*/ 3 w 29"/>
                    <a:gd name="T3" fmla="*/ 260 h 373"/>
                    <a:gd name="T4" fmla="*/ 0 w 29"/>
                    <a:gd name="T5" fmla="*/ 281 h 373"/>
                    <a:gd name="T6" fmla="*/ 0 w 29"/>
                    <a:gd name="T7" fmla="*/ 0 h 373"/>
                    <a:gd name="T8" fmla="*/ 3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29" y="29"/>
                      </a:move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9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2" name="Freeform 382"/>
                <p:cNvSpPr>
                  <a:spLocks/>
                </p:cNvSpPr>
                <p:nvPr/>
              </p:nvSpPr>
              <p:spPr bwMode="auto">
                <a:xfrm>
                  <a:off x="4903" y="2721"/>
                  <a:ext cx="9" cy="324"/>
                </a:xfrm>
                <a:custGeom>
                  <a:avLst/>
                  <a:gdLst>
                    <a:gd name="T0" fmla="*/ 3 w 29"/>
                    <a:gd name="T1" fmla="*/ 22 h 373"/>
                    <a:gd name="T2" fmla="*/ 3 w 29"/>
                    <a:gd name="T3" fmla="*/ 260 h 373"/>
                    <a:gd name="T4" fmla="*/ 0 w 29"/>
                    <a:gd name="T5" fmla="*/ 281 h 373"/>
                    <a:gd name="T6" fmla="*/ 0 w 29"/>
                    <a:gd name="T7" fmla="*/ 0 h 373"/>
                    <a:gd name="T8" fmla="*/ 3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29" y="29"/>
                      </a:move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9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3" name="Freeform 383"/>
                <p:cNvSpPr>
                  <a:spLocks/>
                </p:cNvSpPr>
                <p:nvPr/>
              </p:nvSpPr>
              <p:spPr bwMode="auto">
                <a:xfrm>
                  <a:off x="4799" y="2721"/>
                  <a:ext cx="72" cy="324"/>
                </a:xfrm>
                <a:custGeom>
                  <a:avLst/>
                  <a:gdLst>
                    <a:gd name="T0" fmla="*/ 3 w 215"/>
                    <a:gd name="T1" fmla="*/ 163 h 373"/>
                    <a:gd name="T2" fmla="*/ 21 w 215"/>
                    <a:gd name="T3" fmla="*/ 163 h 373"/>
                    <a:gd name="T4" fmla="*/ 21 w 215"/>
                    <a:gd name="T5" fmla="*/ 260 h 373"/>
                    <a:gd name="T6" fmla="*/ 3 w 215"/>
                    <a:gd name="T7" fmla="*/ 260 h 373"/>
                    <a:gd name="T8" fmla="*/ 0 w 215"/>
                    <a:gd name="T9" fmla="*/ 281 h 373"/>
                    <a:gd name="T10" fmla="*/ 24 w 215"/>
                    <a:gd name="T11" fmla="*/ 281 h 373"/>
                    <a:gd name="T12" fmla="*/ 24 w 215"/>
                    <a:gd name="T13" fmla="*/ 0 h 373"/>
                    <a:gd name="T14" fmla="*/ 0 w 215"/>
                    <a:gd name="T15" fmla="*/ 0 h 373"/>
                    <a:gd name="T16" fmla="*/ 3 w 215"/>
                    <a:gd name="T17" fmla="*/ 22 h 373"/>
                    <a:gd name="T18" fmla="*/ 21 w 215"/>
                    <a:gd name="T19" fmla="*/ 22 h 373"/>
                    <a:gd name="T20" fmla="*/ 21 w 215"/>
                    <a:gd name="T21" fmla="*/ 129 h 373"/>
                    <a:gd name="T22" fmla="*/ 3 w 215"/>
                    <a:gd name="T23" fmla="*/ 129 h 373"/>
                    <a:gd name="T24" fmla="*/ 3 w 215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5"/>
                    <a:gd name="T40" fmla="*/ 0 h 373"/>
                    <a:gd name="T41" fmla="*/ 215 w 215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5" h="373">
                      <a:moveTo>
                        <a:pt x="28" y="217"/>
                      </a:moveTo>
                      <a:lnTo>
                        <a:pt x="186" y="217"/>
                      </a:lnTo>
                      <a:lnTo>
                        <a:pt x="186" y="344"/>
                      </a:ln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215" y="373"/>
                      </a:lnTo>
                      <a:lnTo>
                        <a:pt x="215" y="0"/>
                      </a:lnTo>
                      <a:lnTo>
                        <a:pt x="0" y="0"/>
                      </a:lnTo>
                      <a:lnTo>
                        <a:pt x="29" y="29"/>
                      </a:lnTo>
                      <a:lnTo>
                        <a:pt x="186" y="29"/>
                      </a:lnTo>
                      <a:lnTo>
                        <a:pt x="186" y="171"/>
                      </a:lnTo>
                      <a:lnTo>
                        <a:pt x="29" y="171"/>
                      </a:lnTo>
                      <a:lnTo>
                        <a:pt x="2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4" name="Freeform 384"/>
                <p:cNvSpPr>
                  <a:spLocks/>
                </p:cNvSpPr>
                <p:nvPr/>
              </p:nvSpPr>
              <p:spPr bwMode="auto">
                <a:xfrm>
                  <a:off x="4799" y="2721"/>
                  <a:ext cx="10" cy="324"/>
                </a:xfrm>
                <a:custGeom>
                  <a:avLst/>
                  <a:gdLst>
                    <a:gd name="T0" fmla="*/ 3 w 29"/>
                    <a:gd name="T1" fmla="*/ 22 h 373"/>
                    <a:gd name="T2" fmla="*/ 3 w 29"/>
                    <a:gd name="T3" fmla="*/ 260 h 373"/>
                    <a:gd name="T4" fmla="*/ 0 w 29"/>
                    <a:gd name="T5" fmla="*/ 281 h 373"/>
                    <a:gd name="T6" fmla="*/ 0 w 29"/>
                    <a:gd name="T7" fmla="*/ 0 h 373"/>
                    <a:gd name="T8" fmla="*/ 3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29" y="29"/>
                      </a:move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9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5" name="Freeform 386"/>
                <p:cNvSpPr>
                  <a:spLocks/>
                </p:cNvSpPr>
                <p:nvPr/>
              </p:nvSpPr>
              <p:spPr bwMode="auto">
                <a:xfrm>
                  <a:off x="4903" y="3139"/>
                  <a:ext cx="9" cy="324"/>
                </a:xfrm>
                <a:custGeom>
                  <a:avLst/>
                  <a:gdLst>
                    <a:gd name="T0" fmla="*/ 3 w 29"/>
                    <a:gd name="T1" fmla="*/ 21 h 372"/>
                    <a:gd name="T2" fmla="*/ 3 w 29"/>
                    <a:gd name="T3" fmla="*/ 260 h 372"/>
                    <a:gd name="T4" fmla="*/ 0 w 29"/>
                    <a:gd name="T5" fmla="*/ 282 h 372"/>
                    <a:gd name="T6" fmla="*/ 0 w 29"/>
                    <a:gd name="T7" fmla="*/ 0 h 372"/>
                    <a:gd name="T8" fmla="*/ 3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29" y="27"/>
                      </a:moveTo>
                      <a:lnTo>
                        <a:pt x="29" y="343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9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6" name="Freeform 387"/>
                <p:cNvSpPr>
                  <a:spLocks/>
                </p:cNvSpPr>
                <p:nvPr/>
              </p:nvSpPr>
              <p:spPr bwMode="auto">
                <a:xfrm>
                  <a:off x="4799" y="3139"/>
                  <a:ext cx="72" cy="324"/>
                </a:xfrm>
                <a:custGeom>
                  <a:avLst/>
                  <a:gdLst>
                    <a:gd name="T0" fmla="*/ 3 w 215"/>
                    <a:gd name="T1" fmla="*/ 165 h 372"/>
                    <a:gd name="T2" fmla="*/ 21 w 215"/>
                    <a:gd name="T3" fmla="*/ 165 h 372"/>
                    <a:gd name="T4" fmla="*/ 21 w 215"/>
                    <a:gd name="T5" fmla="*/ 260 h 372"/>
                    <a:gd name="T6" fmla="*/ 3 w 215"/>
                    <a:gd name="T7" fmla="*/ 260 h 372"/>
                    <a:gd name="T8" fmla="*/ 0 w 215"/>
                    <a:gd name="T9" fmla="*/ 282 h 372"/>
                    <a:gd name="T10" fmla="*/ 24 w 215"/>
                    <a:gd name="T11" fmla="*/ 282 h 372"/>
                    <a:gd name="T12" fmla="*/ 24 w 215"/>
                    <a:gd name="T13" fmla="*/ 0 h 372"/>
                    <a:gd name="T14" fmla="*/ 0 w 215"/>
                    <a:gd name="T15" fmla="*/ 0 h 372"/>
                    <a:gd name="T16" fmla="*/ 3 w 215"/>
                    <a:gd name="T17" fmla="*/ 21 h 372"/>
                    <a:gd name="T18" fmla="*/ 21 w 215"/>
                    <a:gd name="T19" fmla="*/ 21 h 372"/>
                    <a:gd name="T20" fmla="*/ 21 w 215"/>
                    <a:gd name="T21" fmla="*/ 130 h 372"/>
                    <a:gd name="T22" fmla="*/ 3 w 215"/>
                    <a:gd name="T23" fmla="*/ 130 h 372"/>
                    <a:gd name="T24" fmla="*/ 3 w 215"/>
                    <a:gd name="T25" fmla="*/ 165 h 37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5"/>
                    <a:gd name="T40" fmla="*/ 0 h 372"/>
                    <a:gd name="T41" fmla="*/ 215 w 215"/>
                    <a:gd name="T42" fmla="*/ 372 h 37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5" h="372">
                      <a:moveTo>
                        <a:pt x="28" y="217"/>
                      </a:moveTo>
                      <a:lnTo>
                        <a:pt x="186" y="217"/>
                      </a:lnTo>
                      <a:lnTo>
                        <a:pt x="186" y="343"/>
                      </a:lnTo>
                      <a:lnTo>
                        <a:pt x="29" y="343"/>
                      </a:lnTo>
                      <a:lnTo>
                        <a:pt x="0" y="372"/>
                      </a:lnTo>
                      <a:lnTo>
                        <a:pt x="215" y="372"/>
                      </a:lnTo>
                      <a:lnTo>
                        <a:pt x="215" y="0"/>
                      </a:lnTo>
                      <a:lnTo>
                        <a:pt x="0" y="0"/>
                      </a:lnTo>
                      <a:lnTo>
                        <a:pt x="29" y="27"/>
                      </a:lnTo>
                      <a:lnTo>
                        <a:pt x="186" y="27"/>
                      </a:lnTo>
                      <a:lnTo>
                        <a:pt x="186" y="171"/>
                      </a:lnTo>
                      <a:lnTo>
                        <a:pt x="29" y="171"/>
                      </a:lnTo>
                      <a:lnTo>
                        <a:pt x="2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7" name="Freeform 388"/>
                <p:cNvSpPr>
                  <a:spLocks/>
                </p:cNvSpPr>
                <p:nvPr/>
              </p:nvSpPr>
              <p:spPr bwMode="auto">
                <a:xfrm>
                  <a:off x="4799" y="3139"/>
                  <a:ext cx="10" cy="324"/>
                </a:xfrm>
                <a:custGeom>
                  <a:avLst/>
                  <a:gdLst>
                    <a:gd name="T0" fmla="*/ 3 w 29"/>
                    <a:gd name="T1" fmla="*/ 21 h 372"/>
                    <a:gd name="T2" fmla="*/ 3 w 29"/>
                    <a:gd name="T3" fmla="*/ 260 h 372"/>
                    <a:gd name="T4" fmla="*/ 0 w 29"/>
                    <a:gd name="T5" fmla="*/ 282 h 372"/>
                    <a:gd name="T6" fmla="*/ 0 w 29"/>
                    <a:gd name="T7" fmla="*/ 0 h 372"/>
                    <a:gd name="T8" fmla="*/ 3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29" y="27"/>
                      </a:moveTo>
                      <a:lnTo>
                        <a:pt x="29" y="343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9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8" name="Rectangle 389"/>
                <p:cNvSpPr>
                  <a:spLocks noChangeArrowheads="1"/>
                </p:cNvSpPr>
                <p:nvPr/>
              </p:nvSpPr>
              <p:spPr bwMode="auto">
                <a:xfrm>
                  <a:off x="5114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9" name="Rectangle 390"/>
                <p:cNvSpPr>
                  <a:spLocks noChangeArrowheads="1"/>
                </p:cNvSpPr>
                <p:nvPr/>
              </p:nvSpPr>
              <p:spPr bwMode="auto">
                <a:xfrm>
                  <a:off x="5218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40" name="Rectangle 391"/>
                <p:cNvSpPr>
                  <a:spLocks noChangeArrowheads="1"/>
                </p:cNvSpPr>
                <p:nvPr/>
              </p:nvSpPr>
              <p:spPr bwMode="auto">
                <a:xfrm>
                  <a:off x="5324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41" name="Rectangle 392"/>
                <p:cNvSpPr>
                  <a:spLocks noChangeArrowheads="1"/>
                </p:cNvSpPr>
                <p:nvPr/>
              </p:nvSpPr>
              <p:spPr bwMode="auto">
                <a:xfrm>
                  <a:off x="5008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42" name="Rectangle 393"/>
                <p:cNvSpPr>
                  <a:spLocks noChangeArrowheads="1"/>
                </p:cNvSpPr>
                <p:nvPr/>
              </p:nvSpPr>
              <p:spPr bwMode="auto">
                <a:xfrm>
                  <a:off x="4903" y="2898"/>
                  <a:ext cx="71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43" name="Rectangle 394"/>
                <p:cNvSpPr>
                  <a:spLocks noChangeArrowheads="1"/>
                </p:cNvSpPr>
                <p:nvPr/>
              </p:nvSpPr>
              <p:spPr bwMode="auto">
                <a:xfrm>
                  <a:off x="4799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44" name="Freeform 395"/>
                <p:cNvSpPr>
                  <a:spLocks/>
                </p:cNvSpPr>
                <p:nvPr/>
              </p:nvSpPr>
              <p:spPr bwMode="auto">
                <a:xfrm>
                  <a:off x="4986" y="2736"/>
                  <a:ext cx="12" cy="37"/>
                </a:xfrm>
                <a:custGeom>
                  <a:avLst/>
                  <a:gdLst>
                    <a:gd name="T0" fmla="*/ 2 w 37"/>
                    <a:gd name="T1" fmla="*/ 36 h 38"/>
                    <a:gd name="T2" fmla="*/ 3 w 37"/>
                    <a:gd name="T3" fmla="*/ 34 h 38"/>
                    <a:gd name="T4" fmla="*/ 3 w 37"/>
                    <a:gd name="T5" fmla="*/ 30 h 38"/>
                    <a:gd name="T6" fmla="*/ 4 w 37"/>
                    <a:gd name="T7" fmla="*/ 23 h 38"/>
                    <a:gd name="T8" fmla="*/ 4 w 37"/>
                    <a:gd name="T9" fmla="*/ 19 h 38"/>
                    <a:gd name="T10" fmla="*/ 4 w 37"/>
                    <a:gd name="T11" fmla="*/ 12 h 38"/>
                    <a:gd name="T12" fmla="*/ 3 w 37"/>
                    <a:gd name="T13" fmla="*/ 5 h 38"/>
                    <a:gd name="T14" fmla="*/ 3 w 37"/>
                    <a:gd name="T15" fmla="*/ 1 h 38"/>
                    <a:gd name="T16" fmla="*/ 2 w 37"/>
                    <a:gd name="T17" fmla="*/ 0 h 38"/>
                    <a:gd name="T18" fmla="*/ 1 w 37"/>
                    <a:gd name="T19" fmla="*/ 1 h 38"/>
                    <a:gd name="T20" fmla="*/ 1 w 37"/>
                    <a:gd name="T21" fmla="*/ 5 h 38"/>
                    <a:gd name="T22" fmla="*/ 0 w 37"/>
                    <a:gd name="T23" fmla="*/ 12 h 38"/>
                    <a:gd name="T24" fmla="*/ 0 w 37"/>
                    <a:gd name="T25" fmla="*/ 19 h 38"/>
                    <a:gd name="T26" fmla="*/ 0 w 37"/>
                    <a:gd name="T27" fmla="*/ 23 h 38"/>
                    <a:gd name="T28" fmla="*/ 1 w 37"/>
                    <a:gd name="T29" fmla="*/ 30 h 38"/>
                    <a:gd name="T30" fmla="*/ 1 w 37"/>
                    <a:gd name="T31" fmla="*/ 34 h 38"/>
                    <a:gd name="T32" fmla="*/ 2 w 37"/>
                    <a:gd name="T33" fmla="*/ 36 h 38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37"/>
                    <a:gd name="T52" fmla="*/ 0 h 38"/>
                    <a:gd name="T53" fmla="*/ 37 w 37"/>
                    <a:gd name="T54" fmla="*/ 38 h 38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37" h="38">
                      <a:moveTo>
                        <a:pt x="19" y="38"/>
                      </a:moveTo>
                      <a:lnTo>
                        <a:pt x="26" y="36"/>
                      </a:lnTo>
                      <a:lnTo>
                        <a:pt x="32" y="32"/>
                      </a:lnTo>
                      <a:lnTo>
                        <a:pt x="36" y="25"/>
                      </a:lnTo>
                      <a:lnTo>
                        <a:pt x="37" y="19"/>
                      </a:lnTo>
                      <a:lnTo>
                        <a:pt x="36" y="12"/>
                      </a:lnTo>
                      <a:lnTo>
                        <a:pt x="32" y="5"/>
                      </a:lnTo>
                      <a:lnTo>
                        <a:pt x="26" y="1"/>
                      </a:lnTo>
                      <a:lnTo>
                        <a:pt x="19" y="0"/>
                      </a:lnTo>
                      <a:lnTo>
                        <a:pt x="12" y="1"/>
                      </a:lnTo>
                      <a:lnTo>
                        <a:pt x="6" y="5"/>
                      </a:lnTo>
                      <a:lnTo>
                        <a:pt x="2" y="12"/>
                      </a:lnTo>
                      <a:lnTo>
                        <a:pt x="0" y="19"/>
                      </a:lnTo>
                      <a:lnTo>
                        <a:pt x="2" y="25"/>
                      </a:lnTo>
                      <a:lnTo>
                        <a:pt x="6" y="32"/>
                      </a:lnTo>
                      <a:lnTo>
                        <a:pt x="12" y="36"/>
                      </a:lnTo>
                      <a:lnTo>
                        <a:pt x="19" y="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</p:grpSp>
          <p:sp>
            <p:nvSpPr>
              <p:cNvPr id="159" name="Text Box 97"/>
              <p:cNvSpPr txBox="1">
                <a:spLocks noChangeArrowheads="1"/>
              </p:cNvSpPr>
              <p:nvPr/>
            </p:nvSpPr>
            <p:spPr bwMode="auto">
              <a:xfrm>
                <a:off x="8290714" y="6924131"/>
                <a:ext cx="1577594" cy="2147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7" tIns="55596" rIns="111187" bIns="555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социально-значимый объект</a:t>
                </a:r>
              </a:p>
            </p:txBody>
          </p:sp>
          <p:grpSp>
            <p:nvGrpSpPr>
              <p:cNvPr id="160" name="Группа 119"/>
              <p:cNvGrpSpPr>
                <a:grpSpLocks/>
              </p:cNvGrpSpPr>
              <p:nvPr/>
            </p:nvGrpSpPr>
            <p:grpSpPr bwMode="auto">
              <a:xfrm>
                <a:off x="8069460" y="7119669"/>
                <a:ext cx="133320" cy="125887"/>
                <a:chOff x="214313" y="8958263"/>
                <a:chExt cx="642937" cy="500062"/>
              </a:xfrm>
            </p:grpSpPr>
            <p:sp>
              <p:nvSpPr>
                <p:cNvPr id="162" name="Прямоугольник 15"/>
                <p:cNvSpPr>
                  <a:spLocks noChangeArrowheads="1"/>
                </p:cNvSpPr>
                <p:nvPr/>
              </p:nvSpPr>
              <p:spPr bwMode="auto">
                <a:xfrm>
                  <a:off x="214313" y="9172575"/>
                  <a:ext cx="642937" cy="285750"/>
                </a:xfrm>
                <a:prstGeom prst="rect">
                  <a:avLst/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85512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3" name="Равнобедренный треугольник 16"/>
                <p:cNvSpPr>
                  <a:spLocks noChangeArrowheads="1"/>
                </p:cNvSpPr>
                <p:nvPr/>
              </p:nvSpPr>
              <p:spPr bwMode="auto">
                <a:xfrm>
                  <a:off x="214313" y="8958263"/>
                  <a:ext cx="642937" cy="214312"/>
                </a:xfrm>
                <a:prstGeom prst="triangle">
                  <a:avLst>
                    <a:gd name="adj" fmla="val 50000"/>
                  </a:avLst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85512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grpSp>
              <p:nvGrpSpPr>
                <p:cNvPr id="164" name="Группа 21"/>
                <p:cNvGrpSpPr>
                  <a:grpSpLocks/>
                </p:cNvGrpSpPr>
                <p:nvPr/>
              </p:nvGrpSpPr>
              <p:grpSpPr bwMode="auto">
                <a:xfrm>
                  <a:off x="463631" y="9009063"/>
                  <a:ext cx="142876" cy="142875"/>
                  <a:chOff x="11544336" y="8944798"/>
                  <a:chExt cx="142876" cy="142876"/>
                </a:xfrm>
              </p:grpSpPr>
              <p:cxnSp>
                <p:nvCxnSpPr>
                  <p:cNvPr id="165" name="Прямая соединительная линия 18"/>
                  <p:cNvCxnSpPr>
                    <a:cxnSpLocks noChangeShapeType="1"/>
                  </p:cNvCxnSpPr>
                  <p:nvPr/>
                </p:nvCxnSpPr>
                <p:spPr bwMode="auto">
                  <a:xfrm rot="5400000">
                    <a:off x="11544336" y="9015442"/>
                    <a:ext cx="142876" cy="1588"/>
                  </a:xfrm>
                  <a:prstGeom prst="line">
                    <a:avLst/>
                  </a:prstGeom>
                  <a:noFill/>
                  <a:ln w="19050" algn="ctr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66" name="Прямая соединительная линия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1544336" y="9015442"/>
                    <a:ext cx="142876" cy="1588"/>
                  </a:xfrm>
                  <a:prstGeom prst="line">
                    <a:avLst/>
                  </a:prstGeom>
                  <a:noFill/>
                  <a:ln w="19050" algn="ctr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</p:cxnSp>
            </p:grpSp>
          </p:grpSp>
          <p:sp>
            <p:nvSpPr>
              <p:cNvPr id="161" name="Text Box 97"/>
              <p:cNvSpPr txBox="1">
                <a:spLocks noChangeArrowheads="1"/>
              </p:cNvSpPr>
              <p:nvPr/>
            </p:nvSpPr>
            <p:spPr bwMode="auto">
              <a:xfrm>
                <a:off x="8297583" y="7053579"/>
                <a:ext cx="1552510" cy="2147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7" tIns="55596" rIns="111187" bIns="555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больница</a:t>
                </a:r>
              </a:p>
            </p:txBody>
          </p:sp>
        </p:grpSp>
      </p:grpSp>
      <p:sp>
        <p:nvSpPr>
          <p:cNvPr id="262" name="Прямоугольник 261"/>
          <p:cNvSpPr/>
          <p:nvPr/>
        </p:nvSpPr>
        <p:spPr>
          <a:xfrm>
            <a:off x="314659" y="1393498"/>
            <a:ext cx="836663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263" name="Скругленный прямоугольник 262"/>
          <p:cNvSpPr/>
          <p:nvPr/>
        </p:nvSpPr>
        <p:spPr>
          <a:xfrm>
            <a:off x="314659" y="1205364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64" name="Прямоугольник 263"/>
          <p:cNvSpPr/>
          <p:nvPr/>
        </p:nvSpPr>
        <p:spPr bwMode="auto">
          <a:xfrm>
            <a:off x="561167" y="120644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TextBox 23"/>
          <p:cNvSpPr txBox="1"/>
          <p:nvPr/>
        </p:nvSpPr>
        <p:spPr>
          <a:xfrm>
            <a:off x="221999" y="965535"/>
            <a:ext cx="503121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266" name="TextBox 23"/>
          <p:cNvSpPr txBox="1"/>
          <p:nvPr/>
        </p:nvSpPr>
        <p:spPr>
          <a:xfrm>
            <a:off x="645310" y="952112"/>
            <a:ext cx="506012" cy="29653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10</a:t>
            </a:r>
            <a:endParaRPr lang="ru-RU" kern="0" dirty="0">
              <a:solidFill>
                <a:prstClr val="black"/>
              </a:solidFill>
            </a:endParaRPr>
          </a:p>
        </p:txBody>
      </p:sp>
      <p:pic>
        <p:nvPicPr>
          <p:cNvPr id="2" name="Саранск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97710" y="997690"/>
            <a:ext cx="3027174" cy="2320946"/>
          </a:xfrm>
          <a:prstGeom prst="rect">
            <a:avLst/>
          </a:prstGeom>
        </p:spPr>
      </p:pic>
      <p:grpSp>
        <p:nvGrpSpPr>
          <p:cNvPr id="270" name="Группа 119"/>
          <p:cNvGrpSpPr>
            <a:grpSpLocks/>
          </p:cNvGrpSpPr>
          <p:nvPr/>
        </p:nvGrpSpPr>
        <p:grpSpPr bwMode="auto">
          <a:xfrm>
            <a:off x="3312660" y="2737356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7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7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7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7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76" name="Группа 629"/>
          <p:cNvGrpSpPr>
            <a:grpSpLocks/>
          </p:cNvGrpSpPr>
          <p:nvPr/>
        </p:nvGrpSpPr>
        <p:grpSpPr bwMode="auto">
          <a:xfrm>
            <a:off x="3177274" y="4310176"/>
            <a:ext cx="220242" cy="340814"/>
            <a:chOff x="142483" y="3760975"/>
            <a:chExt cx="346075" cy="689467"/>
          </a:xfrm>
        </p:grpSpPr>
        <p:sp>
          <p:nvSpPr>
            <p:cNvPr id="27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278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279" name="Text Box 286"/>
            <p:cNvSpPr txBox="1">
              <a:spLocks noChangeArrowheads="1"/>
            </p:cNvSpPr>
            <p:nvPr/>
          </p:nvSpPr>
          <p:spPr bwMode="auto">
            <a:xfrm>
              <a:off x="142483" y="3760975"/>
              <a:ext cx="346075" cy="6894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281" name="Группа 119"/>
          <p:cNvGrpSpPr>
            <a:grpSpLocks/>
          </p:cNvGrpSpPr>
          <p:nvPr/>
        </p:nvGrpSpPr>
        <p:grpSpPr bwMode="auto">
          <a:xfrm>
            <a:off x="2953445" y="2437684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82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3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84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85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86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87" name="Группа 119"/>
          <p:cNvGrpSpPr>
            <a:grpSpLocks/>
          </p:cNvGrpSpPr>
          <p:nvPr/>
        </p:nvGrpSpPr>
        <p:grpSpPr bwMode="auto">
          <a:xfrm>
            <a:off x="3699526" y="2835470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88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9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90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91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92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93" name="Группа 119"/>
          <p:cNvGrpSpPr>
            <a:grpSpLocks/>
          </p:cNvGrpSpPr>
          <p:nvPr/>
        </p:nvGrpSpPr>
        <p:grpSpPr bwMode="auto">
          <a:xfrm>
            <a:off x="3298805" y="3375039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94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5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96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97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98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99" name="Группа 119"/>
          <p:cNvGrpSpPr>
            <a:grpSpLocks/>
          </p:cNvGrpSpPr>
          <p:nvPr/>
        </p:nvGrpSpPr>
        <p:grpSpPr bwMode="auto">
          <a:xfrm>
            <a:off x="4234863" y="2585652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300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01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02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303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304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pic>
        <p:nvPicPr>
          <p:cNvPr id="31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097463" y="3770648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923355" y="3202329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123379" y="3155672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629081" y="2503248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8013912" y="6819972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5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237822" y="2226714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Рисунок 254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91" y="18408"/>
            <a:ext cx="10347629" cy="8190555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0" y="-3028"/>
            <a:ext cx="10333256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 defTabSz="659513">
              <a:lnSpc>
                <a:spcPct val="85000"/>
              </a:lnSpc>
              <a:defRPr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</a:t>
            </a:r>
            <a:r>
              <a:rPr lang="ru-RU" dirty="0" smtClean="0"/>
              <a:t>ОСАДКАМ И </a:t>
            </a:r>
            <a:r>
              <a:rPr lang="ru-RU" altLang="ru-RU" dirty="0" smtClean="0"/>
              <a:t>ПОРЫВАМ ВЕТРА</a:t>
            </a:r>
          </a:p>
          <a:p>
            <a:r>
              <a:rPr lang="ru-RU" altLang="ru-RU" dirty="0" smtClean="0"/>
              <a:t> </a:t>
            </a:r>
            <a:r>
              <a:rPr lang="ru-RU" dirty="0"/>
              <a:t>НА </a:t>
            </a:r>
            <a:r>
              <a:rPr lang="ru-RU" dirty="0" smtClean="0"/>
              <a:t>ТЕРРИТОРИИ РУЗАЕВСКОГО </a:t>
            </a:r>
            <a:r>
              <a:rPr lang="ru-RU" dirty="0"/>
              <a:t>МР РЕСПУБЛИКИ МОРДОВИЯ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/>
              <a:t>РИСК НАРУШЕНИЯ ЭЛЕКТРОСНАБЖЕНИЯ НА </a:t>
            </a:r>
            <a:r>
              <a:rPr lang="ru-RU" dirty="0"/>
              <a:t>2</a:t>
            </a:r>
            <a:r>
              <a:rPr lang="ru-RU" dirty="0" smtClean="0"/>
              <a:t>8.01.2022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7297709" y="753828"/>
            <a:ext cx="3027175" cy="23737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8957" tIns="44479" rIns="88957" bIns="44479" anchor="ctr"/>
          <a:lstStyle/>
          <a:p>
            <a:pPr algn="ctr" defTabSz="567462"/>
            <a:r>
              <a:rPr lang="ru-RU" sz="1300" dirty="0">
                <a:solidFill>
                  <a:sysClr val="windowText" lastClr="000000"/>
                </a:solidFill>
                <a:latin typeface="Times New Roman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4213411" y="2823608"/>
            <a:ext cx="707763" cy="22551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Рузаевка</a:t>
            </a: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4337726" y="2642495"/>
            <a:ext cx="175267" cy="181113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12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132" name="Прямоугольник 131"/>
          <p:cNvSpPr/>
          <p:nvPr/>
        </p:nvSpPr>
        <p:spPr>
          <a:xfrm>
            <a:off x="248213" y="1460776"/>
            <a:ext cx="808689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133" name="Скругленный прямоугольник 132"/>
          <p:cNvSpPr/>
          <p:nvPr/>
        </p:nvSpPr>
        <p:spPr>
          <a:xfrm>
            <a:off x="248212" y="1256858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134" name="Прямоугольник 133"/>
          <p:cNvSpPr/>
          <p:nvPr/>
        </p:nvSpPr>
        <p:spPr bwMode="auto">
          <a:xfrm>
            <a:off x="494720" y="1257943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TextBox 23"/>
          <p:cNvSpPr txBox="1"/>
          <p:nvPr/>
        </p:nvSpPr>
        <p:spPr>
          <a:xfrm>
            <a:off x="221130" y="995522"/>
            <a:ext cx="503121" cy="29653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1</a:t>
            </a:r>
          </a:p>
        </p:txBody>
      </p:sp>
      <p:sp>
        <p:nvSpPr>
          <p:cNvPr id="136" name="TextBox 23"/>
          <p:cNvSpPr txBox="1"/>
          <p:nvPr/>
        </p:nvSpPr>
        <p:spPr>
          <a:xfrm>
            <a:off x="622432" y="991207"/>
            <a:ext cx="434470" cy="29653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kern="0" dirty="0">
                <a:solidFill>
                  <a:prstClr val="black"/>
                </a:solidFill>
              </a:rPr>
              <a:t>1</a:t>
            </a:r>
            <a:r>
              <a:rPr lang="ru-RU" kern="0" dirty="0" smtClean="0">
                <a:solidFill>
                  <a:prstClr val="black"/>
                </a:solidFill>
              </a:rPr>
              <a:t>0</a:t>
            </a:r>
            <a:endParaRPr lang="ru-RU" kern="0" dirty="0">
              <a:solidFill>
                <a:prstClr val="black"/>
              </a:solidFill>
            </a:endParaRPr>
          </a:p>
        </p:txBody>
      </p:sp>
      <p:grpSp>
        <p:nvGrpSpPr>
          <p:cNvPr id="137" name="Группа 136"/>
          <p:cNvGrpSpPr/>
          <p:nvPr/>
        </p:nvGrpSpPr>
        <p:grpSpPr>
          <a:xfrm>
            <a:off x="7773111" y="5904525"/>
            <a:ext cx="3485734" cy="2267282"/>
            <a:chOff x="7783742" y="6124139"/>
            <a:chExt cx="3485735" cy="2068417"/>
          </a:xfrm>
        </p:grpSpPr>
        <p:grpSp>
          <p:nvGrpSpPr>
            <p:cNvPr id="138" name="Группа 137"/>
            <p:cNvGrpSpPr/>
            <p:nvPr/>
          </p:nvGrpSpPr>
          <p:grpSpPr>
            <a:xfrm>
              <a:off x="7783742" y="6124139"/>
              <a:ext cx="2940468" cy="2068417"/>
              <a:chOff x="9401426" y="3528488"/>
              <a:chExt cx="2977612" cy="3284486"/>
            </a:xfrm>
          </p:grpSpPr>
          <p:grpSp>
            <p:nvGrpSpPr>
              <p:cNvPr id="238" name="Группа 1145"/>
              <p:cNvGrpSpPr/>
              <p:nvPr/>
            </p:nvGrpSpPr>
            <p:grpSpPr>
              <a:xfrm>
                <a:off x="9401426" y="3528488"/>
                <a:ext cx="2977612" cy="3284486"/>
                <a:chOff x="6759624" y="4893992"/>
                <a:chExt cx="2425034" cy="1946189"/>
              </a:xfrm>
            </p:grpSpPr>
            <p:sp>
              <p:nvSpPr>
                <p:cNvPr id="243" name="Rectangle 93"/>
                <p:cNvSpPr>
                  <a:spLocks noChangeArrowheads="1"/>
                </p:cNvSpPr>
                <p:nvPr/>
              </p:nvSpPr>
              <p:spPr bwMode="auto">
                <a:xfrm>
                  <a:off x="6759624" y="4918615"/>
                  <a:ext cx="2096871" cy="1921566"/>
                </a:xfrm>
                <a:prstGeom prst="rect">
                  <a:avLst/>
                </a:prstGeom>
                <a:solidFill>
                  <a:sysClr val="window" lastClr="FFFFFF"/>
                </a:solidFill>
                <a:ln w="19050">
                  <a:solidFill>
                    <a:sysClr val="windowText" lastClr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altLang="ru-RU" sz="800" kern="0" dirty="0">
                    <a:solidFill>
                      <a:srgbClr val="000000"/>
                    </a:solidFill>
                    <a:latin typeface="Calibri" panose="020F050202020403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197788" y="4893992"/>
                  <a:ext cx="1606383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i="1" kern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Условные обозначения</a:t>
                  </a:r>
                </a:p>
              </p:txBody>
            </p:sp>
            <p:sp>
              <p:nvSpPr>
                <p:cNvPr id="245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187581" y="6232908"/>
                  <a:ext cx="1609849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46" name="TextBox 10"/>
                <p:cNvSpPr txBox="1"/>
                <p:nvPr/>
              </p:nvSpPr>
              <p:spPr>
                <a:xfrm>
                  <a:off x="6853862" y="6625499"/>
                  <a:ext cx="919351" cy="184933"/>
                </a:xfrm>
                <a:prstGeom prst="rect">
                  <a:avLst/>
                </a:prstGeom>
                <a:solidFill>
                  <a:sysClr val="window" lastClr="FFFFFF"/>
                </a:solidFill>
                <a:effectLst>
                  <a:softEdge rad="63500"/>
                </a:effectLst>
              </p:spPr>
              <p:txBody>
                <a:bodyPr wrap="square" rtlCol="0">
                  <a:spAutoFit/>
                </a:bodyPr>
                <a:lstStyle>
                  <a:defPPr>
                    <a:defRPr lang="ru-RU"/>
                  </a:defPPr>
                  <a:lvl1pPr algn="ctr">
                    <a:defRPr sz="700" b="1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lvl1pPr>
                </a:lstStyle>
                <a:p>
                  <a:pPr algn="l" defTabSz="103606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sz="800" kern="0" dirty="0" smtClean="0">
                      <a:solidFill>
                        <a:prstClr val="black"/>
                      </a:solidFill>
                    </a:rPr>
                    <a:t>Саранск</a:t>
                  </a:r>
                  <a:endParaRPr lang="ru-RU" sz="800" kern="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7" name="Прямоугольник 246"/>
                <p:cNvSpPr/>
                <p:nvPr/>
              </p:nvSpPr>
              <p:spPr>
                <a:xfrm>
                  <a:off x="6821544" y="6110531"/>
                  <a:ext cx="527227" cy="138165"/>
                </a:xfrm>
                <a:prstGeom prst="rect">
                  <a:avLst/>
                </a:prstGeom>
                <a:solidFill>
                  <a:srgbClr val="FFFF0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algn="ctr" defTabSz="103606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sz="800" kern="0" dirty="0">
                      <a:solidFill>
                        <a:prstClr val="black"/>
                      </a:solidFill>
                      <a:latin typeface="Times New Roman" pitchFamily="18" charset="0"/>
                      <a:cs typeface="Times New Roman" panose="02020603050405020304" pitchFamily="18" charset="0"/>
                    </a:rPr>
                    <a:t>321/20</a:t>
                  </a:r>
                </a:p>
              </p:txBody>
            </p:sp>
            <p:sp>
              <p:nvSpPr>
                <p:cNvPr id="24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308981" y="6603121"/>
                  <a:ext cx="1831079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b="0" kern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муниципальное образование</a:t>
                  </a:r>
                </a:p>
              </p:txBody>
            </p:sp>
            <p:sp>
              <p:nvSpPr>
                <p:cNvPr id="2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54310" y="5904607"/>
                  <a:ext cx="1896493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85" tIns="63994" rIns="127985" bIns="63994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b="0" kern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 - линии электропередач 110 кВт</a:t>
                  </a:r>
                </a:p>
              </p:txBody>
            </p:sp>
            <p:cxnSp>
              <p:nvCxnSpPr>
                <p:cNvPr id="250" name="Прямая соединительная линия 249"/>
                <p:cNvCxnSpPr/>
                <p:nvPr/>
              </p:nvCxnSpPr>
              <p:spPr>
                <a:xfrm>
                  <a:off x="6955007" y="5999758"/>
                  <a:ext cx="275997" cy="0"/>
                </a:xfrm>
                <a:prstGeom prst="line">
                  <a:avLst/>
                </a:prstGeom>
                <a:noFill/>
                <a:ln w="38100" cap="flat" cmpd="sng" algn="ctr">
                  <a:solidFill>
                    <a:srgbClr val="5B9BD5">
                      <a:lumMod val="50000"/>
                    </a:srgbClr>
                  </a:solidFill>
                  <a:prstDash val="solid"/>
                  <a:miter lim="800000"/>
                </a:ln>
                <a:effectLst/>
              </p:spPr>
            </p:cxnSp>
            <p:sp>
              <p:nvSpPr>
                <p:cNvPr id="251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7286006" y="6092784"/>
                  <a:ext cx="1898652" cy="21661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127985" tIns="63994" rIns="127985" bIns="63994">
                  <a:spAutoFit/>
                </a:bodyPr>
                <a:lstStyle>
                  <a:lvl1pPr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742950" indent="-28575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6002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 defTabSz="1279525"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defTabSz="1278540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r>
                    <a:rPr lang="ru-RU" altLang="ru-RU" sz="800" kern="0" dirty="0">
                      <a:solidFill>
                        <a:srgbClr val="000000"/>
                      </a:solidFill>
                      <a:latin typeface="Times New Roman" pitchFamily="18" charset="0"/>
                    </a:rPr>
                    <a:t>- </a:t>
                  </a:r>
                  <a:r>
                    <a:rPr lang="ru-RU" altLang="ru-RU" sz="800" kern="0" dirty="0">
                      <a:solidFill>
                        <a:srgbClr val="000000"/>
                      </a:solidFill>
                      <a:latin typeface="Times New Roman" panose="02020603050405020304" pitchFamily="18" charset="0"/>
                      <a:cs typeface="Arial" panose="020B0604020202020204" pitchFamily="34" charset="0"/>
                    </a:rPr>
                    <a:t>протяженность ЛЭП/ТП (шт.)</a:t>
                  </a:r>
                </a:p>
              </p:txBody>
            </p:sp>
          </p:grpSp>
          <p:sp>
            <p:nvSpPr>
              <p:cNvPr id="239" name="Скругленный прямоугольник 238"/>
              <p:cNvSpPr/>
              <p:nvPr/>
            </p:nvSpPr>
            <p:spPr>
              <a:xfrm>
                <a:off x="9661923" y="6214698"/>
                <a:ext cx="282820" cy="225201"/>
              </a:xfrm>
              <a:prstGeom prst="roundRect">
                <a:avLst/>
              </a:prstGeom>
              <a:solidFill>
                <a:srgbClr val="70AD47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103606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00" b="1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60%</a:t>
                </a:r>
              </a:p>
            </p:txBody>
          </p:sp>
          <p:sp>
            <p:nvSpPr>
              <p:cNvPr id="240" name="Text Box 97"/>
              <p:cNvSpPr txBox="1">
                <a:spLocks noChangeArrowheads="1"/>
              </p:cNvSpPr>
              <p:nvPr/>
            </p:nvSpPr>
            <p:spPr bwMode="auto">
              <a:xfrm>
                <a:off x="10113052" y="6153648"/>
                <a:ext cx="2046139" cy="2956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80200" tIns="40101" rIns="80200" bIns="40101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0833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износ электроэнергетических систем </a:t>
                </a:r>
              </a:p>
            </p:txBody>
          </p:sp>
          <p:sp>
            <p:nvSpPr>
              <p:cNvPr id="241" name="Прямоугольник 240"/>
              <p:cNvSpPr/>
              <p:nvPr/>
            </p:nvSpPr>
            <p:spPr>
              <a:xfrm>
                <a:off x="9477456" y="5946998"/>
                <a:ext cx="658385" cy="197832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68571" tIns="34286" rIns="68571" bIns="34286" anchor="ctr"/>
              <a:lstStyle/>
              <a:p>
                <a:pPr algn="ctr" defTabSz="1036064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8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19/330</a:t>
                </a:r>
              </a:p>
            </p:txBody>
          </p:sp>
          <p:sp>
            <p:nvSpPr>
              <p:cNvPr id="242" name="Text Box 97"/>
              <p:cNvSpPr txBox="1">
                <a:spLocks noChangeArrowheads="1"/>
              </p:cNvSpPr>
              <p:nvPr/>
            </p:nvSpPr>
            <p:spPr bwMode="auto">
              <a:xfrm>
                <a:off x="10063858" y="5864757"/>
                <a:ext cx="1648083" cy="3655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73" tIns="63988" rIns="127973" bIns="63988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кол-во домов /населения</a:t>
                </a:r>
              </a:p>
            </p:txBody>
          </p:sp>
        </p:grpSp>
        <p:grpSp>
          <p:nvGrpSpPr>
            <p:cNvPr id="139" name="Группа 138"/>
            <p:cNvGrpSpPr/>
            <p:nvPr/>
          </p:nvGrpSpPr>
          <p:grpSpPr>
            <a:xfrm>
              <a:off x="7933580" y="6288530"/>
              <a:ext cx="3335897" cy="1425763"/>
              <a:chOff x="7933580" y="6288530"/>
              <a:chExt cx="3335897" cy="1425763"/>
            </a:xfrm>
          </p:grpSpPr>
          <p:sp>
            <p:nvSpPr>
              <p:cNvPr id="140" name="Text Box 97"/>
              <p:cNvSpPr txBox="1">
                <a:spLocks noChangeArrowheads="1"/>
              </p:cNvSpPr>
              <p:nvPr/>
            </p:nvSpPr>
            <p:spPr bwMode="auto">
              <a:xfrm>
                <a:off x="9727386" y="7544480"/>
                <a:ext cx="1542091" cy="1698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2897" tIns="46450" rIns="92897" bIns="46450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08491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600" b="0" kern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1" name="Text Box 97"/>
              <p:cNvSpPr txBox="1">
                <a:spLocks noChangeArrowheads="1"/>
              </p:cNvSpPr>
              <p:nvPr/>
            </p:nvSpPr>
            <p:spPr bwMode="auto">
              <a:xfrm>
                <a:off x="7975100" y="7430121"/>
                <a:ext cx="1650912" cy="20675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48239" tIns="74121" rIns="148239" bIns="74121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ru-RU" altLang="ru-RU" sz="500" b="0" kern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42" name="Text Box 97"/>
              <p:cNvSpPr txBox="1">
                <a:spLocks noChangeArrowheads="1"/>
              </p:cNvSpPr>
              <p:nvPr/>
            </p:nvSpPr>
            <p:spPr bwMode="auto">
              <a:xfrm>
                <a:off x="8364212" y="6288530"/>
                <a:ext cx="1701980" cy="214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3" tIns="55592" rIns="111183" bIns="555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осадков, мм</a:t>
                </a:r>
              </a:p>
            </p:txBody>
          </p:sp>
          <p:sp>
            <p:nvSpPr>
              <p:cNvPr id="143" name="TextBox 23"/>
              <p:cNvSpPr txBox="1"/>
              <p:nvPr/>
            </p:nvSpPr>
            <p:spPr>
              <a:xfrm>
                <a:off x="7933580" y="6316421"/>
                <a:ext cx="433813" cy="23795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lIns="105913" tIns="52957" rIns="105913" bIns="52957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36064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144" name="TextBox 23"/>
              <p:cNvSpPr txBox="1"/>
              <p:nvPr/>
            </p:nvSpPr>
            <p:spPr>
              <a:xfrm>
                <a:off x="7946676" y="6501432"/>
                <a:ext cx="420718" cy="237959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lIns="105913" tIns="52957" rIns="105913" bIns="52957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36064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rPr>
                  <a:t>15</a:t>
                </a:r>
                <a:endParaRPr lang="ru-RU" kern="0" dirty="0">
                  <a:solidFill>
                    <a:prstClr val="black"/>
                  </a:solidFill>
                  <a:latin typeface="Times New Roman" pitchFamily="18" charset="0"/>
                  <a:cs typeface="Arial" charset="0"/>
                </a:endParaRPr>
              </a:p>
            </p:txBody>
          </p:sp>
          <p:sp>
            <p:nvSpPr>
              <p:cNvPr id="145" name="Text Box 97"/>
              <p:cNvSpPr txBox="1">
                <a:spLocks noChangeArrowheads="1"/>
              </p:cNvSpPr>
              <p:nvPr/>
            </p:nvSpPr>
            <p:spPr bwMode="auto">
              <a:xfrm>
                <a:off x="8364209" y="6489575"/>
                <a:ext cx="1151399" cy="21473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3" tIns="55592" rIns="111183" bIns="555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ветра, м/с</a:t>
                </a:r>
              </a:p>
            </p:txBody>
          </p:sp>
          <p:grpSp>
            <p:nvGrpSpPr>
              <p:cNvPr id="146" name="Группа 629"/>
              <p:cNvGrpSpPr>
                <a:grpSpLocks/>
              </p:cNvGrpSpPr>
              <p:nvPr/>
            </p:nvGrpSpPr>
            <p:grpSpPr bwMode="auto">
              <a:xfrm>
                <a:off x="8069511" y="6748115"/>
                <a:ext cx="175267" cy="181113"/>
                <a:chOff x="142483" y="3760971"/>
                <a:chExt cx="346075" cy="386605"/>
              </a:xfrm>
            </p:grpSpPr>
            <p:sp>
              <p:nvSpPr>
                <p:cNvPr id="235" name="Line 281"/>
                <p:cNvSpPr>
                  <a:spLocks noChangeShapeType="1"/>
                </p:cNvSpPr>
                <p:nvPr/>
              </p:nvSpPr>
              <p:spPr bwMode="auto">
                <a:xfrm>
                  <a:off x="203673" y="3847248"/>
                  <a:ext cx="0" cy="300328"/>
                </a:xfrm>
                <a:prstGeom prst="line">
                  <a:avLst/>
                </a:prstGeom>
                <a:noFill/>
                <a:ln w="28575">
                  <a:solidFill>
                    <a:sysClr val="windowText" lastClr="00000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 defTabSz="1086394" fontAlgn="base"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000000"/>
                    </a:buClr>
                    <a:buSzPct val="100000"/>
                    <a:defRPr/>
                  </a:pPr>
                  <a:endParaRPr lang="ru-RU" sz="6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alibri Light"/>
                    <a:cs typeface="Arial" charset="0"/>
                  </a:endParaRPr>
                </a:p>
              </p:txBody>
            </p:sp>
            <p:sp>
              <p:nvSpPr>
                <p:cNvPr id="236" name="Freeform 285"/>
                <p:cNvSpPr>
                  <a:spLocks/>
                </p:cNvSpPr>
                <p:nvPr/>
              </p:nvSpPr>
              <p:spPr bwMode="auto">
                <a:xfrm>
                  <a:off x="198223" y="3795140"/>
                  <a:ext cx="270456" cy="228326"/>
                </a:xfrm>
                <a:custGeom>
                  <a:avLst/>
                  <a:gdLst>
                    <a:gd name="T0" fmla="*/ 0 w 291"/>
                    <a:gd name="T1" fmla="*/ 0 h 159"/>
                    <a:gd name="T2" fmla="*/ 0 w 291"/>
                    <a:gd name="T3" fmla="*/ 2147483647 h 159"/>
                    <a:gd name="T4" fmla="*/ 2147483647 w 291"/>
                    <a:gd name="T5" fmla="*/ 2147483647 h 159"/>
                    <a:gd name="T6" fmla="*/ 2147483647 w 291"/>
                    <a:gd name="T7" fmla="*/ 2147483647 h 159"/>
                    <a:gd name="T8" fmla="*/ 0 w 291"/>
                    <a:gd name="T9" fmla="*/ 0 h 15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1"/>
                    <a:gd name="T16" fmla="*/ 0 h 159"/>
                    <a:gd name="T17" fmla="*/ 291 w 291"/>
                    <a:gd name="T18" fmla="*/ 159 h 15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1" h="159">
                      <a:moveTo>
                        <a:pt x="0" y="0"/>
                      </a:moveTo>
                      <a:lnTo>
                        <a:pt x="0" y="159"/>
                      </a:lnTo>
                      <a:lnTo>
                        <a:pt x="291" y="114"/>
                      </a:lnTo>
                      <a:lnTo>
                        <a:pt x="291" y="3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9525">
                  <a:solidFill>
                    <a:sysClr val="windowText" lastClr="000000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pPr defTabSz="1086394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6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Calibri Light"/>
                    <a:cs typeface="Arial" charset="0"/>
                  </a:endParaRPr>
                </a:p>
              </p:txBody>
            </p:sp>
            <p:sp>
              <p:nvSpPr>
                <p:cNvPr id="237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142483" y="3760971"/>
                  <a:ext cx="346075" cy="2579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85450" tIns="42725" rIns="85450" bIns="42725">
                  <a:spAutoFit/>
                </a:bodyPr>
                <a:lstStyle/>
                <a:p>
                  <a:pPr algn="ctr" defTabSz="873238"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ru-RU" sz="300" kern="0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Calibri Light"/>
                    <a:cs typeface="Arial" charset="0"/>
                  </a:endParaRPr>
                </a:p>
              </p:txBody>
            </p:sp>
          </p:grpSp>
          <p:sp>
            <p:nvSpPr>
              <p:cNvPr id="147" name="Text Box 97"/>
              <p:cNvSpPr txBox="1">
                <a:spLocks noChangeArrowheads="1"/>
              </p:cNvSpPr>
              <p:nvPr/>
            </p:nvSpPr>
            <p:spPr bwMode="auto">
              <a:xfrm>
                <a:off x="8319182" y="6690212"/>
                <a:ext cx="1939518" cy="32705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7" tIns="55596" rIns="111187" bIns="555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пожарно-спасательные формирования</a:t>
                </a:r>
              </a:p>
            </p:txBody>
          </p:sp>
          <p:grpSp>
            <p:nvGrpSpPr>
              <p:cNvPr id="148" name="Group 316"/>
              <p:cNvGrpSpPr>
                <a:grpSpLocks/>
              </p:cNvGrpSpPr>
              <p:nvPr/>
            </p:nvGrpSpPr>
            <p:grpSpPr bwMode="auto">
              <a:xfrm>
                <a:off x="8056891" y="6958335"/>
                <a:ext cx="158122" cy="133305"/>
                <a:chOff x="4727" y="2506"/>
                <a:chExt cx="706" cy="1172"/>
              </a:xfrm>
            </p:grpSpPr>
            <p:sp>
              <p:nvSpPr>
                <p:cNvPr id="157" name="Freeform 317"/>
                <p:cNvSpPr>
                  <a:spLocks/>
                </p:cNvSpPr>
                <p:nvPr/>
              </p:nvSpPr>
              <p:spPr bwMode="auto">
                <a:xfrm>
                  <a:off x="4727" y="3558"/>
                  <a:ext cx="46" cy="120"/>
                </a:xfrm>
                <a:custGeom>
                  <a:avLst/>
                  <a:gdLst>
                    <a:gd name="T0" fmla="*/ 0 w 139"/>
                    <a:gd name="T1" fmla="*/ 107 h 135"/>
                    <a:gd name="T2" fmla="*/ 0 w 139"/>
                    <a:gd name="T3" fmla="*/ 73 h 135"/>
                    <a:gd name="T4" fmla="*/ 5 w 139"/>
                    <a:gd name="T5" fmla="*/ 73 h 135"/>
                    <a:gd name="T6" fmla="*/ 5 w 139"/>
                    <a:gd name="T7" fmla="*/ 37 h 135"/>
                    <a:gd name="T8" fmla="*/ 10 w 139"/>
                    <a:gd name="T9" fmla="*/ 37 h 135"/>
                    <a:gd name="T10" fmla="*/ 10 w 139"/>
                    <a:gd name="T11" fmla="*/ 0 h 135"/>
                    <a:gd name="T12" fmla="*/ 15 w 139"/>
                    <a:gd name="T13" fmla="*/ 0 h 135"/>
                    <a:gd name="T14" fmla="*/ 15 w 139"/>
                    <a:gd name="T15" fmla="*/ 107 h 135"/>
                    <a:gd name="T16" fmla="*/ 0 w 139"/>
                    <a:gd name="T17" fmla="*/ 107 h 1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39"/>
                    <a:gd name="T28" fmla="*/ 0 h 135"/>
                    <a:gd name="T29" fmla="*/ 139 w 139"/>
                    <a:gd name="T30" fmla="*/ 135 h 13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39" h="135">
                      <a:moveTo>
                        <a:pt x="0" y="135"/>
                      </a:moveTo>
                      <a:lnTo>
                        <a:pt x="0" y="92"/>
                      </a:lnTo>
                      <a:lnTo>
                        <a:pt x="46" y="92"/>
                      </a:lnTo>
                      <a:lnTo>
                        <a:pt x="46" y="47"/>
                      </a:lnTo>
                      <a:lnTo>
                        <a:pt x="92" y="47"/>
                      </a:lnTo>
                      <a:lnTo>
                        <a:pt x="92" y="0"/>
                      </a:lnTo>
                      <a:lnTo>
                        <a:pt x="139" y="0"/>
                      </a:lnTo>
                      <a:lnTo>
                        <a:pt x="139" y="135"/>
                      </a:lnTo>
                      <a:lnTo>
                        <a:pt x="0" y="135"/>
                      </a:lnTo>
                      <a:close/>
                    </a:path>
                  </a:pathLst>
                </a:custGeom>
                <a:solidFill>
                  <a:srgbClr val="7C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58" name="Freeform 318"/>
                <p:cNvSpPr>
                  <a:spLocks/>
                </p:cNvSpPr>
                <p:nvPr/>
              </p:nvSpPr>
              <p:spPr bwMode="auto">
                <a:xfrm>
                  <a:off x="4773" y="2564"/>
                  <a:ext cx="648" cy="1114"/>
                </a:xfrm>
                <a:custGeom>
                  <a:avLst/>
                  <a:gdLst>
                    <a:gd name="T0" fmla="*/ 0 w 1946"/>
                    <a:gd name="T1" fmla="*/ 971 h 1278"/>
                    <a:gd name="T2" fmla="*/ 0 w 1946"/>
                    <a:gd name="T3" fmla="*/ 78 h 1278"/>
                    <a:gd name="T4" fmla="*/ 84 w 1946"/>
                    <a:gd name="T5" fmla="*/ 78 h 1278"/>
                    <a:gd name="T6" fmla="*/ 84 w 1946"/>
                    <a:gd name="T7" fmla="*/ 71 h 1278"/>
                    <a:gd name="T8" fmla="*/ 84 w 1946"/>
                    <a:gd name="T9" fmla="*/ 62 h 1278"/>
                    <a:gd name="T10" fmla="*/ 85 w 1946"/>
                    <a:gd name="T11" fmla="*/ 55 h 1278"/>
                    <a:gd name="T12" fmla="*/ 85 w 1946"/>
                    <a:gd name="T13" fmla="*/ 48 h 1278"/>
                    <a:gd name="T14" fmla="*/ 86 w 1946"/>
                    <a:gd name="T15" fmla="*/ 42 h 1278"/>
                    <a:gd name="T16" fmla="*/ 88 w 1946"/>
                    <a:gd name="T17" fmla="*/ 35 h 1278"/>
                    <a:gd name="T18" fmla="*/ 89 w 1946"/>
                    <a:gd name="T19" fmla="*/ 29 h 1278"/>
                    <a:gd name="T20" fmla="*/ 91 w 1946"/>
                    <a:gd name="T21" fmla="*/ 23 h 1278"/>
                    <a:gd name="T22" fmla="*/ 92 w 1946"/>
                    <a:gd name="T23" fmla="*/ 18 h 1278"/>
                    <a:gd name="T24" fmla="*/ 94 w 1946"/>
                    <a:gd name="T25" fmla="*/ 14 h 1278"/>
                    <a:gd name="T26" fmla="*/ 96 w 1946"/>
                    <a:gd name="T27" fmla="*/ 10 h 1278"/>
                    <a:gd name="T28" fmla="*/ 98 w 1946"/>
                    <a:gd name="T29" fmla="*/ 6 h 1278"/>
                    <a:gd name="T30" fmla="*/ 101 w 1946"/>
                    <a:gd name="T31" fmla="*/ 3 h 1278"/>
                    <a:gd name="T32" fmla="*/ 103 w 1946"/>
                    <a:gd name="T33" fmla="*/ 3 h 1278"/>
                    <a:gd name="T34" fmla="*/ 105 w 1946"/>
                    <a:gd name="T35" fmla="*/ 0 h 1278"/>
                    <a:gd name="T36" fmla="*/ 108 w 1946"/>
                    <a:gd name="T37" fmla="*/ 0 h 1278"/>
                    <a:gd name="T38" fmla="*/ 110 w 1946"/>
                    <a:gd name="T39" fmla="*/ 0 h 1278"/>
                    <a:gd name="T40" fmla="*/ 113 w 1946"/>
                    <a:gd name="T41" fmla="*/ 3 h 1278"/>
                    <a:gd name="T42" fmla="*/ 115 w 1946"/>
                    <a:gd name="T43" fmla="*/ 3 h 1278"/>
                    <a:gd name="T44" fmla="*/ 118 w 1946"/>
                    <a:gd name="T45" fmla="*/ 6 h 1278"/>
                    <a:gd name="T46" fmla="*/ 120 w 1946"/>
                    <a:gd name="T47" fmla="*/ 10 h 1278"/>
                    <a:gd name="T48" fmla="*/ 122 w 1946"/>
                    <a:gd name="T49" fmla="*/ 14 h 1278"/>
                    <a:gd name="T50" fmla="*/ 124 w 1946"/>
                    <a:gd name="T51" fmla="*/ 18 h 1278"/>
                    <a:gd name="T52" fmla="*/ 125 w 1946"/>
                    <a:gd name="T53" fmla="*/ 23 h 1278"/>
                    <a:gd name="T54" fmla="*/ 127 w 1946"/>
                    <a:gd name="T55" fmla="*/ 29 h 1278"/>
                    <a:gd name="T56" fmla="*/ 128 w 1946"/>
                    <a:gd name="T57" fmla="*/ 35 h 1278"/>
                    <a:gd name="T58" fmla="*/ 130 w 1946"/>
                    <a:gd name="T59" fmla="*/ 42 h 1278"/>
                    <a:gd name="T60" fmla="*/ 130 w 1946"/>
                    <a:gd name="T61" fmla="*/ 48 h 1278"/>
                    <a:gd name="T62" fmla="*/ 131 w 1946"/>
                    <a:gd name="T63" fmla="*/ 55 h 1278"/>
                    <a:gd name="T64" fmla="*/ 132 w 1946"/>
                    <a:gd name="T65" fmla="*/ 62 h 1278"/>
                    <a:gd name="T66" fmla="*/ 132 w 1946"/>
                    <a:gd name="T67" fmla="*/ 71 h 1278"/>
                    <a:gd name="T68" fmla="*/ 132 w 1946"/>
                    <a:gd name="T69" fmla="*/ 78 h 1278"/>
                    <a:gd name="T70" fmla="*/ 216 w 1946"/>
                    <a:gd name="T71" fmla="*/ 78 h 1278"/>
                    <a:gd name="T72" fmla="*/ 216 w 1946"/>
                    <a:gd name="T73" fmla="*/ 970 h 1278"/>
                    <a:gd name="T74" fmla="*/ 0 w 1946"/>
                    <a:gd name="T75" fmla="*/ 971 h 1278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w 1946"/>
                    <a:gd name="T115" fmla="*/ 0 h 1278"/>
                    <a:gd name="T116" fmla="*/ 1946 w 1946"/>
                    <a:gd name="T117" fmla="*/ 1278 h 1278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T114" t="T115" r="T116" b="T117"/>
                  <a:pathLst>
                    <a:path w="1946" h="1278">
                      <a:moveTo>
                        <a:pt x="0" y="1278"/>
                      </a:moveTo>
                      <a:lnTo>
                        <a:pt x="0" y="103"/>
                      </a:lnTo>
                      <a:lnTo>
                        <a:pt x="753" y="103"/>
                      </a:lnTo>
                      <a:lnTo>
                        <a:pt x="754" y="93"/>
                      </a:lnTo>
                      <a:lnTo>
                        <a:pt x="757" y="82"/>
                      </a:lnTo>
                      <a:lnTo>
                        <a:pt x="763" y="72"/>
                      </a:lnTo>
                      <a:lnTo>
                        <a:pt x="769" y="63"/>
                      </a:lnTo>
                      <a:lnTo>
                        <a:pt x="779" y="55"/>
                      </a:lnTo>
                      <a:lnTo>
                        <a:pt x="790" y="46"/>
                      </a:lnTo>
                      <a:lnTo>
                        <a:pt x="803" y="38"/>
                      </a:lnTo>
                      <a:lnTo>
                        <a:pt x="817" y="30"/>
                      </a:lnTo>
                      <a:lnTo>
                        <a:pt x="833" y="24"/>
                      </a:lnTo>
                      <a:lnTo>
                        <a:pt x="849" y="18"/>
                      </a:lnTo>
                      <a:lnTo>
                        <a:pt x="867" y="13"/>
                      </a:lnTo>
                      <a:lnTo>
                        <a:pt x="887" y="8"/>
                      </a:lnTo>
                      <a:lnTo>
                        <a:pt x="907" y="5"/>
                      </a:lnTo>
                      <a:lnTo>
                        <a:pt x="928" y="3"/>
                      </a:lnTo>
                      <a:lnTo>
                        <a:pt x="950" y="0"/>
                      </a:lnTo>
                      <a:lnTo>
                        <a:pt x="972" y="0"/>
                      </a:lnTo>
                      <a:lnTo>
                        <a:pt x="995" y="0"/>
                      </a:lnTo>
                      <a:lnTo>
                        <a:pt x="1017" y="3"/>
                      </a:lnTo>
                      <a:lnTo>
                        <a:pt x="1038" y="5"/>
                      </a:lnTo>
                      <a:lnTo>
                        <a:pt x="1059" y="8"/>
                      </a:lnTo>
                      <a:lnTo>
                        <a:pt x="1078" y="13"/>
                      </a:lnTo>
                      <a:lnTo>
                        <a:pt x="1096" y="18"/>
                      </a:lnTo>
                      <a:lnTo>
                        <a:pt x="1113" y="24"/>
                      </a:lnTo>
                      <a:lnTo>
                        <a:pt x="1129" y="30"/>
                      </a:lnTo>
                      <a:lnTo>
                        <a:pt x="1143" y="38"/>
                      </a:lnTo>
                      <a:lnTo>
                        <a:pt x="1155" y="46"/>
                      </a:lnTo>
                      <a:lnTo>
                        <a:pt x="1167" y="55"/>
                      </a:lnTo>
                      <a:lnTo>
                        <a:pt x="1175" y="63"/>
                      </a:lnTo>
                      <a:lnTo>
                        <a:pt x="1183" y="72"/>
                      </a:lnTo>
                      <a:lnTo>
                        <a:pt x="1189" y="82"/>
                      </a:lnTo>
                      <a:lnTo>
                        <a:pt x="1192" y="93"/>
                      </a:lnTo>
                      <a:lnTo>
                        <a:pt x="1193" y="103"/>
                      </a:lnTo>
                      <a:lnTo>
                        <a:pt x="1946" y="103"/>
                      </a:lnTo>
                      <a:lnTo>
                        <a:pt x="1946" y="1277"/>
                      </a:lnTo>
                      <a:lnTo>
                        <a:pt x="0" y="1278"/>
                      </a:lnTo>
                      <a:close/>
                    </a:path>
                  </a:pathLst>
                </a:custGeom>
                <a:solidFill>
                  <a:srgbClr val="B2333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59" name="Rectangle 319"/>
                <p:cNvSpPr>
                  <a:spLocks noChangeArrowheads="1"/>
                </p:cNvSpPr>
                <p:nvPr/>
              </p:nvSpPr>
              <p:spPr bwMode="auto">
                <a:xfrm>
                  <a:off x="5188" y="3087"/>
                  <a:ext cx="42" cy="3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0" name="Rectangle 320"/>
                <p:cNvSpPr>
                  <a:spLocks noChangeArrowheads="1"/>
                </p:cNvSpPr>
                <p:nvPr/>
              </p:nvSpPr>
              <p:spPr bwMode="auto">
                <a:xfrm>
                  <a:off x="5168" y="3134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1" name="Rectangle 321"/>
                <p:cNvSpPr>
                  <a:spLocks noChangeArrowheads="1"/>
                </p:cNvSpPr>
                <p:nvPr/>
              </p:nvSpPr>
              <p:spPr bwMode="auto">
                <a:xfrm>
                  <a:off x="5306" y="3034"/>
                  <a:ext cx="42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2" name="Rectangle 322"/>
                <p:cNvSpPr>
                  <a:spLocks noChangeArrowheads="1"/>
                </p:cNvSpPr>
                <p:nvPr/>
              </p:nvSpPr>
              <p:spPr bwMode="auto">
                <a:xfrm>
                  <a:off x="5286" y="3087"/>
                  <a:ext cx="40" cy="3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3" name="Rectangle 323"/>
                <p:cNvSpPr>
                  <a:spLocks noChangeArrowheads="1"/>
                </p:cNvSpPr>
                <p:nvPr/>
              </p:nvSpPr>
              <p:spPr bwMode="auto">
                <a:xfrm>
                  <a:off x="5286" y="2987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4" name="Rectangle 324"/>
                <p:cNvSpPr>
                  <a:spLocks noChangeArrowheads="1"/>
                </p:cNvSpPr>
                <p:nvPr/>
              </p:nvSpPr>
              <p:spPr bwMode="auto">
                <a:xfrm>
                  <a:off x="4773" y="3076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5" name="Rectangle 325"/>
                <p:cNvSpPr>
                  <a:spLocks noChangeArrowheads="1"/>
                </p:cNvSpPr>
                <p:nvPr/>
              </p:nvSpPr>
              <p:spPr bwMode="auto">
                <a:xfrm>
                  <a:off x="4773" y="3024"/>
                  <a:ext cx="18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6" name="Rectangle 326"/>
                <p:cNvSpPr>
                  <a:spLocks noChangeArrowheads="1"/>
                </p:cNvSpPr>
                <p:nvPr/>
              </p:nvSpPr>
              <p:spPr bwMode="auto">
                <a:xfrm>
                  <a:off x="4773" y="3123"/>
                  <a:ext cx="18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7" name="Rectangle 327"/>
                <p:cNvSpPr>
                  <a:spLocks noChangeArrowheads="1"/>
                </p:cNvSpPr>
                <p:nvPr/>
              </p:nvSpPr>
              <p:spPr bwMode="auto">
                <a:xfrm>
                  <a:off x="4946" y="3076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8" name="Rectangle 328"/>
                <p:cNvSpPr>
                  <a:spLocks noChangeArrowheads="1"/>
                </p:cNvSpPr>
                <p:nvPr/>
              </p:nvSpPr>
              <p:spPr bwMode="auto">
                <a:xfrm>
                  <a:off x="4924" y="3123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69" name="Rectangle 329"/>
                <p:cNvSpPr>
                  <a:spLocks noChangeArrowheads="1"/>
                </p:cNvSpPr>
                <p:nvPr/>
              </p:nvSpPr>
              <p:spPr bwMode="auto">
                <a:xfrm>
                  <a:off x="4773" y="3453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0" name="Rectangle 330"/>
                <p:cNvSpPr>
                  <a:spLocks noChangeArrowheads="1"/>
                </p:cNvSpPr>
                <p:nvPr/>
              </p:nvSpPr>
              <p:spPr bwMode="auto">
                <a:xfrm>
                  <a:off x="4773" y="3406"/>
                  <a:ext cx="18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1" name="Rectangle 331"/>
                <p:cNvSpPr>
                  <a:spLocks noChangeArrowheads="1"/>
                </p:cNvSpPr>
                <p:nvPr/>
              </p:nvSpPr>
              <p:spPr bwMode="auto">
                <a:xfrm>
                  <a:off x="4773" y="3505"/>
                  <a:ext cx="18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2" name="Rectangle 332"/>
                <p:cNvSpPr>
                  <a:spLocks noChangeArrowheads="1"/>
                </p:cNvSpPr>
                <p:nvPr/>
              </p:nvSpPr>
              <p:spPr bwMode="auto">
                <a:xfrm>
                  <a:off x="4946" y="3453"/>
                  <a:ext cx="40" cy="42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3" name="Rectangle 333"/>
                <p:cNvSpPr>
                  <a:spLocks noChangeArrowheads="1"/>
                </p:cNvSpPr>
                <p:nvPr/>
              </p:nvSpPr>
              <p:spPr bwMode="auto">
                <a:xfrm>
                  <a:off x="4924" y="3505"/>
                  <a:ext cx="40" cy="37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4" name="Freeform 334"/>
                <p:cNvSpPr>
                  <a:spLocks/>
                </p:cNvSpPr>
                <p:nvPr/>
              </p:nvSpPr>
              <p:spPr bwMode="auto">
                <a:xfrm>
                  <a:off x="5024" y="3076"/>
                  <a:ext cx="146" cy="89"/>
                </a:xfrm>
                <a:custGeom>
                  <a:avLst/>
                  <a:gdLst>
                    <a:gd name="T0" fmla="*/ 48 w 440"/>
                    <a:gd name="T1" fmla="*/ 78 h 102"/>
                    <a:gd name="T2" fmla="*/ 48 w 440"/>
                    <a:gd name="T3" fmla="*/ 70 h 102"/>
                    <a:gd name="T4" fmla="*/ 48 w 440"/>
                    <a:gd name="T5" fmla="*/ 63 h 102"/>
                    <a:gd name="T6" fmla="*/ 47 w 440"/>
                    <a:gd name="T7" fmla="*/ 55 h 102"/>
                    <a:gd name="T8" fmla="*/ 46 w 440"/>
                    <a:gd name="T9" fmla="*/ 49 h 102"/>
                    <a:gd name="T10" fmla="*/ 45 w 440"/>
                    <a:gd name="T11" fmla="*/ 42 h 102"/>
                    <a:gd name="T12" fmla="*/ 44 w 440"/>
                    <a:gd name="T13" fmla="*/ 35 h 102"/>
                    <a:gd name="T14" fmla="*/ 43 w 440"/>
                    <a:gd name="T15" fmla="*/ 29 h 102"/>
                    <a:gd name="T16" fmla="*/ 41 w 440"/>
                    <a:gd name="T17" fmla="*/ 23 h 102"/>
                    <a:gd name="T18" fmla="*/ 39 w 440"/>
                    <a:gd name="T19" fmla="*/ 18 h 102"/>
                    <a:gd name="T20" fmla="*/ 38 w 440"/>
                    <a:gd name="T21" fmla="*/ 14 h 102"/>
                    <a:gd name="T22" fmla="*/ 36 w 440"/>
                    <a:gd name="T23" fmla="*/ 10 h 102"/>
                    <a:gd name="T24" fmla="*/ 34 w 440"/>
                    <a:gd name="T25" fmla="*/ 6 h 102"/>
                    <a:gd name="T26" fmla="*/ 32 w 440"/>
                    <a:gd name="T27" fmla="*/ 3 h 102"/>
                    <a:gd name="T28" fmla="*/ 29 w 440"/>
                    <a:gd name="T29" fmla="*/ 3 h 102"/>
                    <a:gd name="T30" fmla="*/ 27 w 440"/>
                    <a:gd name="T31" fmla="*/ 0 h 102"/>
                    <a:gd name="T32" fmla="*/ 24 w 440"/>
                    <a:gd name="T33" fmla="*/ 0 h 102"/>
                    <a:gd name="T34" fmla="*/ 22 w 440"/>
                    <a:gd name="T35" fmla="*/ 0 h 102"/>
                    <a:gd name="T36" fmla="*/ 19 w 440"/>
                    <a:gd name="T37" fmla="*/ 3 h 102"/>
                    <a:gd name="T38" fmla="*/ 17 w 440"/>
                    <a:gd name="T39" fmla="*/ 3 h 102"/>
                    <a:gd name="T40" fmla="*/ 15 w 440"/>
                    <a:gd name="T41" fmla="*/ 6 h 102"/>
                    <a:gd name="T42" fmla="*/ 13 w 440"/>
                    <a:gd name="T43" fmla="*/ 10 h 102"/>
                    <a:gd name="T44" fmla="*/ 11 w 440"/>
                    <a:gd name="T45" fmla="*/ 14 h 102"/>
                    <a:gd name="T46" fmla="*/ 9 w 440"/>
                    <a:gd name="T47" fmla="*/ 18 h 102"/>
                    <a:gd name="T48" fmla="*/ 7 w 440"/>
                    <a:gd name="T49" fmla="*/ 23 h 102"/>
                    <a:gd name="T50" fmla="*/ 6 w 440"/>
                    <a:gd name="T51" fmla="*/ 29 h 102"/>
                    <a:gd name="T52" fmla="*/ 4 w 440"/>
                    <a:gd name="T53" fmla="*/ 35 h 102"/>
                    <a:gd name="T54" fmla="*/ 3 w 440"/>
                    <a:gd name="T55" fmla="*/ 42 h 102"/>
                    <a:gd name="T56" fmla="*/ 2 w 440"/>
                    <a:gd name="T57" fmla="*/ 49 h 102"/>
                    <a:gd name="T58" fmla="*/ 1 w 440"/>
                    <a:gd name="T59" fmla="*/ 55 h 102"/>
                    <a:gd name="T60" fmla="*/ 0 w 440"/>
                    <a:gd name="T61" fmla="*/ 63 h 102"/>
                    <a:gd name="T62" fmla="*/ 0 w 440"/>
                    <a:gd name="T63" fmla="*/ 70 h 102"/>
                    <a:gd name="T64" fmla="*/ 0 w 440"/>
                    <a:gd name="T65" fmla="*/ 78 h 102"/>
                    <a:gd name="T66" fmla="*/ 48 w 440"/>
                    <a:gd name="T67" fmla="*/ 78 h 102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440"/>
                    <a:gd name="T103" fmla="*/ 0 h 102"/>
                    <a:gd name="T104" fmla="*/ 440 w 440"/>
                    <a:gd name="T105" fmla="*/ 102 h 102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440" h="102">
                      <a:moveTo>
                        <a:pt x="440" y="102"/>
                      </a:moveTo>
                      <a:lnTo>
                        <a:pt x="439" y="92"/>
                      </a:lnTo>
                      <a:lnTo>
                        <a:pt x="436" y="82"/>
                      </a:lnTo>
                      <a:lnTo>
                        <a:pt x="430" y="72"/>
                      </a:lnTo>
                      <a:lnTo>
                        <a:pt x="422" y="64"/>
                      </a:lnTo>
                      <a:lnTo>
                        <a:pt x="414" y="55"/>
                      </a:lnTo>
                      <a:lnTo>
                        <a:pt x="402" y="46"/>
                      </a:lnTo>
                      <a:lnTo>
                        <a:pt x="390" y="38"/>
                      </a:lnTo>
                      <a:lnTo>
                        <a:pt x="376" y="30"/>
                      </a:lnTo>
                      <a:lnTo>
                        <a:pt x="360" y="24"/>
                      </a:lnTo>
                      <a:lnTo>
                        <a:pt x="343" y="18"/>
                      </a:lnTo>
                      <a:lnTo>
                        <a:pt x="325" y="13"/>
                      </a:lnTo>
                      <a:lnTo>
                        <a:pt x="306" y="8"/>
                      </a:lnTo>
                      <a:lnTo>
                        <a:pt x="285" y="5"/>
                      </a:lnTo>
                      <a:lnTo>
                        <a:pt x="264" y="3"/>
                      </a:lnTo>
                      <a:lnTo>
                        <a:pt x="242" y="0"/>
                      </a:lnTo>
                      <a:lnTo>
                        <a:pt x="219" y="0"/>
                      </a:lnTo>
                      <a:lnTo>
                        <a:pt x="197" y="0"/>
                      </a:lnTo>
                      <a:lnTo>
                        <a:pt x="175" y="3"/>
                      </a:lnTo>
                      <a:lnTo>
                        <a:pt x="154" y="5"/>
                      </a:lnTo>
                      <a:lnTo>
                        <a:pt x="134" y="8"/>
                      </a:lnTo>
                      <a:lnTo>
                        <a:pt x="114" y="13"/>
                      </a:lnTo>
                      <a:lnTo>
                        <a:pt x="96" y="18"/>
                      </a:lnTo>
                      <a:lnTo>
                        <a:pt x="80" y="24"/>
                      </a:lnTo>
                      <a:lnTo>
                        <a:pt x="64" y="30"/>
                      </a:lnTo>
                      <a:lnTo>
                        <a:pt x="50" y="38"/>
                      </a:lnTo>
                      <a:lnTo>
                        <a:pt x="37" y="46"/>
                      </a:lnTo>
                      <a:lnTo>
                        <a:pt x="26" y="55"/>
                      </a:lnTo>
                      <a:lnTo>
                        <a:pt x="16" y="64"/>
                      </a:lnTo>
                      <a:lnTo>
                        <a:pt x="10" y="72"/>
                      </a:lnTo>
                      <a:lnTo>
                        <a:pt x="4" y="82"/>
                      </a:lnTo>
                      <a:lnTo>
                        <a:pt x="1" y="92"/>
                      </a:lnTo>
                      <a:lnTo>
                        <a:pt x="0" y="102"/>
                      </a:lnTo>
                      <a:lnTo>
                        <a:pt x="440" y="102"/>
                      </a:lnTo>
                      <a:close/>
                    </a:path>
                  </a:pathLst>
                </a:custGeom>
                <a:solidFill>
                  <a:srgbClr val="7C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5" name="Freeform 335"/>
                <p:cNvSpPr>
                  <a:spLocks/>
                </p:cNvSpPr>
                <p:nvPr/>
              </p:nvSpPr>
              <p:spPr bwMode="auto">
                <a:xfrm>
                  <a:off x="4789" y="2506"/>
                  <a:ext cx="615" cy="147"/>
                </a:xfrm>
                <a:custGeom>
                  <a:avLst/>
                  <a:gdLst>
                    <a:gd name="T0" fmla="*/ 100 w 1847"/>
                    <a:gd name="T1" fmla="*/ 50 h 168"/>
                    <a:gd name="T2" fmla="*/ 95 w 1847"/>
                    <a:gd name="T3" fmla="*/ 53 h 168"/>
                    <a:gd name="T4" fmla="*/ 91 w 1847"/>
                    <a:gd name="T5" fmla="*/ 60 h 168"/>
                    <a:gd name="T6" fmla="*/ 87 w 1847"/>
                    <a:gd name="T7" fmla="*/ 68 h 168"/>
                    <a:gd name="T8" fmla="*/ 84 w 1847"/>
                    <a:gd name="T9" fmla="*/ 79 h 168"/>
                    <a:gd name="T10" fmla="*/ 81 w 1847"/>
                    <a:gd name="T11" fmla="*/ 92 h 168"/>
                    <a:gd name="T12" fmla="*/ 79 w 1847"/>
                    <a:gd name="T13" fmla="*/ 105 h 168"/>
                    <a:gd name="T14" fmla="*/ 78 w 1847"/>
                    <a:gd name="T15" fmla="*/ 121 h 168"/>
                    <a:gd name="T16" fmla="*/ 0 w 1847"/>
                    <a:gd name="T17" fmla="*/ 129 h 168"/>
                    <a:gd name="T18" fmla="*/ 1 w 1847"/>
                    <a:gd name="T19" fmla="*/ 88 h 168"/>
                    <a:gd name="T20" fmla="*/ 6 w 1847"/>
                    <a:gd name="T21" fmla="*/ 88 h 168"/>
                    <a:gd name="T22" fmla="*/ 16 w 1847"/>
                    <a:gd name="T23" fmla="*/ 88 h 168"/>
                    <a:gd name="T24" fmla="*/ 28 w 1847"/>
                    <a:gd name="T25" fmla="*/ 88 h 168"/>
                    <a:gd name="T26" fmla="*/ 41 w 1847"/>
                    <a:gd name="T27" fmla="*/ 88 h 168"/>
                    <a:gd name="T28" fmla="*/ 54 w 1847"/>
                    <a:gd name="T29" fmla="*/ 88 h 168"/>
                    <a:gd name="T30" fmla="*/ 65 w 1847"/>
                    <a:gd name="T31" fmla="*/ 88 h 168"/>
                    <a:gd name="T32" fmla="*/ 71 w 1847"/>
                    <a:gd name="T33" fmla="*/ 88 h 168"/>
                    <a:gd name="T34" fmla="*/ 74 w 1847"/>
                    <a:gd name="T35" fmla="*/ 80 h 168"/>
                    <a:gd name="T36" fmla="*/ 76 w 1847"/>
                    <a:gd name="T37" fmla="*/ 64 h 168"/>
                    <a:gd name="T38" fmla="*/ 79 w 1847"/>
                    <a:gd name="T39" fmla="*/ 47 h 168"/>
                    <a:gd name="T40" fmla="*/ 83 w 1847"/>
                    <a:gd name="T41" fmla="*/ 33 h 168"/>
                    <a:gd name="T42" fmla="*/ 86 w 1847"/>
                    <a:gd name="T43" fmla="*/ 21 h 168"/>
                    <a:gd name="T44" fmla="*/ 91 w 1847"/>
                    <a:gd name="T45" fmla="*/ 10 h 168"/>
                    <a:gd name="T46" fmla="*/ 95 w 1847"/>
                    <a:gd name="T47" fmla="*/ 4 h 168"/>
                    <a:gd name="T48" fmla="*/ 100 w 1847"/>
                    <a:gd name="T49" fmla="*/ 1 h 168"/>
                    <a:gd name="T50" fmla="*/ 105 w 1847"/>
                    <a:gd name="T51" fmla="*/ 1 h 168"/>
                    <a:gd name="T52" fmla="*/ 110 w 1847"/>
                    <a:gd name="T53" fmla="*/ 4 h 168"/>
                    <a:gd name="T54" fmla="*/ 114 w 1847"/>
                    <a:gd name="T55" fmla="*/ 10 h 168"/>
                    <a:gd name="T56" fmla="*/ 119 w 1847"/>
                    <a:gd name="T57" fmla="*/ 21 h 168"/>
                    <a:gd name="T58" fmla="*/ 123 w 1847"/>
                    <a:gd name="T59" fmla="*/ 33 h 168"/>
                    <a:gd name="T60" fmla="*/ 126 w 1847"/>
                    <a:gd name="T61" fmla="*/ 47 h 168"/>
                    <a:gd name="T62" fmla="*/ 129 w 1847"/>
                    <a:gd name="T63" fmla="*/ 64 h 168"/>
                    <a:gd name="T64" fmla="*/ 131 w 1847"/>
                    <a:gd name="T65" fmla="*/ 80 h 168"/>
                    <a:gd name="T66" fmla="*/ 134 w 1847"/>
                    <a:gd name="T67" fmla="*/ 88 h 168"/>
                    <a:gd name="T68" fmla="*/ 140 w 1847"/>
                    <a:gd name="T69" fmla="*/ 88 h 168"/>
                    <a:gd name="T70" fmla="*/ 151 w 1847"/>
                    <a:gd name="T71" fmla="*/ 88 h 168"/>
                    <a:gd name="T72" fmla="*/ 163 w 1847"/>
                    <a:gd name="T73" fmla="*/ 88 h 168"/>
                    <a:gd name="T74" fmla="*/ 176 w 1847"/>
                    <a:gd name="T75" fmla="*/ 88 h 168"/>
                    <a:gd name="T76" fmla="*/ 189 w 1847"/>
                    <a:gd name="T77" fmla="*/ 88 h 168"/>
                    <a:gd name="T78" fmla="*/ 198 w 1847"/>
                    <a:gd name="T79" fmla="*/ 88 h 168"/>
                    <a:gd name="T80" fmla="*/ 204 w 1847"/>
                    <a:gd name="T81" fmla="*/ 88 h 168"/>
                    <a:gd name="T82" fmla="*/ 205 w 1847"/>
                    <a:gd name="T83" fmla="*/ 129 h 168"/>
                    <a:gd name="T84" fmla="*/ 127 w 1847"/>
                    <a:gd name="T85" fmla="*/ 121 h 168"/>
                    <a:gd name="T86" fmla="*/ 126 w 1847"/>
                    <a:gd name="T87" fmla="*/ 105 h 168"/>
                    <a:gd name="T88" fmla="*/ 124 w 1847"/>
                    <a:gd name="T89" fmla="*/ 92 h 168"/>
                    <a:gd name="T90" fmla="*/ 121 w 1847"/>
                    <a:gd name="T91" fmla="*/ 79 h 168"/>
                    <a:gd name="T92" fmla="*/ 118 w 1847"/>
                    <a:gd name="T93" fmla="*/ 68 h 168"/>
                    <a:gd name="T94" fmla="*/ 114 w 1847"/>
                    <a:gd name="T95" fmla="*/ 60 h 168"/>
                    <a:gd name="T96" fmla="*/ 110 w 1847"/>
                    <a:gd name="T97" fmla="*/ 53 h 168"/>
                    <a:gd name="T98" fmla="*/ 105 w 1847"/>
                    <a:gd name="T99" fmla="*/ 50 h 168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w 1847"/>
                    <a:gd name="T151" fmla="*/ 0 h 168"/>
                    <a:gd name="T152" fmla="*/ 1847 w 1847"/>
                    <a:gd name="T153" fmla="*/ 168 h 168"/>
                  </a:gdLst>
                  <a:ahLst/>
                  <a:cxnLst>
                    <a:cxn ang="T100">
                      <a:pos x="T0" y="T1"/>
                    </a:cxn>
                    <a:cxn ang="T101">
                      <a:pos x="T2" y="T3"/>
                    </a:cxn>
                    <a:cxn ang="T102">
                      <a:pos x="T4" y="T5"/>
                    </a:cxn>
                    <a:cxn ang="T103">
                      <a:pos x="T6" y="T7"/>
                    </a:cxn>
                    <a:cxn ang="T104">
                      <a:pos x="T8" y="T9"/>
                    </a:cxn>
                    <a:cxn ang="T105">
                      <a:pos x="T10" y="T11"/>
                    </a:cxn>
                    <a:cxn ang="T106">
                      <a:pos x="T12" y="T13"/>
                    </a:cxn>
                    <a:cxn ang="T107">
                      <a:pos x="T14" y="T15"/>
                    </a:cxn>
                    <a:cxn ang="T108">
                      <a:pos x="T16" y="T17"/>
                    </a:cxn>
                    <a:cxn ang="T109">
                      <a:pos x="T18" y="T19"/>
                    </a:cxn>
                    <a:cxn ang="T110">
                      <a:pos x="T20" y="T21"/>
                    </a:cxn>
                    <a:cxn ang="T111">
                      <a:pos x="T22" y="T23"/>
                    </a:cxn>
                    <a:cxn ang="T112">
                      <a:pos x="T24" y="T25"/>
                    </a:cxn>
                    <a:cxn ang="T113">
                      <a:pos x="T26" y="T27"/>
                    </a:cxn>
                    <a:cxn ang="T114">
                      <a:pos x="T28" y="T29"/>
                    </a:cxn>
                    <a:cxn ang="T115">
                      <a:pos x="T30" y="T31"/>
                    </a:cxn>
                    <a:cxn ang="T116">
                      <a:pos x="T32" y="T33"/>
                    </a:cxn>
                    <a:cxn ang="T117">
                      <a:pos x="T34" y="T35"/>
                    </a:cxn>
                    <a:cxn ang="T118">
                      <a:pos x="T36" y="T37"/>
                    </a:cxn>
                    <a:cxn ang="T119">
                      <a:pos x="T38" y="T39"/>
                    </a:cxn>
                    <a:cxn ang="T120">
                      <a:pos x="T40" y="T41"/>
                    </a:cxn>
                    <a:cxn ang="T121">
                      <a:pos x="T42" y="T43"/>
                    </a:cxn>
                    <a:cxn ang="T122">
                      <a:pos x="T44" y="T45"/>
                    </a:cxn>
                    <a:cxn ang="T123">
                      <a:pos x="T46" y="T47"/>
                    </a:cxn>
                    <a:cxn ang="T124">
                      <a:pos x="T48" y="T49"/>
                    </a:cxn>
                    <a:cxn ang="T125">
                      <a:pos x="T50" y="T51"/>
                    </a:cxn>
                    <a:cxn ang="T126">
                      <a:pos x="T52" y="T53"/>
                    </a:cxn>
                    <a:cxn ang="T127">
                      <a:pos x="T54" y="T55"/>
                    </a:cxn>
                    <a:cxn ang="T128">
                      <a:pos x="T56" y="T57"/>
                    </a:cxn>
                    <a:cxn ang="T129">
                      <a:pos x="T58" y="T59"/>
                    </a:cxn>
                    <a:cxn ang="T130">
                      <a:pos x="T60" y="T61"/>
                    </a:cxn>
                    <a:cxn ang="T131">
                      <a:pos x="T62" y="T63"/>
                    </a:cxn>
                    <a:cxn ang="T132">
                      <a:pos x="T64" y="T65"/>
                    </a:cxn>
                    <a:cxn ang="T133">
                      <a:pos x="T66" y="T67"/>
                    </a:cxn>
                    <a:cxn ang="T134">
                      <a:pos x="T68" y="T69"/>
                    </a:cxn>
                    <a:cxn ang="T135">
                      <a:pos x="T70" y="T71"/>
                    </a:cxn>
                    <a:cxn ang="T136">
                      <a:pos x="T72" y="T73"/>
                    </a:cxn>
                    <a:cxn ang="T137">
                      <a:pos x="T74" y="T75"/>
                    </a:cxn>
                    <a:cxn ang="T138">
                      <a:pos x="T76" y="T77"/>
                    </a:cxn>
                    <a:cxn ang="T139">
                      <a:pos x="T78" y="T79"/>
                    </a:cxn>
                    <a:cxn ang="T140">
                      <a:pos x="T80" y="T81"/>
                    </a:cxn>
                    <a:cxn ang="T141">
                      <a:pos x="T82" y="T83"/>
                    </a:cxn>
                    <a:cxn ang="T142">
                      <a:pos x="T84" y="T85"/>
                    </a:cxn>
                    <a:cxn ang="T143">
                      <a:pos x="T86" y="T87"/>
                    </a:cxn>
                    <a:cxn ang="T144">
                      <a:pos x="T88" y="T89"/>
                    </a:cxn>
                    <a:cxn ang="T145">
                      <a:pos x="T90" y="T91"/>
                    </a:cxn>
                    <a:cxn ang="T146">
                      <a:pos x="T92" y="T93"/>
                    </a:cxn>
                    <a:cxn ang="T147">
                      <a:pos x="T94" y="T95"/>
                    </a:cxn>
                    <a:cxn ang="T148">
                      <a:pos x="T96" y="T97"/>
                    </a:cxn>
                    <a:cxn ang="T149">
                      <a:pos x="T98" y="T99"/>
                    </a:cxn>
                  </a:cxnLst>
                  <a:rect l="T150" t="T151" r="T152" b="T153"/>
                  <a:pathLst>
                    <a:path w="1847" h="168">
                      <a:moveTo>
                        <a:pt x="923" y="65"/>
                      </a:moveTo>
                      <a:lnTo>
                        <a:pt x="901" y="65"/>
                      </a:lnTo>
                      <a:lnTo>
                        <a:pt x="879" y="68"/>
                      </a:lnTo>
                      <a:lnTo>
                        <a:pt x="858" y="70"/>
                      </a:lnTo>
                      <a:lnTo>
                        <a:pt x="838" y="73"/>
                      </a:lnTo>
                      <a:lnTo>
                        <a:pt x="818" y="78"/>
                      </a:lnTo>
                      <a:lnTo>
                        <a:pt x="800" y="83"/>
                      </a:lnTo>
                      <a:lnTo>
                        <a:pt x="784" y="89"/>
                      </a:lnTo>
                      <a:lnTo>
                        <a:pt x="768" y="95"/>
                      </a:lnTo>
                      <a:lnTo>
                        <a:pt x="754" y="103"/>
                      </a:lnTo>
                      <a:lnTo>
                        <a:pt x="741" y="111"/>
                      </a:lnTo>
                      <a:lnTo>
                        <a:pt x="730" y="120"/>
                      </a:lnTo>
                      <a:lnTo>
                        <a:pt x="720" y="128"/>
                      </a:lnTo>
                      <a:lnTo>
                        <a:pt x="714" y="137"/>
                      </a:lnTo>
                      <a:lnTo>
                        <a:pt x="708" y="147"/>
                      </a:lnTo>
                      <a:lnTo>
                        <a:pt x="705" y="158"/>
                      </a:lnTo>
                      <a:lnTo>
                        <a:pt x="704" y="168"/>
                      </a:lnTo>
                      <a:lnTo>
                        <a:pt x="0" y="168"/>
                      </a:lnTo>
                      <a:lnTo>
                        <a:pt x="0" y="116"/>
                      </a:lnTo>
                      <a:lnTo>
                        <a:pt x="7" y="116"/>
                      </a:lnTo>
                      <a:lnTo>
                        <a:pt x="27" y="116"/>
                      </a:lnTo>
                      <a:lnTo>
                        <a:pt x="57" y="116"/>
                      </a:lnTo>
                      <a:lnTo>
                        <a:pt x="97" y="116"/>
                      </a:lnTo>
                      <a:lnTo>
                        <a:pt x="145" y="116"/>
                      </a:lnTo>
                      <a:lnTo>
                        <a:pt x="197" y="116"/>
                      </a:lnTo>
                      <a:lnTo>
                        <a:pt x="254" y="116"/>
                      </a:lnTo>
                      <a:lnTo>
                        <a:pt x="313" y="116"/>
                      </a:lnTo>
                      <a:lnTo>
                        <a:pt x="373" y="116"/>
                      </a:lnTo>
                      <a:lnTo>
                        <a:pt x="431" y="116"/>
                      </a:lnTo>
                      <a:lnTo>
                        <a:pt x="486" y="116"/>
                      </a:lnTo>
                      <a:lnTo>
                        <a:pt x="537" y="116"/>
                      </a:lnTo>
                      <a:lnTo>
                        <a:pt x="582" y="116"/>
                      </a:lnTo>
                      <a:lnTo>
                        <a:pt x="617" y="116"/>
                      </a:lnTo>
                      <a:lnTo>
                        <a:pt x="644" y="116"/>
                      </a:lnTo>
                      <a:lnTo>
                        <a:pt x="658" y="116"/>
                      </a:lnTo>
                      <a:lnTo>
                        <a:pt x="666" y="105"/>
                      </a:lnTo>
                      <a:lnTo>
                        <a:pt x="675" y="94"/>
                      </a:lnTo>
                      <a:lnTo>
                        <a:pt x="686" y="83"/>
                      </a:lnTo>
                      <a:lnTo>
                        <a:pt x="698" y="72"/>
                      </a:lnTo>
                      <a:lnTo>
                        <a:pt x="713" y="62"/>
                      </a:lnTo>
                      <a:lnTo>
                        <a:pt x="727" y="53"/>
                      </a:lnTo>
                      <a:lnTo>
                        <a:pt x="744" y="43"/>
                      </a:lnTo>
                      <a:lnTo>
                        <a:pt x="760" y="35"/>
                      </a:lnTo>
                      <a:lnTo>
                        <a:pt x="778" y="28"/>
                      </a:lnTo>
                      <a:lnTo>
                        <a:pt x="797" y="21"/>
                      </a:lnTo>
                      <a:lnTo>
                        <a:pt x="817" y="14"/>
                      </a:lnTo>
                      <a:lnTo>
                        <a:pt x="838" y="10"/>
                      </a:lnTo>
                      <a:lnTo>
                        <a:pt x="858" y="6"/>
                      </a:lnTo>
                      <a:lnTo>
                        <a:pt x="880" y="2"/>
                      </a:lnTo>
                      <a:lnTo>
                        <a:pt x="901" y="1"/>
                      </a:lnTo>
                      <a:lnTo>
                        <a:pt x="923" y="0"/>
                      </a:lnTo>
                      <a:lnTo>
                        <a:pt x="946" y="1"/>
                      </a:lnTo>
                      <a:lnTo>
                        <a:pt x="968" y="2"/>
                      </a:lnTo>
                      <a:lnTo>
                        <a:pt x="989" y="6"/>
                      </a:lnTo>
                      <a:lnTo>
                        <a:pt x="1010" y="10"/>
                      </a:lnTo>
                      <a:lnTo>
                        <a:pt x="1030" y="14"/>
                      </a:lnTo>
                      <a:lnTo>
                        <a:pt x="1050" y="21"/>
                      </a:lnTo>
                      <a:lnTo>
                        <a:pt x="1069" y="28"/>
                      </a:lnTo>
                      <a:lnTo>
                        <a:pt x="1088" y="35"/>
                      </a:lnTo>
                      <a:lnTo>
                        <a:pt x="1104" y="43"/>
                      </a:lnTo>
                      <a:lnTo>
                        <a:pt x="1121" y="53"/>
                      </a:lnTo>
                      <a:lnTo>
                        <a:pt x="1135" y="62"/>
                      </a:lnTo>
                      <a:lnTo>
                        <a:pt x="1149" y="72"/>
                      </a:lnTo>
                      <a:lnTo>
                        <a:pt x="1161" y="83"/>
                      </a:lnTo>
                      <a:lnTo>
                        <a:pt x="1172" y="94"/>
                      </a:lnTo>
                      <a:lnTo>
                        <a:pt x="1181" y="105"/>
                      </a:lnTo>
                      <a:lnTo>
                        <a:pt x="1189" y="116"/>
                      </a:lnTo>
                      <a:lnTo>
                        <a:pt x="1203" y="116"/>
                      </a:lnTo>
                      <a:lnTo>
                        <a:pt x="1230" y="116"/>
                      </a:lnTo>
                      <a:lnTo>
                        <a:pt x="1265" y="116"/>
                      </a:lnTo>
                      <a:lnTo>
                        <a:pt x="1309" y="116"/>
                      </a:lnTo>
                      <a:lnTo>
                        <a:pt x="1360" y="116"/>
                      </a:lnTo>
                      <a:lnTo>
                        <a:pt x="1416" y="116"/>
                      </a:lnTo>
                      <a:lnTo>
                        <a:pt x="1475" y="116"/>
                      </a:lnTo>
                      <a:lnTo>
                        <a:pt x="1535" y="116"/>
                      </a:lnTo>
                      <a:lnTo>
                        <a:pt x="1593" y="116"/>
                      </a:lnTo>
                      <a:lnTo>
                        <a:pt x="1650" y="116"/>
                      </a:lnTo>
                      <a:lnTo>
                        <a:pt x="1703" y="116"/>
                      </a:lnTo>
                      <a:lnTo>
                        <a:pt x="1751" y="116"/>
                      </a:lnTo>
                      <a:lnTo>
                        <a:pt x="1791" y="116"/>
                      </a:lnTo>
                      <a:lnTo>
                        <a:pt x="1821" y="116"/>
                      </a:lnTo>
                      <a:lnTo>
                        <a:pt x="1841" y="116"/>
                      </a:lnTo>
                      <a:lnTo>
                        <a:pt x="1847" y="116"/>
                      </a:lnTo>
                      <a:lnTo>
                        <a:pt x="1847" y="168"/>
                      </a:lnTo>
                      <a:lnTo>
                        <a:pt x="1144" y="168"/>
                      </a:lnTo>
                      <a:lnTo>
                        <a:pt x="1143" y="158"/>
                      </a:lnTo>
                      <a:lnTo>
                        <a:pt x="1140" y="147"/>
                      </a:lnTo>
                      <a:lnTo>
                        <a:pt x="1134" y="137"/>
                      </a:lnTo>
                      <a:lnTo>
                        <a:pt x="1126" y="128"/>
                      </a:lnTo>
                      <a:lnTo>
                        <a:pt x="1118" y="120"/>
                      </a:lnTo>
                      <a:lnTo>
                        <a:pt x="1106" y="111"/>
                      </a:lnTo>
                      <a:lnTo>
                        <a:pt x="1094" y="103"/>
                      </a:lnTo>
                      <a:lnTo>
                        <a:pt x="1080" y="95"/>
                      </a:lnTo>
                      <a:lnTo>
                        <a:pt x="1064" y="89"/>
                      </a:lnTo>
                      <a:lnTo>
                        <a:pt x="1047" y="83"/>
                      </a:lnTo>
                      <a:lnTo>
                        <a:pt x="1029" y="78"/>
                      </a:lnTo>
                      <a:lnTo>
                        <a:pt x="1010" y="73"/>
                      </a:lnTo>
                      <a:lnTo>
                        <a:pt x="989" y="70"/>
                      </a:lnTo>
                      <a:lnTo>
                        <a:pt x="968" y="68"/>
                      </a:lnTo>
                      <a:lnTo>
                        <a:pt x="946" y="65"/>
                      </a:lnTo>
                      <a:lnTo>
                        <a:pt x="923" y="65"/>
                      </a:lnTo>
                      <a:close/>
                    </a:path>
                  </a:pathLst>
                </a:custGeom>
                <a:solidFill>
                  <a:srgbClr val="7C000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6" name="Rectangle 336"/>
                <p:cNvSpPr>
                  <a:spLocks noChangeArrowheads="1"/>
                </p:cNvSpPr>
                <p:nvPr/>
              </p:nvSpPr>
              <p:spPr bwMode="auto">
                <a:xfrm>
                  <a:off x="5404" y="2595"/>
                  <a:ext cx="29" cy="120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7" name="Rectangle 337"/>
                <p:cNvSpPr>
                  <a:spLocks noChangeArrowheads="1"/>
                </p:cNvSpPr>
                <p:nvPr/>
              </p:nvSpPr>
              <p:spPr bwMode="auto">
                <a:xfrm>
                  <a:off x="4759" y="2595"/>
                  <a:ext cx="30" cy="120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8" name="Rectangle 338"/>
                <p:cNvSpPr>
                  <a:spLocks noChangeArrowheads="1"/>
                </p:cNvSpPr>
                <p:nvPr/>
              </p:nvSpPr>
              <p:spPr bwMode="auto">
                <a:xfrm>
                  <a:off x="5026" y="3165"/>
                  <a:ext cx="142" cy="330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79" name="Rectangle 339"/>
                <p:cNvSpPr>
                  <a:spLocks noChangeArrowheads="1"/>
                </p:cNvSpPr>
                <p:nvPr/>
              </p:nvSpPr>
              <p:spPr bwMode="auto">
                <a:xfrm>
                  <a:off x="5026" y="3495"/>
                  <a:ext cx="142" cy="1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0" name="Rectangle 340"/>
                <p:cNvSpPr>
                  <a:spLocks noChangeArrowheads="1"/>
                </p:cNvSpPr>
                <p:nvPr/>
              </p:nvSpPr>
              <p:spPr bwMode="auto">
                <a:xfrm>
                  <a:off x="5026" y="3558"/>
                  <a:ext cx="142" cy="15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1" name="Rectangle 341"/>
                <p:cNvSpPr>
                  <a:spLocks noChangeArrowheads="1"/>
                </p:cNvSpPr>
                <p:nvPr/>
              </p:nvSpPr>
              <p:spPr bwMode="auto">
                <a:xfrm>
                  <a:off x="5026" y="3615"/>
                  <a:ext cx="142" cy="1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2" name="Rectangle 342"/>
                <p:cNvSpPr>
                  <a:spLocks noChangeArrowheads="1"/>
                </p:cNvSpPr>
                <p:nvPr/>
              </p:nvSpPr>
              <p:spPr bwMode="auto">
                <a:xfrm>
                  <a:off x="5100" y="3186"/>
                  <a:ext cx="60" cy="309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3" name="Rectangle 343"/>
                <p:cNvSpPr>
                  <a:spLocks noChangeArrowheads="1"/>
                </p:cNvSpPr>
                <p:nvPr/>
              </p:nvSpPr>
              <p:spPr bwMode="auto">
                <a:xfrm>
                  <a:off x="5100" y="3186"/>
                  <a:ext cx="60" cy="309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4" name="Rectangle 344"/>
                <p:cNvSpPr>
                  <a:spLocks noChangeArrowheads="1"/>
                </p:cNvSpPr>
                <p:nvPr/>
              </p:nvSpPr>
              <p:spPr bwMode="auto">
                <a:xfrm>
                  <a:off x="5032" y="3186"/>
                  <a:ext cx="62" cy="309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5" name="Rectangle 345"/>
                <p:cNvSpPr>
                  <a:spLocks noChangeArrowheads="1"/>
                </p:cNvSpPr>
                <p:nvPr/>
              </p:nvSpPr>
              <p:spPr bwMode="auto">
                <a:xfrm>
                  <a:off x="5100" y="3369"/>
                  <a:ext cx="60" cy="21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6" name="Rectangle 346"/>
                <p:cNvSpPr>
                  <a:spLocks noChangeArrowheads="1"/>
                </p:cNvSpPr>
                <p:nvPr/>
              </p:nvSpPr>
              <p:spPr bwMode="auto">
                <a:xfrm>
                  <a:off x="5168" y="3422"/>
                  <a:ext cx="34" cy="25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7" name="Rectangle 347"/>
                <p:cNvSpPr>
                  <a:spLocks noChangeArrowheads="1"/>
                </p:cNvSpPr>
                <p:nvPr/>
              </p:nvSpPr>
              <p:spPr bwMode="auto">
                <a:xfrm>
                  <a:off x="4992" y="3422"/>
                  <a:ext cx="34" cy="256"/>
                </a:xfrm>
                <a:prstGeom prst="rect">
                  <a:avLst/>
                </a:prstGeom>
                <a:solidFill>
                  <a:srgbClr val="7C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8" name="Rectangle 348"/>
                <p:cNvSpPr>
                  <a:spLocks noChangeArrowheads="1"/>
                </p:cNvSpPr>
                <p:nvPr/>
              </p:nvSpPr>
              <p:spPr bwMode="auto">
                <a:xfrm>
                  <a:off x="5026" y="3511"/>
                  <a:ext cx="142" cy="47"/>
                </a:xfrm>
                <a:prstGeom prst="rect">
                  <a:avLst/>
                </a:prstGeom>
                <a:solidFill>
                  <a:srgbClr val="B2333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89" name="Rectangle 349"/>
                <p:cNvSpPr>
                  <a:spLocks noChangeArrowheads="1"/>
                </p:cNvSpPr>
                <p:nvPr/>
              </p:nvSpPr>
              <p:spPr bwMode="auto">
                <a:xfrm>
                  <a:off x="5026" y="3573"/>
                  <a:ext cx="142" cy="42"/>
                </a:xfrm>
                <a:prstGeom prst="rect">
                  <a:avLst/>
                </a:prstGeom>
                <a:solidFill>
                  <a:srgbClr val="B2333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0" name="Rectangle 350"/>
                <p:cNvSpPr>
                  <a:spLocks noChangeArrowheads="1"/>
                </p:cNvSpPr>
                <p:nvPr/>
              </p:nvSpPr>
              <p:spPr bwMode="auto">
                <a:xfrm>
                  <a:off x="5026" y="3631"/>
                  <a:ext cx="142" cy="47"/>
                </a:xfrm>
                <a:prstGeom prst="rect">
                  <a:avLst/>
                </a:prstGeom>
                <a:solidFill>
                  <a:srgbClr val="B23333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1" name="Rectangle 351"/>
                <p:cNvSpPr>
                  <a:spLocks noChangeArrowheads="1"/>
                </p:cNvSpPr>
                <p:nvPr/>
              </p:nvSpPr>
              <p:spPr bwMode="auto">
                <a:xfrm>
                  <a:off x="5100" y="3369"/>
                  <a:ext cx="60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2" name="Rectangle 352"/>
                <p:cNvSpPr>
                  <a:spLocks noChangeArrowheads="1"/>
                </p:cNvSpPr>
                <p:nvPr/>
              </p:nvSpPr>
              <p:spPr bwMode="auto">
                <a:xfrm>
                  <a:off x="5032" y="3369"/>
                  <a:ext cx="62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3" name="Rectangle 353"/>
                <p:cNvSpPr>
                  <a:spLocks noChangeArrowheads="1"/>
                </p:cNvSpPr>
                <p:nvPr/>
              </p:nvSpPr>
              <p:spPr bwMode="auto">
                <a:xfrm>
                  <a:off x="5100" y="3312"/>
                  <a:ext cx="14" cy="52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4" name="Rectangle 354"/>
                <p:cNvSpPr>
                  <a:spLocks noChangeArrowheads="1"/>
                </p:cNvSpPr>
                <p:nvPr/>
              </p:nvSpPr>
              <p:spPr bwMode="auto">
                <a:xfrm>
                  <a:off x="5080" y="3312"/>
                  <a:ext cx="14" cy="52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5" name="Rectangle 355"/>
                <p:cNvSpPr>
                  <a:spLocks noChangeArrowheads="1"/>
                </p:cNvSpPr>
                <p:nvPr/>
              </p:nvSpPr>
              <p:spPr bwMode="auto">
                <a:xfrm>
                  <a:off x="5100" y="3395"/>
                  <a:ext cx="60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6" name="Rectangle 356"/>
                <p:cNvSpPr>
                  <a:spLocks noChangeArrowheads="1"/>
                </p:cNvSpPr>
                <p:nvPr/>
              </p:nvSpPr>
              <p:spPr bwMode="auto">
                <a:xfrm>
                  <a:off x="5032" y="3395"/>
                  <a:ext cx="62" cy="2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7" name="Rectangle 357"/>
                <p:cNvSpPr>
                  <a:spLocks noChangeArrowheads="1"/>
                </p:cNvSpPr>
                <p:nvPr/>
              </p:nvSpPr>
              <p:spPr bwMode="auto">
                <a:xfrm>
                  <a:off x="5168" y="3552"/>
                  <a:ext cx="34" cy="27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8" name="Rectangle 358"/>
                <p:cNvSpPr>
                  <a:spLocks noChangeArrowheads="1"/>
                </p:cNvSpPr>
                <p:nvPr/>
              </p:nvSpPr>
              <p:spPr bwMode="auto">
                <a:xfrm>
                  <a:off x="4992" y="3552"/>
                  <a:ext cx="34" cy="27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199" name="Rectangle 359"/>
                <p:cNvSpPr>
                  <a:spLocks noChangeArrowheads="1"/>
                </p:cNvSpPr>
                <p:nvPr/>
              </p:nvSpPr>
              <p:spPr bwMode="auto">
                <a:xfrm>
                  <a:off x="5334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0" name="Rectangle 360"/>
                <p:cNvSpPr>
                  <a:spLocks noChangeArrowheads="1"/>
                </p:cNvSpPr>
                <p:nvPr/>
              </p:nvSpPr>
              <p:spPr bwMode="auto">
                <a:xfrm>
                  <a:off x="5228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1" name="Rectangle 361"/>
                <p:cNvSpPr>
                  <a:spLocks noChangeArrowheads="1"/>
                </p:cNvSpPr>
                <p:nvPr/>
              </p:nvSpPr>
              <p:spPr bwMode="auto">
                <a:xfrm>
                  <a:off x="4912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2" name="Rectangle 362"/>
                <p:cNvSpPr>
                  <a:spLocks noChangeArrowheads="1"/>
                </p:cNvSpPr>
                <p:nvPr/>
              </p:nvSpPr>
              <p:spPr bwMode="auto">
                <a:xfrm>
                  <a:off x="5122" y="2747"/>
                  <a:ext cx="54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3" name="Rectangle 363"/>
                <p:cNvSpPr>
                  <a:spLocks noChangeArrowheads="1"/>
                </p:cNvSpPr>
                <p:nvPr/>
              </p:nvSpPr>
              <p:spPr bwMode="auto">
                <a:xfrm>
                  <a:off x="5228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4" name="Rectangle 364"/>
                <p:cNvSpPr>
                  <a:spLocks noChangeArrowheads="1"/>
                </p:cNvSpPr>
                <p:nvPr/>
              </p:nvSpPr>
              <p:spPr bwMode="auto">
                <a:xfrm>
                  <a:off x="5334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5" name="Rectangle 365"/>
                <p:cNvSpPr>
                  <a:spLocks noChangeArrowheads="1"/>
                </p:cNvSpPr>
                <p:nvPr/>
              </p:nvSpPr>
              <p:spPr bwMode="auto">
                <a:xfrm>
                  <a:off x="5018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6" name="Rectangle 366"/>
                <p:cNvSpPr>
                  <a:spLocks noChangeArrowheads="1"/>
                </p:cNvSpPr>
                <p:nvPr/>
              </p:nvSpPr>
              <p:spPr bwMode="auto">
                <a:xfrm>
                  <a:off x="4809" y="2747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7" name="Rectangle 367"/>
                <p:cNvSpPr>
                  <a:spLocks noChangeArrowheads="1"/>
                </p:cNvSpPr>
                <p:nvPr/>
              </p:nvSpPr>
              <p:spPr bwMode="auto">
                <a:xfrm>
                  <a:off x="4912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8" name="Rectangle 368"/>
                <p:cNvSpPr>
                  <a:spLocks noChangeArrowheads="1"/>
                </p:cNvSpPr>
                <p:nvPr/>
              </p:nvSpPr>
              <p:spPr bwMode="auto">
                <a:xfrm>
                  <a:off x="4809" y="3165"/>
                  <a:ext cx="52" cy="272"/>
                </a:xfrm>
                <a:prstGeom prst="rect">
                  <a:avLst/>
                </a:prstGeom>
                <a:solidFill>
                  <a:srgbClr val="26CCD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09" name="Freeform 369"/>
                <p:cNvSpPr>
                  <a:spLocks/>
                </p:cNvSpPr>
                <p:nvPr/>
              </p:nvSpPr>
              <p:spPr bwMode="auto">
                <a:xfrm>
                  <a:off x="5114" y="2721"/>
                  <a:ext cx="72" cy="324"/>
                </a:xfrm>
                <a:custGeom>
                  <a:avLst/>
                  <a:gdLst>
                    <a:gd name="T0" fmla="*/ 21 w 217"/>
                    <a:gd name="T1" fmla="*/ 163 h 373"/>
                    <a:gd name="T2" fmla="*/ 3 w 217"/>
                    <a:gd name="T3" fmla="*/ 163 h 373"/>
                    <a:gd name="T4" fmla="*/ 3 w 217"/>
                    <a:gd name="T5" fmla="*/ 260 h 373"/>
                    <a:gd name="T6" fmla="*/ 21 w 217"/>
                    <a:gd name="T7" fmla="*/ 260 h 373"/>
                    <a:gd name="T8" fmla="*/ 24 w 217"/>
                    <a:gd name="T9" fmla="*/ 281 h 373"/>
                    <a:gd name="T10" fmla="*/ 0 w 217"/>
                    <a:gd name="T11" fmla="*/ 281 h 373"/>
                    <a:gd name="T12" fmla="*/ 0 w 217"/>
                    <a:gd name="T13" fmla="*/ 0 h 373"/>
                    <a:gd name="T14" fmla="*/ 24 w 217"/>
                    <a:gd name="T15" fmla="*/ 0 h 373"/>
                    <a:gd name="T16" fmla="*/ 21 w 217"/>
                    <a:gd name="T17" fmla="*/ 22 h 373"/>
                    <a:gd name="T18" fmla="*/ 3 w 217"/>
                    <a:gd name="T19" fmla="*/ 22 h 373"/>
                    <a:gd name="T20" fmla="*/ 3 w 217"/>
                    <a:gd name="T21" fmla="*/ 129 h 373"/>
                    <a:gd name="T22" fmla="*/ 21 w 217"/>
                    <a:gd name="T23" fmla="*/ 129 h 373"/>
                    <a:gd name="T24" fmla="*/ 21 w 217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7"/>
                    <a:gd name="T40" fmla="*/ 0 h 373"/>
                    <a:gd name="T41" fmla="*/ 217 w 217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7" h="373">
                      <a:moveTo>
                        <a:pt x="187" y="217"/>
                      </a:moveTo>
                      <a:lnTo>
                        <a:pt x="29" y="217"/>
                      </a:lnTo>
                      <a:lnTo>
                        <a:pt x="29" y="344"/>
                      </a:lnTo>
                      <a:lnTo>
                        <a:pt x="188" y="344"/>
                      </a:lnTo>
                      <a:lnTo>
                        <a:pt x="217" y="373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188" y="29"/>
                      </a:lnTo>
                      <a:lnTo>
                        <a:pt x="29" y="29"/>
                      </a:lnTo>
                      <a:lnTo>
                        <a:pt x="29" y="171"/>
                      </a:lnTo>
                      <a:lnTo>
                        <a:pt x="188" y="171"/>
                      </a:lnTo>
                      <a:lnTo>
                        <a:pt x="187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0" name="Freeform 370"/>
                <p:cNvSpPr>
                  <a:spLocks/>
                </p:cNvSpPr>
                <p:nvPr/>
              </p:nvSpPr>
              <p:spPr bwMode="auto">
                <a:xfrm>
                  <a:off x="5176" y="2721"/>
                  <a:ext cx="10" cy="324"/>
                </a:xfrm>
                <a:custGeom>
                  <a:avLst/>
                  <a:gdLst>
                    <a:gd name="T0" fmla="*/ 0 w 29"/>
                    <a:gd name="T1" fmla="*/ 22 h 373"/>
                    <a:gd name="T2" fmla="*/ 0 w 29"/>
                    <a:gd name="T3" fmla="*/ 260 h 373"/>
                    <a:gd name="T4" fmla="*/ 3 w 29"/>
                    <a:gd name="T5" fmla="*/ 281 h 373"/>
                    <a:gd name="T6" fmla="*/ 3 w 29"/>
                    <a:gd name="T7" fmla="*/ 0 h 373"/>
                    <a:gd name="T8" fmla="*/ 0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0" y="29"/>
                      </a:moveTo>
                      <a:lnTo>
                        <a:pt x="0" y="344"/>
                      </a:lnTo>
                      <a:lnTo>
                        <a:pt x="29" y="373"/>
                      </a:lnTo>
                      <a:lnTo>
                        <a:pt x="29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1" name="Freeform 371"/>
                <p:cNvSpPr>
                  <a:spLocks/>
                </p:cNvSpPr>
                <p:nvPr/>
              </p:nvSpPr>
              <p:spPr bwMode="auto">
                <a:xfrm>
                  <a:off x="5218" y="2721"/>
                  <a:ext cx="72" cy="324"/>
                </a:xfrm>
                <a:custGeom>
                  <a:avLst/>
                  <a:gdLst>
                    <a:gd name="T0" fmla="*/ 21 w 216"/>
                    <a:gd name="T1" fmla="*/ 163 h 373"/>
                    <a:gd name="T2" fmla="*/ 3 w 216"/>
                    <a:gd name="T3" fmla="*/ 163 h 373"/>
                    <a:gd name="T4" fmla="*/ 3 w 216"/>
                    <a:gd name="T5" fmla="*/ 260 h 373"/>
                    <a:gd name="T6" fmla="*/ 21 w 216"/>
                    <a:gd name="T7" fmla="*/ 260 h 373"/>
                    <a:gd name="T8" fmla="*/ 24 w 216"/>
                    <a:gd name="T9" fmla="*/ 281 h 373"/>
                    <a:gd name="T10" fmla="*/ 0 w 216"/>
                    <a:gd name="T11" fmla="*/ 281 h 373"/>
                    <a:gd name="T12" fmla="*/ 0 w 216"/>
                    <a:gd name="T13" fmla="*/ 0 h 373"/>
                    <a:gd name="T14" fmla="*/ 24 w 216"/>
                    <a:gd name="T15" fmla="*/ 0 h 373"/>
                    <a:gd name="T16" fmla="*/ 21 w 216"/>
                    <a:gd name="T17" fmla="*/ 22 h 373"/>
                    <a:gd name="T18" fmla="*/ 3 w 216"/>
                    <a:gd name="T19" fmla="*/ 22 h 373"/>
                    <a:gd name="T20" fmla="*/ 3 w 216"/>
                    <a:gd name="T21" fmla="*/ 129 h 373"/>
                    <a:gd name="T22" fmla="*/ 21 w 216"/>
                    <a:gd name="T23" fmla="*/ 129 h 373"/>
                    <a:gd name="T24" fmla="*/ 21 w 216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6"/>
                    <a:gd name="T40" fmla="*/ 0 h 373"/>
                    <a:gd name="T41" fmla="*/ 216 w 216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6" h="373">
                      <a:moveTo>
                        <a:pt x="187" y="217"/>
                      </a:moveTo>
                      <a:lnTo>
                        <a:pt x="29" y="217"/>
                      </a:lnTo>
                      <a:lnTo>
                        <a:pt x="29" y="344"/>
                      </a:lnTo>
                      <a:lnTo>
                        <a:pt x="187" y="344"/>
                      </a:lnTo>
                      <a:lnTo>
                        <a:pt x="216" y="373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16" y="0"/>
                      </a:lnTo>
                      <a:lnTo>
                        <a:pt x="187" y="29"/>
                      </a:lnTo>
                      <a:lnTo>
                        <a:pt x="29" y="29"/>
                      </a:lnTo>
                      <a:lnTo>
                        <a:pt x="29" y="171"/>
                      </a:lnTo>
                      <a:lnTo>
                        <a:pt x="187" y="171"/>
                      </a:lnTo>
                      <a:lnTo>
                        <a:pt x="187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2" name="Freeform 372"/>
                <p:cNvSpPr>
                  <a:spLocks/>
                </p:cNvSpPr>
                <p:nvPr/>
              </p:nvSpPr>
              <p:spPr bwMode="auto">
                <a:xfrm>
                  <a:off x="5280" y="2721"/>
                  <a:ext cx="10" cy="324"/>
                </a:xfrm>
                <a:custGeom>
                  <a:avLst/>
                  <a:gdLst>
                    <a:gd name="T0" fmla="*/ 0 w 29"/>
                    <a:gd name="T1" fmla="*/ 22 h 373"/>
                    <a:gd name="T2" fmla="*/ 0 w 29"/>
                    <a:gd name="T3" fmla="*/ 260 h 373"/>
                    <a:gd name="T4" fmla="*/ 3 w 29"/>
                    <a:gd name="T5" fmla="*/ 281 h 373"/>
                    <a:gd name="T6" fmla="*/ 3 w 29"/>
                    <a:gd name="T7" fmla="*/ 0 h 373"/>
                    <a:gd name="T8" fmla="*/ 0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0" y="29"/>
                      </a:moveTo>
                      <a:lnTo>
                        <a:pt x="0" y="344"/>
                      </a:lnTo>
                      <a:lnTo>
                        <a:pt x="29" y="373"/>
                      </a:lnTo>
                      <a:lnTo>
                        <a:pt x="29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3" name="Freeform 373"/>
                <p:cNvSpPr>
                  <a:spLocks/>
                </p:cNvSpPr>
                <p:nvPr/>
              </p:nvSpPr>
              <p:spPr bwMode="auto">
                <a:xfrm>
                  <a:off x="5324" y="2721"/>
                  <a:ext cx="72" cy="324"/>
                </a:xfrm>
                <a:custGeom>
                  <a:avLst/>
                  <a:gdLst>
                    <a:gd name="T0" fmla="*/ 21 w 217"/>
                    <a:gd name="T1" fmla="*/ 163 h 373"/>
                    <a:gd name="T2" fmla="*/ 3 w 217"/>
                    <a:gd name="T3" fmla="*/ 163 h 373"/>
                    <a:gd name="T4" fmla="*/ 3 w 217"/>
                    <a:gd name="T5" fmla="*/ 260 h 373"/>
                    <a:gd name="T6" fmla="*/ 21 w 217"/>
                    <a:gd name="T7" fmla="*/ 260 h 373"/>
                    <a:gd name="T8" fmla="*/ 24 w 217"/>
                    <a:gd name="T9" fmla="*/ 281 h 373"/>
                    <a:gd name="T10" fmla="*/ 0 w 217"/>
                    <a:gd name="T11" fmla="*/ 281 h 373"/>
                    <a:gd name="T12" fmla="*/ 0 w 217"/>
                    <a:gd name="T13" fmla="*/ 0 h 373"/>
                    <a:gd name="T14" fmla="*/ 24 w 217"/>
                    <a:gd name="T15" fmla="*/ 0 h 373"/>
                    <a:gd name="T16" fmla="*/ 21 w 217"/>
                    <a:gd name="T17" fmla="*/ 22 h 373"/>
                    <a:gd name="T18" fmla="*/ 3 w 217"/>
                    <a:gd name="T19" fmla="*/ 22 h 373"/>
                    <a:gd name="T20" fmla="*/ 3 w 217"/>
                    <a:gd name="T21" fmla="*/ 129 h 373"/>
                    <a:gd name="T22" fmla="*/ 21 w 217"/>
                    <a:gd name="T23" fmla="*/ 129 h 373"/>
                    <a:gd name="T24" fmla="*/ 21 w 217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7"/>
                    <a:gd name="T40" fmla="*/ 0 h 373"/>
                    <a:gd name="T41" fmla="*/ 217 w 217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7" h="373">
                      <a:moveTo>
                        <a:pt x="188" y="217"/>
                      </a:moveTo>
                      <a:lnTo>
                        <a:pt x="29" y="217"/>
                      </a:lnTo>
                      <a:lnTo>
                        <a:pt x="29" y="344"/>
                      </a:lnTo>
                      <a:lnTo>
                        <a:pt x="188" y="344"/>
                      </a:lnTo>
                      <a:lnTo>
                        <a:pt x="217" y="373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188" y="29"/>
                      </a:lnTo>
                      <a:lnTo>
                        <a:pt x="29" y="29"/>
                      </a:lnTo>
                      <a:lnTo>
                        <a:pt x="29" y="171"/>
                      </a:lnTo>
                      <a:lnTo>
                        <a:pt x="188" y="171"/>
                      </a:lnTo>
                      <a:lnTo>
                        <a:pt x="18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4" name="Freeform 374"/>
                <p:cNvSpPr>
                  <a:spLocks/>
                </p:cNvSpPr>
                <p:nvPr/>
              </p:nvSpPr>
              <p:spPr bwMode="auto">
                <a:xfrm>
                  <a:off x="5386" y="2721"/>
                  <a:ext cx="10" cy="324"/>
                </a:xfrm>
                <a:custGeom>
                  <a:avLst/>
                  <a:gdLst>
                    <a:gd name="T0" fmla="*/ 0 w 29"/>
                    <a:gd name="T1" fmla="*/ 22 h 373"/>
                    <a:gd name="T2" fmla="*/ 0 w 29"/>
                    <a:gd name="T3" fmla="*/ 260 h 373"/>
                    <a:gd name="T4" fmla="*/ 3 w 29"/>
                    <a:gd name="T5" fmla="*/ 281 h 373"/>
                    <a:gd name="T6" fmla="*/ 3 w 29"/>
                    <a:gd name="T7" fmla="*/ 0 h 373"/>
                    <a:gd name="T8" fmla="*/ 0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0" y="29"/>
                      </a:moveTo>
                      <a:lnTo>
                        <a:pt x="0" y="344"/>
                      </a:lnTo>
                      <a:lnTo>
                        <a:pt x="29" y="373"/>
                      </a:lnTo>
                      <a:lnTo>
                        <a:pt x="29" y="0"/>
                      </a:lnTo>
                      <a:lnTo>
                        <a:pt x="0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5" name="Freeform 375"/>
                <p:cNvSpPr>
                  <a:spLocks/>
                </p:cNvSpPr>
                <p:nvPr/>
              </p:nvSpPr>
              <p:spPr bwMode="auto">
                <a:xfrm>
                  <a:off x="5218" y="3139"/>
                  <a:ext cx="72" cy="324"/>
                </a:xfrm>
                <a:custGeom>
                  <a:avLst/>
                  <a:gdLst>
                    <a:gd name="T0" fmla="*/ 21 w 216"/>
                    <a:gd name="T1" fmla="*/ 165 h 372"/>
                    <a:gd name="T2" fmla="*/ 3 w 216"/>
                    <a:gd name="T3" fmla="*/ 165 h 372"/>
                    <a:gd name="T4" fmla="*/ 3 w 216"/>
                    <a:gd name="T5" fmla="*/ 260 h 372"/>
                    <a:gd name="T6" fmla="*/ 21 w 216"/>
                    <a:gd name="T7" fmla="*/ 260 h 372"/>
                    <a:gd name="T8" fmla="*/ 24 w 216"/>
                    <a:gd name="T9" fmla="*/ 282 h 372"/>
                    <a:gd name="T10" fmla="*/ 0 w 216"/>
                    <a:gd name="T11" fmla="*/ 282 h 372"/>
                    <a:gd name="T12" fmla="*/ 0 w 216"/>
                    <a:gd name="T13" fmla="*/ 0 h 372"/>
                    <a:gd name="T14" fmla="*/ 24 w 216"/>
                    <a:gd name="T15" fmla="*/ 0 h 372"/>
                    <a:gd name="T16" fmla="*/ 21 w 216"/>
                    <a:gd name="T17" fmla="*/ 21 h 372"/>
                    <a:gd name="T18" fmla="*/ 3 w 216"/>
                    <a:gd name="T19" fmla="*/ 21 h 372"/>
                    <a:gd name="T20" fmla="*/ 3 w 216"/>
                    <a:gd name="T21" fmla="*/ 130 h 372"/>
                    <a:gd name="T22" fmla="*/ 21 w 216"/>
                    <a:gd name="T23" fmla="*/ 130 h 372"/>
                    <a:gd name="T24" fmla="*/ 21 w 216"/>
                    <a:gd name="T25" fmla="*/ 165 h 37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6"/>
                    <a:gd name="T40" fmla="*/ 0 h 372"/>
                    <a:gd name="T41" fmla="*/ 216 w 216"/>
                    <a:gd name="T42" fmla="*/ 372 h 37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6" h="372">
                      <a:moveTo>
                        <a:pt x="187" y="217"/>
                      </a:moveTo>
                      <a:lnTo>
                        <a:pt x="29" y="217"/>
                      </a:lnTo>
                      <a:lnTo>
                        <a:pt x="29" y="343"/>
                      </a:lnTo>
                      <a:lnTo>
                        <a:pt x="187" y="343"/>
                      </a:lnTo>
                      <a:lnTo>
                        <a:pt x="216" y="372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16" y="0"/>
                      </a:lnTo>
                      <a:lnTo>
                        <a:pt x="187" y="27"/>
                      </a:lnTo>
                      <a:lnTo>
                        <a:pt x="29" y="27"/>
                      </a:lnTo>
                      <a:lnTo>
                        <a:pt x="29" y="171"/>
                      </a:lnTo>
                      <a:lnTo>
                        <a:pt x="187" y="171"/>
                      </a:lnTo>
                      <a:lnTo>
                        <a:pt x="187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6" name="Freeform 376"/>
                <p:cNvSpPr>
                  <a:spLocks/>
                </p:cNvSpPr>
                <p:nvPr/>
              </p:nvSpPr>
              <p:spPr bwMode="auto">
                <a:xfrm>
                  <a:off x="5280" y="3139"/>
                  <a:ext cx="10" cy="324"/>
                </a:xfrm>
                <a:custGeom>
                  <a:avLst/>
                  <a:gdLst>
                    <a:gd name="T0" fmla="*/ 0 w 29"/>
                    <a:gd name="T1" fmla="*/ 21 h 372"/>
                    <a:gd name="T2" fmla="*/ 0 w 29"/>
                    <a:gd name="T3" fmla="*/ 260 h 372"/>
                    <a:gd name="T4" fmla="*/ 3 w 29"/>
                    <a:gd name="T5" fmla="*/ 282 h 372"/>
                    <a:gd name="T6" fmla="*/ 3 w 29"/>
                    <a:gd name="T7" fmla="*/ 0 h 372"/>
                    <a:gd name="T8" fmla="*/ 0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0" y="27"/>
                      </a:moveTo>
                      <a:lnTo>
                        <a:pt x="0" y="343"/>
                      </a:lnTo>
                      <a:lnTo>
                        <a:pt x="29" y="372"/>
                      </a:lnTo>
                      <a:lnTo>
                        <a:pt x="29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7" name="Freeform 377"/>
                <p:cNvSpPr>
                  <a:spLocks/>
                </p:cNvSpPr>
                <p:nvPr/>
              </p:nvSpPr>
              <p:spPr bwMode="auto">
                <a:xfrm>
                  <a:off x="5324" y="3139"/>
                  <a:ext cx="72" cy="324"/>
                </a:xfrm>
                <a:custGeom>
                  <a:avLst/>
                  <a:gdLst>
                    <a:gd name="T0" fmla="*/ 21 w 217"/>
                    <a:gd name="T1" fmla="*/ 165 h 372"/>
                    <a:gd name="T2" fmla="*/ 3 w 217"/>
                    <a:gd name="T3" fmla="*/ 165 h 372"/>
                    <a:gd name="T4" fmla="*/ 3 w 217"/>
                    <a:gd name="T5" fmla="*/ 260 h 372"/>
                    <a:gd name="T6" fmla="*/ 21 w 217"/>
                    <a:gd name="T7" fmla="*/ 260 h 372"/>
                    <a:gd name="T8" fmla="*/ 24 w 217"/>
                    <a:gd name="T9" fmla="*/ 282 h 372"/>
                    <a:gd name="T10" fmla="*/ 0 w 217"/>
                    <a:gd name="T11" fmla="*/ 282 h 372"/>
                    <a:gd name="T12" fmla="*/ 0 w 217"/>
                    <a:gd name="T13" fmla="*/ 0 h 372"/>
                    <a:gd name="T14" fmla="*/ 24 w 217"/>
                    <a:gd name="T15" fmla="*/ 0 h 372"/>
                    <a:gd name="T16" fmla="*/ 21 w 217"/>
                    <a:gd name="T17" fmla="*/ 21 h 372"/>
                    <a:gd name="T18" fmla="*/ 3 w 217"/>
                    <a:gd name="T19" fmla="*/ 21 h 372"/>
                    <a:gd name="T20" fmla="*/ 3 w 217"/>
                    <a:gd name="T21" fmla="*/ 130 h 372"/>
                    <a:gd name="T22" fmla="*/ 21 w 217"/>
                    <a:gd name="T23" fmla="*/ 130 h 372"/>
                    <a:gd name="T24" fmla="*/ 21 w 217"/>
                    <a:gd name="T25" fmla="*/ 165 h 37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7"/>
                    <a:gd name="T40" fmla="*/ 0 h 372"/>
                    <a:gd name="T41" fmla="*/ 217 w 217"/>
                    <a:gd name="T42" fmla="*/ 372 h 37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7" h="372">
                      <a:moveTo>
                        <a:pt x="188" y="217"/>
                      </a:moveTo>
                      <a:lnTo>
                        <a:pt x="29" y="217"/>
                      </a:lnTo>
                      <a:lnTo>
                        <a:pt x="29" y="343"/>
                      </a:lnTo>
                      <a:lnTo>
                        <a:pt x="188" y="343"/>
                      </a:lnTo>
                      <a:lnTo>
                        <a:pt x="217" y="372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17" y="0"/>
                      </a:lnTo>
                      <a:lnTo>
                        <a:pt x="188" y="27"/>
                      </a:lnTo>
                      <a:lnTo>
                        <a:pt x="29" y="27"/>
                      </a:lnTo>
                      <a:lnTo>
                        <a:pt x="29" y="171"/>
                      </a:lnTo>
                      <a:lnTo>
                        <a:pt x="188" y="171"/>
                      </a:lnTo>
                      <a:lnTo>
                        <a:pt x="18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8" name="Freeform 378"/>
                <p:cNvSpPr>
                  <a:spLocks/>
                </p:cNvSpPr>
                <p:nvPr/>
              </p:nvSpPr>
              <p:spPr bwMode="auto">
                <a:xfrm>
                  <a:off x="5386" y="3139"/>
                  <a:ext cx="10" cy="324"/>
                </a:xfrm>
                <a:custGeom>
                  <a:avLst/>
                  <a:gdLst>
                    <a:gd name="T0" fmla="*/ 0 w 29"/>
                    <a:gd name="T1" fmla="*/ 21 h 372"/>
                    <a:gd name="T2" fmla="*/ 0 w 29"/>
                    <a:gd name="T3" fmla="*/ 260 h 372"/>
                    <a:gd name="T4" fmla="*/ 3 w 29"/>
                    <a:gd name="T5" fmla="*/ 282 h 372"/>
                    <a:gd name="T6" fmla="*/ 3 w 29"/>
                    <a:gd name="T7" fmla="*/ 0 h 372"/>
                    <a:gd name="T8" fmla="*/ 0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0" y="27"/>
                      </a:moveTo>
                      <a:lnTo>
                        <a:pt x="0" y="343"/>
                      </a:lnTo>
                      <a:lnTo>
                        <a:pt x="29" y="372"/>
                      </a:lnTo>
                      <a:lnTo>
                        <a:pt x="29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19" name="Freeform 379"/>
                <p:cNvSpPr>
                  <a:spLocks/>
                </p:cNvSpPr>
                <p:nvPr/>
              </p:nvSpPr>
              <p:spPr bwMode="auto">
                <a:xfrm>
                  <a:off x="5008" y="2721"/>
                  <a:ext cx="72" cy="324"/>
                </a:xfrm>
                <a:custGeom>
                  <a:avLst/>
                  <a:gdLst>
                    <a:gd name="T0" fmla="*/ 3 w 215"/>
                    <a:gd name="T1" fmla="*/ 163 h 373"/>
                    <a:gd name="T2" fmla="*/ 21 w 215"/>
                    <a:gd name="T3" fmla="*/ 163 h 373"/>
                    <a:gd name="T4" fmla="*/ 21 w 215"/>
                    <a:gd name="T5" fmla="*/ 260 h 373"/>
                    <a:gd name="T6" fmla="*/ 3 w 215"/>
                    <a:gd name="T7" fmla="*/ 260 h 373"/>
                    <a:gd name="T8" fmla="*/ 0 w 215"/>
                    <a:gd name="T9" fmla="*/ 281 h 373"/>
                    <a:gd name="T10" fmla="*/ 24 w 215"/>
                    <a:gd name="T11" fmla="*/ 281 h 373"/>
                    <a:gd name="T12" fmla="*/ 24 w 215"/>
                    <a:gd name="T13" fmla="*/ 0 h 373"/>
                    <a:gd name="T14" fmla="*/ 0 w 215"/>
                    <a:gd name="T15" fmla="*/ 0 h 373"/>
                    <a:gd name="T16" fmla="*/ 3 w 215"/>
                    <a:gd name="T17" fmla="*/ 22 h 373"/>
                    <a:gd name="T18" fmla="*/ 21 w 215"/>
                    <a:gd name="T19" fmla="*/ 22 h 373"/>
                    <a:gd name="T20" fmla="*/ 21 w 215"/>
                    <a:gd name="T21" fmla="*/ 129 h 373"/>
                    <a:gd name="T22" fmla="*/ 3 w 215"/>
                    <a:gd name="T23" fmla="*/ 129 h 373"/>
                    <a:gd name="T24" fmla="*/ 3 w 215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5"/>
                    <a:gd name="T40" fmla="*/ 0 h 373"/>
                    <a:gd name="T41" fmla="*/ 215 w 215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5" h="373">
                      <a:moveTo>
                        <a:pt x="29" y="217"/>
                      </a:moveTo>
                      <a:lnTo>
                        <a:pt x="187" y="217"/>
                      </a:lnTo>
                      <a:lnTo>
                        <a:pt x="187" y="344"/>
                      </a:ln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215" y="373"/>
                      </a:lnTo>
                      <a:lnTo>
                        <a:pt x="215" y="0"/>
                      </a:lnTo>
                      <a:lnTo>
                        <a:pt x="0" y="0"/>
                      </a:lnTo>
                      <a:lnTo>
                        <a:pt x="29" y="29"/>
                      </a:lnTo>
                      <a:lnTo>
                        <a:pt x="187" y="29"/>
                      </a:lnTo>
                      <a:lnTo>
                        <a:pt x="187" y="171"/>
                      </a:lnTo>
                      <a:lnTo>
                        <a:pt x="29" y="171"/>
                      </a:lnTo>
                      <a:lnTo>
                        <a:pt x="29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0" name="Freeform 380"/>
                <p:cNvSpPr>
                  <a:spLocks/>
                </p:cNvSpPr>
                <p:nvPr/>
              </p:nvSpPr>
              <p:spPr bwMode="auto">
                <a:xfrm>
                  <a:off x="5008" y="2721"/>
                  <a:ext cx="10" cy="324"/>
                </a:xfrm>
                <a:custGeom>
                  <a:avLst/>
                  <a:gdLst>
                    <a:gd name="T0" fmla="*/ 3 w 29"/>
                    <a:gd name="T1" fmla="*/ 22 h 373"/>
                    <a:gd name="T2" fmla="*/ 3 w 29"/>
                    <a:gd name="T3" fmla="*/ 260 h 373"/>
                    <a:gd name="T4" fmla="*/ 0 w 29"/>
                    <a:gd name="T5" fmla="*/ 281 h 373"/>
                    <a:gd name="T6" fmla="*/ 0 w 29"/>
                    <a:gd name="T7" fmla="*/ 0 h 373"/>
                    <a:gd name="T8" fmla="*/ 3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29" y="29"/>
                      </a:move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9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1" name="Freeform 381"/>
                <p:cNvSpPr>
                  <a:spLocks/>
                </p:cNvSpPr>
                <p:nvPr/>
              </p:nvSpPr>
              <p:spPr bwMode="auto">
                <a:xfrm>
                  <a:off x="4903" y="2721"/>
                  <a:ext cx="71" cy="324"/>
                </a:xfrm>
                <a:custGeom>
                  <a:avLst/>
                  <a:gdLst>
                    <a:gd name="T0" fmla="*/ 3 w 216"/>
                    <a:gd name="T1" fmla="*/ 163 h 373"/>
                    <a:gd name="T2" fmla="*/ 20 w 216"/>
                    <a:gd name="T3" fmla="*/ 163 h 373"/>
                    <a:gd name="T4" fmla="*/ 20 w 216"/>
                    <a:gd name="T5" fmla="*/ 260 h 373"/>
                    <a:gd name="T6" fmla="*/ 3 w 216"/>
                    <a:gd name="T7" fmla="*/ 260 h 373"/>
                    <a:gd name="T8" fmla="*/ 0 w 216"/>
                    <a:gd name="T9" fmla="*/ 281 h 373"/>
                    <a:gd name="T10" fmla="*/ 23 w 216"/>
                    <a:gd name="T11" fmla="*/ 281 h 373"/>
                    <a:gd name="T12" fmla="*/ 23 w 216"/>
                    <a:gd name="T13" fmla="*/ 0 h 373"/>
                    <a:gd name="T14" fmla="*/ 0 w 216"/>
                    <a:gd name="T15" fmla="*/ 0 h 373"/>
                    <a:gd name="T16" fmla="*/ 3 w 216"/>
                    <a:gd name="T17" fmla="*/ 22 h 373"/>
                    <a:gd name="T18" fmla="*/ 20 w 216"/>
                    <a:gd name="T19" fmla="*/ 22 h 373"/>
                    <a:gd name="T20" fmla="*/ 20 w 216"/>
                    <a:gd name="T21" fmla="*/ 129 h 373"/>
                    <a:gd name="T22" fmla="*/ 3 w 216"/>
                    <a:gd name="T23" fmla="*/ 129 h 373"/>
                    <a:gd name="T24" fmla="*/ 3 w 216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6"/>
                    <a:gd name="T40" fmla="*/ 0 h 373"/>
                    <a:gd name="T41" fmla="*/ 216 w 216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6" h="373">
                      <a:moveTo>
                        <a:pt x="29" y="217"/>
                      </a:moveTo>
                      <a:lnTo>
                        <a:pt x="186" y="217"/>
                      </a:lnTo>
                      <a:lnTo>
                        <a:pt x="186" y="344"/>
                      </a:ln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216" y="373"/>
                      </a:lnTo>
                      <a:lnTo>
                        <a:pt x="216" y="0"/>
                      </a:lnTo>
                      <a:lnTo>
                        <a:pt x="0" y="0"/>
                      </a:lnTo>
                      <a:lnTo>
                        <a:pt x="29" y="29"/>
                      </a:lnTo>
                      <a:lnTo>
                        <a:pt x="186" y="29"/>
                      </a:lnTo>
                      <a:lnTo>
                        <a:pt x="186" y="171"/>
                      </a:lnTo>
                      <a:lnTo>
                        <a:pt x="29" y="171"/>
                      </a:lnTo>
                      <a:lnTo>
                        <a:pt x="29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2" name="Freeform 382"/>
                <p:cNvSpPr>
                  <a:spLocks/>
                </p:cNvSpPr>
                <p:nvPr/>
              </p:nvSpPr>
              <p:spPr bwMode="auto">
                <a:xfrm>
                  <a:off x="4903" y="2721"/>
                  <a:ext cx="9" cy="324"/>
                </a:xfrm>
                <a:custGeom>
                  <a:avLst/>
                  <a:gdLst>
                    <a:gd name="T0" fmla="*/ 3 w 29"/>
                    <a:gd name="T1" fmla="*/ 22 h 373"/>
                    <a:gd name="T2" fmla="*/ 3 w 29"/>
                    <a:gd name="T3" fmla="*/ 260 h 373"/>
                    <a:gd name="T4" fmla="*/ 0 w 29"/>
                    <a:gd name="T5" fmla="*/ 281 h 373"/>
                    <a:gd name="T6" fmla="*/ 0 w 29"/>
                    <a:gd name="T7" fmla="*/ 0 h 373"/>
                    <a:gd name="T8" fmla="*/ 3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29" y="29"/>
                      </a:move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9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3" name="Freeform 383"/>
                <p:cNvSpPr>
                  <a:spLocks/>
                </p:cNvSpPr>
                <p:nvPr/>
              </p:nvSpPr>
              <p:spPr bwMode="auto">
                <a:xfrm>
                  <a:off x="4799" y="2721"/>
                  <a:ext cx="72" cy="324"/>
                </a:xfrm>
                <a:custGeom>
                  <a:avLst/>
                  <a:gdLst>
                    <a:gd name="T0" fmla="*/ 3 w 215"/>
                    <a:gd name="T1" fmla="*/ 163 h 373"/>
                    <a:gd name="T2" fmla="*/ 21 w 215"/>
                    <a:gd name="T3" fmla="*/ 163 h 373"/>
                    <a:gd name="T4" fmla="*/ 21 w 215"/>
                    <a:gd name="T5" fmla="*/ 260 h 373"/>
                    <a:gd name="T6" fmla="*/ 3 w 215"/>
                    <a:gd name="T7" fmla="*/ 260 h 373"/>
                    <a:gd name="T8" fmla="*/ 0 w 215"/>
                    <a:gd name="T9" fmla="*/ 281 h 373"/>
                    <a:gd name="T10" fmla="*/ 24 w 215"/>
                    <a:gd name="T11" fmla="*/ 281 h 373"/>
                    <a:gd name="T12" fmla="*/ 24 w 215"/>
                    <a:gd name="T13" fmla="*/ 0 h 373"/>
                    <a:gd name="T14" fmla="*/ 0 w 215"/>
                    <a:gd name="T15" fmla="*/ 0 h 373"/>
                    <a:gd name="T16" fmla="*/ 3 w 215"/>
                    <a:gd name="T17" fmla="*/ 22 h 373"/>
                    <a:gd name="T18" fmla="*/ 21 w 215"/>
                    <a:gd name="T19" fmla="*/ 22 h 373"/>
                    <a:gd name="T20" fmla="*/ 21 w 215"/>
                    <a:gd name="T21" fmla="*/ 129 h 373"/>
                    <a:gd name="T22" fmla="*/ 3 w 215"/>
                    <a:gd name="T23" fmla="*/ 129 h 373"/>
                    <a:gd name="T24" fmla="*/ 3 w 215"/>
                    <a:gd name="T25" fmla="*/ 163 h 373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5"/>
                    <a:gd name="T40" fmla="*/ 0 h 373"/>
                    <a:gd name="T41" fmla="*/ 215 w 215"/>
                    <a:gd name="T42" fmla="*/ 373 h 373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5" h="373">
                      <a:moveTo>
                        <a:pt x="28" y="217"/>
                      </a:moveTo>
                      <a:lnTo>
                        <a:pt x="186" y="217"/>
                      </a:lnTo>
                      <a:lnTo>
                        <a:pt x="186" y="344"/>
                      </a:ln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215" y="373"/>
                      </a:lnTo>
                      <a:lnTo>
                        <a:pt x="215" y="0"/>
                      </a:lnTo>
                      <a:lnTo>
                        <a:pt x="0" y="0"/>
                      </a:lnTo>
                      <a:lnTo>
                        <a:pt x="29" y="29"/>
                      </a:lnTo>
                      <a:lnTo>
                        <a:pt x="186" y="29"/>
                      </a:lnTo>
                      <a:lnTo>
                        <a:pt x="186" y="171"/>
                      </a:lnTo>
                      <a:lnTo>
                        <a:pt x="29" y="171"/>
                      </a:lnTo>
                      <a:lnTo>
                        <a:pt x="2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4" name="Freeform 384"/>
                <p:cNvSpPr>
                  <a:spLocks/>
                </p:cNvSpPr>
                <p:nvPr/>
              </p:nvSpPr>
              <p:spPr bwMode="auto">
                <a:xfrm>
                  <a:off x="4799" y="2721"/>
                  <a:ext cx="10" cy="324"/>
                </a:xfrm>
                <a:custGeom>
                  <a:avLst/>
                  <a:gdLst>
                    <a:gd name="T0" fmla="*/ 3 w 29"/>
                    <a:gd name="T1" fmla="*/ 22 h 373"/>
                    <a:gd name="T2" fmla="*/ 3 w 29"/>
                    <a:gd name="T3" fmla="*/ 260 h 373"/>
                    <a:gd name="T4" fmla="*/ 0 w 29"/>
                    <a:gd name="T5" fmla="*/ 281 h 373"/>
                    <a:gd name="T6" fmla="*/ 0 w 29"/>
                    <a:gd name="T7" fmla="*/ 0 h 373"/>
                    <a:gd name="T8" fmla="*/ 3 w 29"/>
                    <a:gd name="T9" fmla="*/ 22 h 37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3"/>
                    <a:gd name="T17" fmla="*/ 29 w 29"/>
                    <a:gd name="T18" fmla="*/ 373 h 37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3">
                      <a:moveTo>
                        <a:pt x="29" y="29"/>
                      </a:moveTo>
                      <a:lnTo>
                        <a:pt x="29" y="344"/>
                      </a:lnTo>
                      <a:lnTo>
                        <a:pt x="0" y="373"/>
                      </a:lnTo>
                      <a:lnTo>
                        <a:pt x="0" y="0"/>
                      </a:lnTo>
                      <a:lnTo>
                        <a:pt x="29" y="29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5" name="Freeform 386"/>
                <p:cNvSpPr>
                  <a:spLocks/>
                </p:cNvSpPr>
                <p:nvPr/>
              </p:nvSpPr>
              <p:spPr bwMode="auto">
                <a:xfrm>
                  <a:off x="4903" y="3139"/>
                  <a:ext cx="9" cy="324"/>
                </a:xfrm>
                <a:custGeom>
                  <a:avLst/>
                  <a:gdLst>
                    <a:gd name="T0" fmla="*/ 3 w 29"/>
                    <a:gd name="T1" fmla="*/ 21 h 372"/>
                    <a:gd name="T2" fmla="*/ 3 w 29"/>
                    <a:gd name="T3" fmla="*/ 260 h 372"/>
                    <a:gd name="T4" fmla="*/ 0 w 29"/>
                    <a:gd name="T5" fmla="*/ 282 h 372"/>
                    <a:gd name="T6" fmla="*/ 0 w 29"/>
                    <a:gd name="T7" fmla="*/ 0 h 372"/>
                    <a:gd name="T8" fmla="*/ 3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29" y="27"/>
                      </a:moveTo>
                      <a:lnTo>
                        <a:pt x="29" y="343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9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6" name="Freeform 387"/>
                <p:cNvSpPr>
                  <a:spLocks/>
                </p:cNvSpPr>
                <p:nvPr/>
              </p:nvSpPr>
              <p:spPr bwMode="auto">
                <a:xfrm>
                  <a:off x="4799" y="3139"/>
                  <a:ext cx="72" cy="324"/>
                </a:xfrm>
                <a:custGeom>
                  <a:avLst/>
                  <a:gdLst>
                    <a:gd name="T0" fmla="*/ 3 w 215"/>
                    <a:gd name="T1" fmla="*/ 165 h 372"/>
                    <a:gd name="T2" fmla="*/ 21 w 215"/>
                    <a:gd name="T3" fmla="*/ 165 h 372"/>
                    <a:gd name="T4" fmla="*/ 21 w 215"/>
                    <a:gd name="T5" fmla="*/ 260 h 372"/>
                    <a:gd name="T6" fmla="*/ 3 w 215"/>
                    <a:gd name="T7" fmla="*/ 260 h 372"/>
                    <a:gd name="T8" fmla="*/ 0 w 215"/>
                    <a:gd name="T9" fmla="*/ 282 h 372"/>
                    <a:gd name="T10" fmla="*/ 24 w 215"/>
                    <a:gd name="T11" fmla="*/ 282 h 372"/>
                    <a:gd name="T12" fmla="*/ 24 w 215"/>
                    <a:gd name="T13" fmla="*/ 0 h 372"/>
                    <a:gd name="T14" fmla="*/ 0 w 215"/>
                    <a:gd name="T15" fmla="*/ 0 h 372"/>
                    <a:gd name="T16" fmla="*/ 3 w 215"/>
                    <a:gd name="T17" fmla="*/ 21 h 372"/>
                    <a:gd name="T18" fmla="*/ 21 w 215"/>
                    <a:gd name="T19" fmla="*/ 21 h 372"/>
                    <a:gd name="T20" fmla="*/ 21 w 215"/>
                    <a:gd name="T21" fmla="*/ 130 h 372"/>
                    <a:gd name="T22" fmla="*/ 3 w 215"/>
                    <a:gd name="T23" fmla="*/ 130 h 372"/>
                    <a:gd name="T24" fmla="*/ 3 w 215"/>
                    <a:gd name="T25" fmla="*/ 165 h 37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215"/>
                    <a:gd name="T40" fmla="*/ 0 h 372"/>
                    <a:gd name="T41" fmla="*/ 215 w 215"/>
                    <a:gd name="T42" fmla="*/ 372 h 37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215" h="372">
                      <a:moveTo>
                        <a:pt x="28" y="217"/>
                      </a:moveTo>
                      <a:lnTo>
                        <a:pt x="186" y="217"/>
                      </a:lnTo>
                      <a:lnTo>
                        <a:pt x="186" y="343"/>
                      </a:lnTo>
                      <a:lnTo>
                        <a:pt x="29" y="343"/>
                      </a:lnTo>
                      <a:lnTo>
                        <a:pt x="0" y="372"/>
                      </a:lnTo>
                      <a:lnTo>
                        <a:pt x="215" y="372"/>
                      </a:lnTo>
                      <a:lnTo>
                        <a:pt x="215" y="0"/>
                      </a:lnTo>
                      <a:lnTo>
                        <a:pt x="0" y="0"/>
                      </a:lnTo>
                      <a:lnTo>
                        <a:pt x="29" y="27"/>
                      </a:lnTo>
                      <a:lnTo>
                        <a:pt x="186" y="27"/>
                      </a:lnTo>
                      <a:lnTo>
                        <a:pt x="186" y="171"/>
                      </a:lnTo>
                      <a:lnTo>
                        <a:pt x="29" y="171"/>
                      </a:lnTo>
                      <a:lnTo>
                        <a:pt x="28" y="21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7" name="Freeform 388"/>
                <p:cNvSpPr>
                  <a:spLocks/>
                </p:cNvSpPr>
                <p:nvPr/>
              </p:nvSpPr>
              <p:spPr bwMode="auto">
                <a:xfrm>
                  <a:off x="4799" y="3139"/>
                  <a:ext cx="10" cy="324"/>
                </a:xfrm>
                <a:custGeom>
                  <a:avLst/>
                  <a:gdLst>
                    <a:gd name="T0" fmla="*/ 3 w 29"/>
                    <a:gd name="T1" fmla="*/ 21 h 372"/>
                    <a:gd name="T2" fmla="*/ 3 w 29"/>
                    <a:gd name="T3" fmla="*/ 260 h 372"/>
                    <a:gd name="T4" fmla="*/ 0 w 29"/>
                    <a:gd name="T5" fmla="*/ 282 h 372"/>
                    <a:gd name="T6" fmla="*/ 0 w 29"/>
                    <a:gd name="T7" fmla="*/ 0 h 372"/>
                    <a:gd name="T8" fmla="*/ 3 w 29"/>
                    <a:gd name="T9" fmla="*/ 21 h 37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"/>
                    <a:gd name="T16" fmla="*/ 0 h 372"/>
                    <a:gd name="T17" fmla="*/ 29 w 29"/>
                    <a:gd name="T18" fmla="*/ 372 h 372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" h="372">
                      <a:moveTo>
                        <a:pt x="29" y="27"/>
                      </a:moveTo>
                      <a:lnTo>
                        <a:pt x="29" y="343"/>
                      </a:lnTo>
                      <a:lnTo>
                        <a:pt x="0" y="372"/>
                      </a:lnTo>
                      <a:lnTo>
                        <a:pt x="0" y="0"/>
                      </a:lnTo>
                      <a:lnTo>
                        <a:pt x="29" y="27"/>
                      </a:lnTo>
                      <a:close/>
                    </a:path>
                  </a:pathLst>
                </a:custGeom>
                <a:solidFill>
                  <a:srgbClr val="FFE5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8" name="Rectangle 389"/>
                <p:cNvSpPr>
                  <a:spLocks noChangeArrowheads="1"/>
                </p:cNvSpPr>
                <p:nvPr/>
              </p:nvSpPr>
              <p:spPr bwMode="auto">
                <a:xfrm>
                  <a:off x="5114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29" name="Rectangle 390"/>
                <p:cNvSpPr>
                  <a:spLocks noChangeArrowheads="1"/>
                </p:cNvSpPr>
                <p:nvPr/>
              </p:nvSpPr>
              <p:spPr bwMode="auto">
                <a:xfrm>
                  <a:off x="5218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0" name="Rectangle 391"/>
                <p:cNvSpPr>
                  <a:spLocks noChangeArrowheads="1"/>
                </p:cNvSpPr>
                <p:nvPr/>
              </p:nvSpPr>
              <p:spPr bwMode="auto">
                <a:xfrm>
                  <a:off x="5324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1" name="Rectangle 392"/>
                <p:cNvSpPr>
                  <a:spLocks noChangeArrowheads="1"/>
                </p:cNvSpPr>
                <p:nvPr/>
              </p:nvSpPr>
              <p:spPr bwMode="auto">
                <a:xfrm>
                  <a:off x="5008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2" name="Rectangle 393"/>
                <p:cNvSpPr>
                  <a:spLocks noChangeArrowheads="1"/>
                </p:cNvSpPr>
                <p:nvPr/>
              </p:nvSpPr>
              <p:spPr bwMode="auto">
                <a:xfrm>
                  <a:off x="4903" y="2898"/>
                  <a:ext cx="71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3" name="Rectangle 394"/>
                <p:cNvSpPr>
                  <a:spLocks noChangeArrowheads="1"/>
                </p:cNvSpPr>
                <p:nvPr/>
              </p:nvSpPr>
              <p:spPr bwMode="auto">
                <a:xfrm>
                  <a:off x="4799" y="2898"/>
                  <a:ext cx="72" cy="11"/>
                </a:xfrm>
                <a:prstGeom prst="rect">
                  <a:avLst/>
                </a:prstGeom>
                <a:solidFill>
                  <a:srgbClr val="FFE5B7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  <p:sp>
              <p:nvSpPr>
                <p:cNvPr id="234" name="Freeform 395"/>
                <p:cNvSpPr>
                  <a:spLocks/>
                </p:cNvSpPr>
                <p:nvPr/>
              </p:nvSpPr>
              <p:spPr bwMode="auto">
                <a:xfrm>
                  <a:off x="4986" y="2736"/>
                  <a:ext cx="12" cy="37"/>
                </a:xfrm>
                <a:custGeom>
                  <a:avLst/>
                  <a:gdLst>
                    <a:gd name="T0" fmla="*/ 2 w 37"/>
                    <a:gd name="T1" fmla="*/ 36 h 38"/>
                    <a:gd name="T2" fmla="*/ 3 w 37"/>
                    <a:gd name="T3" fmla="*/ 34 h 38"/>
                    <a:gd name="T4" fmla="*/ 3 w 37"/>
                    <a:gd name="T5" fmla="*/ 30 h 38"/>
                    <a:gd name="T6" fmla="*/ 4 w 37"/>
                    <a:gd name="T7" fmla="*/ 23 h 38"/>
                    <a:gd name="T8" fmla="*/ 4 w 37"/>
                    <a:gd name="T9" fmla="*/ 19 h 38"/>
                    <a:gd name="T10" fmla="*/ 4 w 37"/>
                    <a:gd name="T11" fmla="*/ 12 h 38"/>
                    <a:gd name="T12" fmla="*/ 3 w 37"/>
                    <a:gd name="T13" fmla="*/ 5 h 38"/>
                    <a:gd name="T14" fmla="*/ 3 w 37"/>
                    <a:gd name="T15" fmla="*/ 1 h 38"/>
                    <a:gd name="T16" fmla="*/ 2 w 37"/>
                    <a:gd name="T17" fmla="*/ 0 h 38"/>
                    <a:gd name="T18" fmla="*/ 1 w 37"/>
                    <a:gd name="T19" fmla="*/ 1 h 38"/>
                    <a:gd name="T20" fmla="*/ 1 w 37"/>
                    <a:gd name="T21" fmla="*/ 5 h 38"/>
                    <a:gd name="T22" fmla="*/ 0 w 37"/>
                    <a:gd name="T23" fmla="*/ 12 h 38"/>
                    <a:gd name="T24" fmla="*/ 0 w 37"/>
                    <a:gd name="T25" fmla="*/ 19 h 38"/>
                    <a:gd name="T26" fmla="*/ 0 w 37"/>
                    <a:gd name="T27" fmla="*/ 23 h 38"/>
                    <a:gd name="T28" fmla="*/ 1 w 37"/>
                    <a:gd name="T29" fmla="*/ 30 h 38"/>
                    <a:gd name="T30" fmla="*/ 1 w 37"/>
                    <a:gd name="T31" fmla="*/ 34 h 38"/>
                    <a:gd name="T32" fmla="*/ 2 w 37"/>
                    <a:gd name="T33" fmla="*/ 36 h 38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w 37"/>
                    <a:gd name="T52" fmla="*/ 0 h 38"/>
                    <a:gd name="T53" fmla="*/ 37 w 37"/>
                    <a:gd name="T54" fmla="*/ 38 h 38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T51" t="T52" r="T53" b="T54"/>
                  <a:pathLst>
                    <a:path w="37" h="38">
                      <a:moveTo>
                        <a:pt x="19" y="38"/>
                      </a:moveTo>
                      <a:lnTo>
                        <a:pt x="26" y="36"/>
                      </a:lnTo>
                      <a:lnTo>
                        <a:pt x="32" y="32"/>
                      </a:lnTo>
                      <a:lnTo>
                        <a:pt x="36" y="25"/>
                      </a:lnTo>
                      <a:lnTo>
                        <a:pt x="37" y="19"/>
                      </a:lnTo>
                      <a:lnTo>
                        <a:pt x="36" y="12"/>
                      </a:lnTo>
                      <a:lnTo>
                        <a:pt x="32" y="5"/>
                      </a:lnTo>
                      <a:lnTo>
                        <a:pt x="26" y="1"/>
                      </a:lnTo>
                      <a:lnTo>
                        <a:pt x="19" y="0"/>
                      </a:lnTo>
                      <a:lnTo>
                        <a:pt x="12" y="1"/>
                      </a:lnTo>
                      <a:lnTo>
                        <a:pt x="6" y="5"/>
                      </a:lnTo>
                      <a:lnTo>
                        <a:pt x="2" y="12"/>
                      </a:lnTo>
                      <a:lnTo>
                        <a:pt x="0" y="19"/>
                      </a:lnTo>
                      <a:lnTo>
                        <a:pt x="2" y="25"/>
                      </a:lnTo>
                      <a:lnTo>
                        <a:pt x="6" y="32"/>
                      </a:lnTo>
                      <a:lnTo>
                        <a:pt x="12" y="36"/>
                      </a:lnTo>
                      <a:lnTo>
                        <a:pt x="19" y="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36064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2100" kern="0" dirty="0">
                    <a:solidFill>
                      <a:prstClr val="black"/>
                    </a:solidFill>
                    <a:latin typeface="Times New Roman" pitchFamily="18" charset="0"/>
                    <a:cs typeface="Arial" charset="0"/>
                  </a:endParaRPr>
                </a:p>
              </p:txBody>
            </p:sp>
          </p:grpSp>
          <p:sp>
            <p:nvSpPr>
              <p:cNvPr id="149" name="Text Box 97"/>
              <p:cNvSpPr txBox="1">
                <a:spLocks noChangeArrowheads="1"/>
              </p:cNvSpPr>
              <p:nvPr/>
            </p:nvSpPr>
            <p:spPr bwMode="auto">
              <a:xfrm>
                <a:off x="8302455" y="6941553"/>
                <a:ext cx="1577594" cy="2147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7" tIns="55596" rIns="111187" bIns="555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социально-значимый объект</a:t>
                </a:r>
              </a:p>
            </p:txBody>
          </p:sp>
          <p:grpSp>
            <p:nvGrpSpPr>
              <p:cNvPr id="150" name="Группа 119"/>
              <p:cNvGrpSpPr>
                <a:grpSpLocks/>
              </p:cNvGrpSpPr>
              <p:nvPr/>
            </p:nvGrpSpPr>
            <p:grpSpPr bwMode="auto">
              <a:xfrm>
                <a:off x="8069460" y="7119669"/>
                <a:ext cx="133320" cy="125887"/>
                <a:chOff x="214313" y="8958263"/>
                <a:chExt cx="642937" cy="500062"/>
              </a:xfrm>
            </p:grpSpPr>
            <p:sp>
              <p:nvSpPr>
                <p:cNvPr id="152" name="Прямоугольник 15"/>
                <p:cNvSpPr>
                  <a:spLocks noChangeArrowheads="1"/>
                </p:cNvSpPr>
                <p:nvPr/>
              </p:nvSpPr>
              <p:spPr bwMode="auto">
                <a:xfrm>
                  <a:off x="214313" y="9172575"/>
                  <a:ext cx="642937" cy="285750"/>
                </a:xfrm>
                <a:prstGeom prst="rect">
                  <a:avLst/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85512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53" name="Равнобедренный треугольник 16"/>
                <p:cNvSpPr>
                  <a:spLocks noChangeArrowheads="1"/>
                </p:cNvSpPr>
                <p:nvPr/>
              </p:nvSpPr>
              <p:spPr bwMode="auto">
                <a:xfrm>
                  <a:off x="214313" y="8958263"/>
                  <a:ext cx="642937" cy="214312"/>
                </a:xfrm>
                <a:prstGeom prst="triangle">
                  <a:avLst>
                    <a:gd name="adj" fmla="val 50000"/>
                  </a:avLst>
                </a:prstGeom>
                <a:noFill/>
                <a:ln w="19050" algn="ctr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defTabSz="1085512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grpSp>
              <p:nvGrpSpPr>
                <p:cNvPr id="154" name="Группа 21"/>
                <p:cNvGrpSpPr>
                  <a:grpSpLocks/>
                </p:cNvGrpSpPr>
                <p:nvPr/>
              </p:nvGrpSpPr>
              <p:grpSpPr bwMode="auto">
                <a:xfrm>
                  <a:off x="463631" y="9009063"/>
                  <a:ext cx="142876" cy="142875"/>
                  <a:chOff x="11544336" y="8944798"/>
                  <a:chExt cx="142876" cy="142876"/>
                </a:xfrm>
              </p:grpSpPr>
              <p:cxnSp>
                <p:nvCxnSpPr>
                  <p:cNvPr id="155" name="Прямая соединительная линия 18"/>
                  <p:cNvCxnSpPr>
                    <a:cxnSpLocks noChangeShapeType="1"/>
                  </p:cNvCxnSpPr>
                  <p:nvPr/>
                </p:nvCxnSpPr>
                <p:spPr bwMode="auto">
                  <a:xfrm rot="5400000">
                    <a:off x="11544336" y="9015442"/>
                    <a:ext cx="142876" cy="1588"/>
                  </a:xfrm>
                  <a:prstGeom prst="line">
                    <a:avLst/>
                  </a:prstGeom>
                  <a:noFill/>
                  <a:ln w="19050" algn="ctr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56" name="Прямая соединительная линия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1544336" y="9015442"/>
                    <a:ext cx="142876" cy="1588"/>
                  </a:xfrm>
                  <a:prstGeom prst="line">
                    <a:avLst/>
                  </a:prstGeom>
                  <a:noFill/>
                  <a:ln w="19050" algn="ctr">
                    <a:solidFill>
                      <a:srgbClr val="FF0000"/>
                    </a:solidFill>
                    <a:round/>
                    <a:headEnd/>
                    <a:tailEnd/>
                  </a:ln>
                </p:spPr>
              </p:cxnSp>
            </p:grpSp>
          </p:grpSp>
          <p:sp>
            <p:nvSpPr>
              <p:cNvPr id="151" name="Text Box 97"/>
              <p:cNvSpPr txBox="1">
                <a:spLocks noChangeArrowheads="1"/>
              </p:cNvSpPr>
              <p:nvPr/>
            </p:nvSpPr>
            <p:spPr bwMode="auto">
              <a:xfrm>
                <a:off x="8297583" y="7053579"/>
                <a:ext cx="1552510" cy="2147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11187" tIns="55596" rIns="111187" bIns="555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27854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больница</a:t>
                </a:r>
              </a:p>
            </p:txBody>
          </p:sp>
        </p:grpSp>
      </p:grpSp>
      <p:pic>
        <p:nvPicPr>
          <p:cNvPr id="2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97709" y="1004204"/>
            <a:ext cx="3027408" cy="2296410"/>
          </a:xfrm>
          <a:prstGeom prst="rect">
            <a:avLst/>
          </a:prstGeom>
        </p:spPr>
      </p:pic>
      <p:pic>
        <p:nvPicPr>
          <p:cNvPr id="25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8025756" y="6782087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3" name="Группа 119"/>
          <p:cNvGrpSpPr>
            <a:grpSpLocks/>
          </p:cNvGrpSpPr>
          <p:nvPr/>
        </p:nvGrpSpPr>
        <p:grpSpPr bwMode="auto">
          <a:xfrm>
            <a:off x="3651907" y="3166167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64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5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6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67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68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69" name="Группа 119"/>
          <p:cNvGrpSpPr>
            <a:grpSpLocks/>
          </p:cNvGrpSpPr>
          <p:nvPr/>
        </p:nvGrpSpPr>
        <p:grpSpPr bwMode="auto">
          <a:xfrm>
            <a:off x="3733103" y="2164853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70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1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72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73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74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75" name="Группа 119"/>
          <p:cNvGrpSpPr>
            <a:grpSpLocks/>
          </p:cNvGrpSpPr>
          <p:nvPr/>
        </p:nvGrpSpPr>
        <p:grpSpPr bwMode="auto">
          <a:xfrm>
            <a:off x="4943484" y="3071522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27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78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27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81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pic>
        <p:nvPicPr>
          <p:cNvPr id="28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956932" y="3567676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3516709" y="2612114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" t="32336" r="96367" b="62410"/>
          <a:stretch/>
        </p:blipFill>
        <p:spPr bwMode="auto">
          <a:xfrm>
            <a:off x="4702724" y="2296806"/>
            <a:ext cx="215198" cy="23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3" name="TextBox 252"/>
          <p:cNvSpPr txBox="1"/>
          <p:nvPr/>
        </p:nvSpPr>
        <p:spPr>
          <a:xfrm>
            <a:off x="26313" y="7562703"/>
            <a:ext cx="1775992" cy="60593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27.01.2022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Солдатенков М.В.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Earth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2" y="742390"/>
            <a:ext cx="10333038" cy="7472164"/>
          </a:xfrm>
          <a:prstGeom prst="rect">
            <a:avLst/>
          </a:prstGeom>
        </p:spPr>
      </p:pic>
      <p:pic>
        <p:nvPicPr>
          <p:cNvPr id="4" name="Рисунок 3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875" y="725667"/>
            <a:ext cx="2225701" cy="7459599"/>
          </a:xfrm>
          <a:prstGeom prst="rect">
            <a:avLst/>
          </a:prstGeom>
        </p:spPr>
      </p:pic>
      <p:pic>
        <p:nvPicPr>
          <p:cNvPr id="5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74576" y="975701"/>
            <a:ext cx="2084463" cy="1923142"/>
          </a:xfrm>
          <a:prstGeom prst="rect">
            <a:avLst/>
          </a:prstGeom>
        </p:spPr>
      </p:pic>
      <p:sp>
        <p:nvSpPr>
          <p:cNvPr id="7" name="CustomShape 3"/>
          <p:cNvSpPr/>
          <p:nvPr/>
        </p:nvSpPr>
        <p:spPr>
          <a:xfrm>
            <a:off x="8262863" y="749364"/>
            <a:ext cx="2086448" cy="226337"/>
          </a:xfrm>
          <a:prstGeom prst="rect">
            <a:avLst/>
          </a:prstGeom>
          <a:solidFill>
            <a:srgbClr val="B4C7E7"/>
          </a:solidFill>
          <a:ln w="127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79255" tIns="39628" rIns="79255" bIns="39628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200" spc="-1" dirty="0">
                <a:solidFill>
                  <a:srgbClr val="000000"/>
                </a:solidFill>
                <a:latin typeface="Times New Roman"/>
              </a:rPr>
              <a:t>Трехмерная модель участка</a:t>
            </a:r>
            <a:endParaRPr lang="ru-RU" sz="1200" spc="-1" dirty="0">
              <a:latin typeface="Arial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/>
          </p:nvPr>
        </p:nvGraphicFramePr>
        <p:xfrm>
          <a:off x="8263855" y="2898843"/>
          <a:ext cx="2084464" cy="3892283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1240068"/>
                <a:gridCol w="844396"/>
              </a:tblGrid>
              <a:tr h="200746">
                <a:tc gridSpan="2"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Старший ОГ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11849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Начальник отдела надзорной деятельности и профилактической работы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Зоткин</a:t>
                      </a: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А.Н.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 gridSpan="2"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Опасные участки</a:t>
                      </a:r>
                      <a:endParaRPr lang="ru-RU" sz="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293-295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298-302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305-306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308-309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210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309-312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312-313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314-318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318-320 км</a:t>
                      </a:r>
                      <a:endParaRPr lang="ru-RU" sz="9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200746">
                <a:tc gridSpan="2">
                  <a:txBody>
                    <a:bodyPr/>
                    <a:lstStyle/>
                    <a:p>
                      <a:pPr algn="ctr"/>
                      <a:r>
                        <a:rPr lang="ru-RU" sz="9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Пункты обогрева</a:t>
                      </a:r>
                      <a:endParaRPr lang="ru-RU" sz="9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65834">
                <a:tc>
                  <a:txBody>
                    <a:bodyPr/>
                    <a:lstStyle/>
                    <a:p>
                      <a:r>
                        <a:rPr lang="ru-RU" sz="9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ООО «Апрель» база отдыха «Карельская», 305 км</a:t>
                      </a:r>
                      <a:endParaRPr lang="ru-RU" sz="900" b="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90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вместимость 70 человек</a:t>
                      </a:r>
                      <a:endParaRPr lang="ru-RU" sz="9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2" name="Группа 21"/>
          <p:cNvGrpSpPr/>
          <p:nvPr/>
        </p:nvGrpSpPr>
        <p:grpSpPr>
          <a:xfrm>
            <a:off x="2212668" y="3608960"/>
            <a:ext cx="3403758" cy="2108199"/>
            <a:chOff x="3962532" y="2802182"/>
            <a:chExt cx="3138441" cy="3136114"/>
          </a:xfrm>
        </p:grpSpPr>
        <p:grpSp>
          <p:nvGrpSpPr>
            <p:cNvPr id="23" name="Группа 9"/>
            <p:cNvGrpSpPr/>
            <p:nvPr/>
          </p:nvGrpSpPr>
          <p:grpSpPr>
            <a:xfrm>
              <a:off x="5442254" y="3838040"/>
              <a:ext cx="296540" cy="304278"/>
              <a:chOff x="7942197" y="7722001"/>
              <a:chExt cx="395387" cy="572989"/>
            </a:xfrm>
          </p:grpSpPr>
          <p:grpSp>
            <p:nvGrpSpPr>
              <p:cNvPr id="41" name="Group 1236"/>
              <p:cNvGrpSpPr>
                <a:grpSpLocks/>
              </p:cNvGrpSpPr>
              <p:nvPr/>
            </p:nvGrpSpPr>
            <p:grpSpPr bwMode="auto">
              <a:xfrm>
                <a:off x="7942197" y="7722001"/>
                <a:ext cx="395387" cy="420664"/>
                <a:chOff x="4894" y="-651"/>
                <a:chExt cx="272" cy="331"/>
              </a:xfrm>
            </p:grpSpPr>
            <p:sp>
              <p:nvSpPr>
                <p:cNvPr id="43" name="AutoShape 1237"/>
                <p:cNvSpPr>
                  <a:spLocks noChangeArrowheads="1"/>
                </p:cNvSpPr>
                <p:nvPr/>
              </p:nvSpPr>
              <p:spPr bwMode="auto">
                <a:xfrm rot="-5400000">
                  <a:off x="4940" y="-697"/>
                  <a:ext cx="180" cy="27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535 w 21600"/>
                    <a:gd name="T13" fmla="*/ 4526 h 21600"/>
                    <a:gd name="T14" fmla="*/ 17065 w 21600"/>
                    <a:gd name="T15" fmla="*/ 17074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28575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>
                  <a:defPPr>
                    <a:defRPr lang="ru-RU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1pPr>
                  <a:lvl2pPr marL="404813" indent="23813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2pPr>
                  <a:lvl3pPr marL="844550" indent="41275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3pPr>
                  <a:lvl4pPr marL="1284288" indent="58738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4pPr>
                  <a:lvl5pPr marL="1720850" indent="79375" algn="l" rtl="0" fontAlgn="base">
                    <a:spcBef>
                      <a:spcPct val="0"/>
                    </a:spcBef>
                    <a:spcAft>
                      <a:spcPct val="0"/>
                    </a:spcAft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5pPr>
                  <a:lvl6pPr marL="2286000" algn="l" defTabSz="914400" rtl="0" eaLnBrk="1" latinLnBrk="0" hangingPunct="1"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6pPr>
                  <a:lvl7pPr marL="2743200" algn="l" defTabSz="914400" rtl="0" eaLnBrk="1" latinLnBrk="0" hangingPunct="1"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7pPr>
                  <a:lvl8pPr marL="3200400" algn="l" defTabSz="914400" rtl="0" eaLnBrk="1" latinLnBrk="0" hangingPunct="1"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8pPr>
                  <a:lvl9pPr marL="3657600" algn="l" defTabSz="914400" rtl="0" eaLnBrk="1" latinLnBrk="0" hangingPunct="1">
                    <a:defRPr sz="1200" b="1" kern="1200">
                      <a:solidFill>
                        <a:schemeClr val="tx1"/>
                      </a:solidFill>
                      <a:latin typeface="Arial" charset="0"/>
                      <a:ea typeface="+mn-ea"/>
                      <a:cs typeface="Arial" charset="0"/>
                    </a:defRPr>
                  </a:lvl9pPr>
                </a:lstStyle>
                <a:p>
                  <a:pPr>
                    <a:defRPr/>
                  </a:pPr>
                  <a:endParaRPr lang="ru-RU" sz="1144" b="0" dirty="0">
                    <a:solidFill>
                      <a:srgbClr val="000000"/>
                    </a:solidFill>
                    <a:latin typeface="Arial" pitchFamily="34" charset="0"/>
                    <a:cs typeface="+mn-cs"/>
                  </a:endParaRPr>
                </a:p>
              </p:txBody>
            </p:sp>
            <p:grpSp>
              <p:nvGrpSpPr>
                <p:cNvPr id="44" name="Group 1238"/>
                <p:cNvGrpSpPr>
                  <a:grpSpLocks/>
                </p:cNvGrpSpPr>
                <p:nvPr/>
              </p:nvGrpSpPr>
              <p:grpSpPr bwMode="auto">
                <a:xfrm>
                  <a:off x="4894" y="-647"/>
                  <a:ext cx="178" cy="327"/>
                  <a:chOff x="4894" y="-647"/>
                  <a:chExt cx="178" cy="327"/>
                </a:xfrm>
              </p:grpSpPr>
              <p:sp>
                <p:nvSpPr>
                  <p:cNvPr id="45" name="Line 1239"/>
                  <p:cNvSpPr>
                    <a:spLocks noChangeShapeType="1"/>
                  </p:cNvSpPr>
                  <p:nvPr/>
                </p:nvSpPr>
                <p:spPr bwMode="auto">
                  <a:xfrm>
                    <a:off x="4894" y="-605"/>
                    <a:ext cx="0" cy="285"/>
                  </a:xfrm>
                  <a:prstGeom prst="line">
                    <a:avLst/>
                  </a:prstGeom>
                  <a:noFill/>
                  <a:ln w="28575">
                    <a:solidFill>
                      <a:srgbClr val="FF3300"/>
                    </a:solidFill>
                    <a:round/>
                    <a:headEnd/>
                    <a:tailEnd/>
                  </a:ln>
                  <a:ex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1pPr>
                    <a:lvl2pPr marL="404813" indent="23813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2pPr>
                    <a:lvl3pPr marL="844550" indent="41275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3pPr>
                    <a:lvl4pPr marL="1284288" indent="58738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4pPr>
                    <a:lvl5pPr marL="1720850" indent="79375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5pPr>
                    <a:lvl6pPr marL="22860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6pPr>
                    <a:lvl7pPr marL="27432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7pPr>
                    <a:lvl8pPr marL="32004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8pPr>
                    <a:lvl9pPr marL="36576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9pPr>
                  </a:lstStyle>
                  <a:p>
                    <a:pPr>
                      <a:defRPr/>
                    </a:pPr>
                    <a:endParaRPr lang="ru-RU" sz="1144" b="0" dirty="0">
                      <a:solidFill>
                        <a:srgbClr val="000000"/>
                      </a:solidFill>
                      <a:latin typeface="Arial" pitchFamily="34" charset="0"/>
                      <a:cs typeface="+mn-cs"/>
                    </a:endParaRPr>
                  </a:p>
                </p:txBody>
              </p:sp>
              <p:sp>
                <p:nvSpPr>
                  <p:cNvPr id="46" name="Rectangle 1240"/>
                  <p:cNvSpPr>
                    <a:spLocks noChangeArrowheads="1"/>
                  </p:cNvSpPr>
                  <p:nvPr/>
                </p:nvSpPr>
                <p:spPr bwMode="auto">
                  <a:xfrm>
                    <a:off x="4901" y="-647"/>
                    <a:ext cx="171" cy="19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lIns="43138" tIns="21570" rIns="43138" bIns="21570">
                    <a:spAutoFit/>
                  </a:bodyPr>
                  <a:lstStyle>
                    <a:defPPr>
                      <a:defRPr lang="ru-RU"/>
                    </a:defPPr>
                    <a:lvl1pPr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1pPr>
                    <a:lvl2pPr marL="404813" indent="23813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2pPr>
                    <a:lvl3pPr marL="844550" indent="41275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3pPr>
                    <a:lvl4pPr marL="1284288" indent="58738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4pPr>
                    <a:lvl5pPr marL="1720850" indent="79375" algn="l" rtl="0" fontAlgn="base">
                      <a:spcBef>
                        <a:spcPct val="0"/>
                      </a:spcBef>
                      <a:spcAft>
                        <a:spcPct val="0"/>
                      </a:spcAft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5pPr>
                    <a:lvl6pPr marL="22860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6pPr>
                    <a:lvl7pPr marL="27432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7pPr>
                    <a:lvl8pPr marL="32004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8pPr>
                    <a:lvl9pPr marL="3657600" algn="l" defTabSz="914400" rtl="0" eaLnBrk="1" latinLnBrk="0" hangingPunct="1">
                      <a:defRPr sz="1200" b="1" kern="1200">
                        <a:solidFill>
                          <a:schemeClr val="tx1"/>
                        </a:solidFill>
                        <a:latin typeface="Arial" charset="0"/>
                        <a:ea typeface="+mn-ea"/>
                        <a:cs typeface="Arial" charset="0"/>
                      </a:defRPr>
                    </a:lvl9pPr>
                  </a:lstStyle>
                  <a:p>
                    <a:pPr defTabSz="580833"/>
                    <a:r>
                      <a:rPr lang="ru-RU" sz="572" dirty="0">
                        <a:solidFill>
                          <a:srgbClr val="000000"/>
                        </a:solidFill>
                      </a:rPr>
                      <a:t>ОГ</a:t>
                    </a:r>
                    <a:endParaRPr lang="ru-RU" sz="572" b="0" dirty="0">
                      <a:solidFill>
                        <a:srgbClr val="000000"/>
                      </a:solidFill>
                    </a:endParaRPr>
                  </a:p>
                </p:txBody>
              </p:sp>
            </p:grpSp>
          </p:grpSp>
          <p:sp>
            <p:nvSpPr>
              <p:cNvPr id="42" name="TextBox 41"/>
              <p:cNvSpPr txBox="1"/>
              <p:nvPr/>
            </p:nvSpPr>
            <p:spPr>
              <a:xfrm>
                <a:off x="8002674" y="7900032"/>
                <a:ext cx="246308" cy="3949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ru-RU" sz="763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4" name="AutoShape 53"/>
            <p:cNvSpPr>
              <a:spLocks noChangeArrowheads="1"/>
            </p:cNvSpPr>
            <p:nvPr/>
          </p:nvSpPr>
          <p:spPr bwMode="auto">
            <a:xfrm>
              <a:off x="4401056" y="3259388"/>
              <a:ext cx="938183" cy="455260"/>
            </a:xfrm>
            <a:prstGeom prst="wedgeRectCallout">
              <a:avLst>
                <a:gd name="adj1" fmla="val 71679"/>
                <a:gd name="adj2" fmla="val 149110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Работа ОГ на опасном участке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305-306 км</a:t>
              </a:r>
              <a:endParaRPr lang="ru-RU" sz="763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Полилиния 24"/>
            <p:cNvSpPr/>
            <p:nvPr/>
          </p:nvSpPr>
          <p:spPr>
            <a:xfrm>
              <a:off x="5442421" y="2802182"/>
              <a:ext cx="712064" cy="3136114"/>
            </a:xfrm>
            <a:custGeom>
              <a:avLst/>
              <a:gdLst>
                <a:gd name="connsiteX0" fmla="*/ 10632 w 903767"/>
                <a:gd name="connsiteY0" fmla="*/ 2870791 h 2870791"/>
                <a:gd name="connsiteX1" fmla="*/ 21265 w 903767"/>
                <a:gd name="connsiteY1" fmla="*/ 2732567 h 2870791"/>
                <a:gd name="connsiteX2" fmla="*/ 202018 w 903767"/>
                <a:gd name="connsiteY2" fmla="*/ 2562446 h 2870791"/>
                <a:gd name="connsiteX3" fmla="*/ 308344 w 903767"/>
                <a:gd name="connsiteY3" fmla="*/ 2424223 h 2870791"/>
                <a:gd name="connsiteX4" fmla="*/ 467832 w 903767"/>
                <a:gd name="connsiteY4" fmla="*/ 2222205 h 2870791"/>
                <a:gd name="connsiteX5" fmla="*/ 563525 w 903767"/>
                <a:gd name="connsiteY5" fmla="*/ 2052084 h 2870791"/>
                <a:gd name="connsiteX6" fmla="*/ 595423 w 903767"/>
                <a:gd name="connsiteY6" fmla="*/ 1945758 h 2870791"/>
                <a:gd name="connsiteX7" fmla="*/ 510362 w 903767"/>
                <a:gd name="connsiteY7" fmla="*/ 1711842 h 2870791"/>
                <a:gd name="connsiteX8" fmla="*/ 340241 w 903767"/>
                <a:gd name="connsiteY8" fmla="*/ 1541721 h 2870791"/>
                <a:gd name="connsiteX9" fmla="*/ 202018 w 903767"/>
                <a:gd name="connsiteY9" fmla="*/ 1339702 h 2870791"/>
                <a:gd name="connsiteX10" fmla="*/ 180753 w 903767"/>
                <a:gd name="connsiteY10" fmla="*/ 1318437 h 2870791"/>
                <a:gd name="connsiteX11" fmla="*/ 159488 w 903767"/>
                <a:gd name="connsiteY11" fmla="*/ 1254642 h 2870791"/>
                <a:gd name="connsiteX12" fmla="*/ 148855 w 903767"/>
                <a:gd name="connsiteY12" fmla="*/ 1169581 h 2870791"/>
                <a:gd name="connsiteX13" fmla="*/ 127590 w 903767"/>
                <a:gd name="connsiteY13" fmla="*/ 1084521 h 2870791"/>
                <a:gd name="connsiteX14" fmla="*/ 180753 w 903767"/>
                <a:gd name="connsiteY14" fmla="*/ 903767 h 2870791"/>
                <a:gd name="connsiteX15" fmla="*/ 223283 w 903767"/>
                <a:gd name="connsiteY15" fmla="*/ 839972 h 2870791"/>
                <a:gd name="connsiteX16" fmla="*/ 404037 w 903767"/>
                <a:gd name="connsiteY16" fmla="*/ 754912 h 2870791"/>
                <a:gd name="connsiteX17" fmla="*/ 457200 w 903767"/>
                <a:gd name="connsiteY17" fmla="*/ 712381 h 2870791"/>
                <a:gd name="connsiteX18" fmla="*/ 637953 w 903767"/>
                <a:gd name="connsiteY18" fmla="*/ 563525 h 2870791"/>
                <a:gd name="connsiteX19" fmla="*/ 680483 w 903767"/>
                <a:gd name="connsiteY19" fmla="*/ 425302 h 2870791"/>
                <a:gd name="connsiteX20" fmla="*/ 680483 w 903767"/>
                <a:gd name="connsiteY20" fmla="*/ 372139 h 2870791"/>
                <a:gd name="connsiteX21" fmla="*/ 744279 w 903767"/>
                <a:gd name="connsiteY21" fmla="*/ 223284 h 2870791"/>
                <a:gd name="connsiteX22" fmla="*/ 829339 w 903767"/>
                <a:gd name="connsiteY22" fmla="*/ 74428 h 2870791"/>
                <a:gd name="connsiteX23" fmla="*/ 903767 w 903767"/>
                <a:gd name="connsiteY23" fmla="*/ 0 h 2870791"/>
                <a:gd name="connsiteX24" fmla="*/ 903767 w 903767"/>
                <a:gd name="connsiteY24" fmla="*/ 0 h 2870791"/>
                <a:gd name="connsiteX0" fmla="*/ 10632 w 903767"/>
                <a:gd name="connsiteY0" fmla="*/ 2974486 h 2974486"/>
                <a:gd name="connsiteX1" fmla="*/ 21265 w 903767"/>
                <a:gd name="connsiteY1" fmla="*/ 2836262 h 2974486"/>
                <a:gd name="connsiteX2" fmla="*/ 202018 w 903767"/>
                <a:gd name="connsiteY2" fmla="*/ 2666141 h 2974486"/>
                <a:gd name="connsiteX3" fmla="*/ 308344 w 903767"/>
                <a:gd name="connsiteY3" fmla="*/ 2527918 h 2974486"/>
                <a:gd name="connsiteX4" fmla="*/ 467832 w 903767"/>
                <a:gd name="connsiteY4" fmla="*/ 2325900 h 2974486"/>
                <a:gd name="connsiteX5" fmla="*/ 563525 w 903767"/>
                <a:gd name="connsiteY5" fmla="*/ 2155779 h 2974486"/>
                <a:gd name="connsiteX6" fmla="*/ 595423 w 903767"/>
                <a:gd name="connsiteY6" fmla="*/ 2049453 h 2974486"/>
                <a:gd name="connsiteX7" fmla="*/ 510362 w 903767"/>
                <a:gd name="connsiteY7" fmla="*/ 1815537 h 2974486"/>
                <a:gd name="connsiteX8" fmla="*/ 340241 w 903767"/>
                <a:gd name="connsiteY8" fmla="*/ 1645416 h 2974486"/>
                <a:gd name="connsiteX9" fmla="*/ 202018 w 903767"/>
                <a:gd name="connsiteY9" fmla="*/ 1443397 h 2974486"/>
                <a:gd name="connsiteX10" fmla="*/ 180753 w 903767"/>
                <a:gd name="connsiteY10" fmla="*/ 1422132 h 2974486"/>
                <a:gd name="connsiteX11" fmla="*/ 159488 w 903767"/>
                <a:gd name="connsiteY11" fmla="*/ 1358337 h 2974486"/>
                <a:gd name="connsiteX12" fmla="*/ 148855 w 903767"/>
                <a:gd name="connsiteY12" fmla="*/ 1273276 h 2974486"/>
                <a:gd name="connsiteX13" fmla="*/ 127590 w 903767"/>
                <a:gd name="connsiteY13" fmla="*/ 1188216 h 2974486"/>
                <a:gd name="connsiteX14" fmla="*/ 180753 w 903767"/>
                <a:gd name="connsiteY14" fmla="*/ 1007462 h 2974486"/>
                <a:gd name="connsiteX15" fmla="*/ 223283 w 903767"/>
                <a:gd name="connsiteY15" fmla="*/ 943667 h 2974486"/>
                <a:gd name="connsiteX16" fmla="*/ 404037 w 903767"/>
                <a:gd name="connsiteY16" fmla="*/ 858607 h 2974486"/>
                <a:gd name="connsiteX17" fmla="*/ 457200 w 903767"/>
                <a:gd name="connsiteY17" fmla="*/ 816076 h 2974486"/>
                <a:gd name="connsiteX18" fmla="*/ 637953 w 903767"/>
                <a:gd name="connsiteY18" fmla="*/ 667220 h 2974486"/>
                <a:gd name="connsiteX19" fmla="*/ 680483 w 903767"/>
                <a:gd name="connsiteY19" fmla="*/ 528997 h 2974486"/>
                <a:gd name="connsiteX20" fmla="*/ 680483 w 903767"/>
                <a:gd name="connsiteY20" fmla="*/ 475834 h 2974486"/>
                <a:gd name="connsiteX21" fmla="*/ 744279 w 903767"/>
                <a:gd name="connsiteY21" fmla="*/ 326979 h 2974486"/>
                <a:gd name="connsiteX22" fmla="*/ 829339 w 903767"/>
                <a:gd name="connsiteY22" fmla="*/ 178123 h 2974486"/>
                <a:gd name="connsiteX23" fmla="*/ 903767 w 903767"/>
                <a:gd name="connsiteY23" fmla="*/ 103695 h 2974486"/>
                <a:gd name="connsiteX24" fmla="*/ 752938 w 903767"/>
                <a:gd name="connsiteY24" fmla="*/ 0 h 2974486"/>
                <a:gd name="connsiteX0" fmla="*/ 10632 w 903767"/>
                <a:gd name="connsiteY0" fmla="*/ 2974486 h 2974486"/>
                <a:gd name="connsiteX1" fmla="*/ 21265 w 903767"/>
                <a:gd name="connsiteY1" fmla="*/ 2836262 h 2974486"/>
                <a:gd name="connsiteX2" fmla="*/ 202018 w 903767"/>
                <a:gd name="connsiteY2" fmla="*/ 2666141 h 2974486"/>
                <a:gd name="connsiteX3" fmla="*/ 308344 w 903767"/>
                <a:gd name="connsiteY3" fmla="*/ 2527918 h 2974486"/>
                <a:gd name="connsiteX4" fmla="*/ 467832 w 903767"/>
                <a:gd name="connsiteY4" fmla="*/ 2325900 h 2974486"/>
                <a:gd name="connsiteX5" fmla="*/ 563525 w 903767"/>
                <a:gd name="connsiteY5" fmla="*/ 2155779 h 2974486"/>
                <a:gd name="connsiteX6" fmla="*/ 595423 w 903767"/>
                <a:gd name="connsiteY6" fmla="*/ 2049453 h 2974486"/>
                <a:gd name="connsiteX7" fmla="*/ 510362 w 903767"/>
                <a:gd name="connsiteY7" fmla="*/ 1815537 h 2974486"/>
                <a:gd name="connsiteX8" fmla="*/ 340241 w 903767"/>
                <a:gd name="connsiteY8" fmla="*/ 1645416 h 2974486"/>
                <a:gd name="connsiteX9" fmla="*/ 202018 w 903767"/>
                <a:gd name="connsiteY9" fmla="*/ 1443397 h 2974486"/>
                <a:gd name="connsiteX10" fmla="*/ 180753 w 903767"/>
                <a:gd name="connsiteY10" fmla="*/ 1422132 h 2974486"/>
                <a:gd name="connsiteX11" fmla="*/ 159488 w 903767"/>
                <a:gd name="connsiteY11" fmla="*/ 1358337 h 2974486"/>
                <a:gd name="connsiteX12" fmla="*/ 148855 w 903767"/>
                <a:gd name="connsiteY12" fmla="*/ 1273276 h 2974486"/>
                <a:gd name="connsiteX13" fmla="*/ 127590 w 903767"/>
                <a:gd name="connsiteY13" fmla="*/ 1188216 h 2974486"/>
                <a:gd name="connsiteX14" fmla="*/ 180753 w 903767"/>
                <a:gd name="connsiteY14" fmla="*/ 1007462 h 2974486"/>
                <a:gd name="connsiteX15" fmla="*/ 223283 w 903767"/>
                <a:gd name="connsiteY15" fmla="*/ 943667 h 2974486"/>
                <a:gd name="connsiteX16" fmla="*/ 404037 w 903767"/>
                <a:gd name="connsiteY16" fmla="*/ 858607 h 2974486"/>
                <a:gd name="connsiteX17" fmla="*/ 457200 w 903767"/>
                <a:gd name="connsiteY17" fmla="*/ 816076 h 2974486"/>
                <a:gd name="connsiteX18" fmla="*/ 637953 w 903767"/>
                <a:gd name="connsiteY18" fmla="*/ 667220 h 2974486"/>
                <a:gd name="connsiteX19" fmla="*/ 680483 w 903767"/>
                <a:gd name="connsiteY19" fmla="*/ 528997 h 2974486"/>
                <a:gd name="connsiteX20" fmla="*/ 680483 w 903767"/>
                <a:gd name="connsiteY20" fmla="*/ 475834 h 2974486"/>
                <a:gd name="connsiteX21" fmla="*/ 744279 w 903767"/>
                <a:gd name="connsiteY21" fmla="*/ 326979 h 2974486"/>
                <a:gd name="connsiteX22" fmla="*/ 829339 w 903767"/>
                <a:gd name="connsiteY22" fmla="*/ 178123 h 2974486"/>
                <a:gd name="connsiteX23" fmla="*/ 903767 w 903767"/>
                <a:gd name="connsiteY23" fmla="*/ 103695 h 2974486"/>
                <a:gd name="connsiteX24" fmla="*/ 752938 w 903767"/>
                <a:gd name="connsiteY24" fmla="*/ 0 h 2974486"/>
                <a:gd name="connsiteX0" fmla="*/ 10632 w 903767"/>
                <a:gd name="connsiteY0" fmla="*/ 2870791 h 2870791"/>
                <a:gd name="connsiteX1" fmla="*/ 21265 w 903767"/>
                <a:gd name="connsiteY1" fmla="*/ 2732567 h 2870791"/>
                <a:gd name="connsiteX2" fmla="*/ 202018 w 903767"/>
                <a:gd name="connsiteY2" fmla="*/ 2562446 h 2870791"/>
                <a:gd name="connsiteX3" fmla="*/ 308344 w 903767"/>
                <a:gd name="connsiteY3" fmla="*/ 2424223 h 2870791"/>
                <a:gd name="connsiteX4" fmla="*/ 467832 w 903767"/>
                <a:gd name="connsiteY4" fmla="*/ 2222205 h 2870791"/>
                <a:gd name="connsiteX5" fmla="*/ 563525 w 903767"/>
                <a:gd name="connsiteY5" fmla="*/ 2052084 h 2870791"/>
                <a:gd name="connsiteX6" fmla="*/ 595423 w 903767"/>
                <a:gd name="connsiteY6" fmla="*/ 1945758 h 2870791"/>
                <a:gd name="connsiteX7" fmla="*/ 510362 w 903767"/>
                <a:gd name="connsiteY7" fmla="*/ 1711842 h 2870791"/>
                <a:gd name="connsiteX8" fmla="*/ 340241 w 903767"/>
                <a:gd name="connsiteY8" fmla="*/ 1541721 h 2870791"/>
                <a:gd name="connsiteX9" fmla="*/ 202018 w 903767"/>
                <a:gd name="connsiteY9" fmla="*/ 1339702 h 2870791"/>
                <a:gd name="connsiteX10" fmla="*/ 180753 w 903767"/>
                <a:gd name="connsiteY10" fmla="*/ 1318437 h 2870791"/>
                <a:gd name="connsiteX11" fmla="*/ 159488 w 903767"/>
                <a:gd name="connsiteY11" fmla="*/ 1254642 h 2870791"/>
                <a:gd name="connsiteX12" fmla="*/ 148855 w 903767"/>
                <a:gd name="connsiteY12" fmla="*/ 1169581 h 2870791"/>
                <a:gd name="connsiteX13" fmla="*/ 127590 w 903767"/>
                <a:gd name="connsiteY13" fmla="*/ 1084521 h 2870791"/>
                <a:gd name="connsiteX14" fmla="*/ 180753 w 903767"/>
                <a:gd name="connsiteY14" fmla="*/ 903767 h 2870791"/>
                <a:gd name="connsiteX15" fmla="*/ 223283 w 903767"/>
                <a:gd name="connsiteY15" fmla="*/ 839972 h 2870791"/>
                <a:gd name="connsiteX16" fmla="*/ 404037 w 903767"/>
                <a:gd name="connsiteY16" fmla="*/ 754912 h 2870791"/>
                <a:gd name="connsiteX17" fmla="*/ 457200 w 903767"/>
                <a:gd name="connsiteY17" fmla="*/ 712381 h 2870791"/>
                <a:gd name="connsiteX18" fmla="*/ 637953 w 903767"/>
                <a:gd name="connsiteY18" fmla="*/ 563525 h 2870791"/>
                <a:gd name="connsiteX19" fmla="*/ 680483 w 903767"/>
                <a:gd name="connsiteY19" fmla="*/ 425302 h 2870791"/>
                <a:gd name="connsiteX20" fmla="*/ 680483 w 903767"/>
                <a:gd name="connsiteY20" fmla="*/ 372139 h 2870791"/>
                <a:gd name="connsiteX21" fmla="*/ 744279 w 903767"/>
                <a:gd name="connsiteY21" fmla="*/ 223284 h 2870791"/>
                <a:gd name="connsiteX22" fmla="*/ 829339 w 903767"/>
                <a:gd name="connsiteY22" fmla="*/ 74428 h 2870791"/>
                <a:gd name="connsiteX23" fmla="*/ 903767 w 903767"/>
                <a:gd name="connsiteY23" fmla="*/ 0 h 2870791"/>
                <a:gd name="connsiteX0" fmla="*/ 10632 w 829339"/>
                <a:gd name="connsiteY0" fmla="*/ 2796363 h 2796363"/>
                <a:gd name="connsiteX1" fmla="*/ 21265 w 829339"/>
                <a:gd name="connsiteY1" fmla="*/ 2658139 h 2796363"/>
                <a:gd name="connsiteX2" fmla="*/ 202018 w 829339"/>
                <a:gd name="connsiteY2" fmla="*/ 2488018 h 2796363"/>
                <a:gd name="connsiteX3" fmla="*/ 308344 w 829339"/>
                <a:gd name="connsiteY3" fmla="*/ 2349795 h 2796363"/>
                <a:gd name="connsiteX4" fmla="*/ 467832 w 829339"/>
                <a:gd name="connsiteY4" fmla="*/ 2147777 h 2796363"/>
                <a:gd name="connsiteX5" fmla="*/ 563525 w 829339"/>
                <a:gd name="connsiteY5" fmla="*/ 1977656 h 2796363"/>
                <a:gd name="connsiteX6" fmla="*/ 595423 w 829339"/>
                <a:gd name="connsiteY6" fmla="*/ 1871330 h 2796363"/>
                <a:gd name="connsiteX7" fmla="*/ 510362 w 829339"/>
                <a:gd name="connsiteY7" fmla="*/ 1637414 h 2796363"/>
                <a:gd name="connsiteX8" fmla="*/ 340241 w 829339"/>
                <a:gd name="connsiteY8" fmla="*/ 1467293 h 2796363"/>
                <a:gd name="connsiteX9" fmla="*/ 202018 w 829339"/>
                <a:gd name="connsiteY9" fmla="*/ 1265274 h 2796363"/>
                <a:gd name="connsiteX10" fmla="*/ 180753 w 829339"/>
                <a:gd name="connsiteY10" fmla="*/ 1244009 h 2796363"/>
                <a:gd name="connsiteX11" fmla="*/ 159488 w 829339"/>
                <a:gd name="connsiteY11" fmla="*/ 1180214 h 2796363"/>
                <a:gd name="connsiteX12" fmla="*/ 148855 w 829339"/>
                <a:gd name="connsiteY12" fmla="*/ 1095153 h 2796363"/>
                <a:gd name="connsiteX13" fmla="*/ 127590 w 829339"/>
                <a:gd name="connsiteY13" fmla="*/ 1010093 h 2796363"/>
                <a:gd name="connsiteX14" fmla="*/ 180753 w 829339"/>
                <a:gd name="connsiteY14" fmla="*/ 829339 h 2796363"/>
                <a:gd name="connsiteX15" fmla="*/ 223283 w 829339"/>
                <a:gd name="connsiteY15" fmla="*/ 765544 h 2796363"/>
                <a:gd name="connsiteX16" fmla="*/ 404037 w 829339"/>
                <a:gd name="connsiteY16" fmla="*/ 680484 h 2796363"/>
                <a:gd name="connsiteX17" fmla="*/ 457200 w 829339"/>
                <a:gd name="connsiteY17" fmla="*/ 637953 h 2796363"/>
                <a:gd name="connsiteX18" fmla="*/ 637953 w 829339"/>
                <a:gd name="connsiteY18" fmla="*/ 489097 h 2796363"/>
                <a:gd name="connsiteX19" fmla="*/ 680483 w 829339"/>
                <a:gd name="connsiteY19" fmla="*/ 350874 h 2796363"/>
                <a:gd name="connsiteX20" fmla="*/ 680483 w 829339"/>
                <a:gd name="connsiteY20" fmla="*/ 297711 h 2796363"/>
                <a:gd name="connsiteX21" fmla="*/ 744279 w 829339"/>
                <a:gd name="connsiteY21" fmla="*/ 148856 h 2796363"/>
                <a:gd name="connsiteX22" fmla="*/ 829339 w 829339"/>
                <a:gd name="connsiteY22" fmla="*/ 0 h 2796363"/>
                <a:gd name="connsiteX0" fmla="*/ 10632 w 744279"/>
                <a:gd name="connsiteY0" fmla="*/ 2647507 h 2647507"/>
                <a:gd name="connsiteX1" fmla="*/ 21265 w 744279"/>
                <a:gd name="connsiteY1" fmla="*/ 2509283 h 2647507"/>
                <a:gd name="connsiteX2" fmla="*/ 202018 w 744279"/>
                <a:gd name="connsiteY2" fmla="*/ 2339162 h 2647507"/>
                <a:gd name="connsiteX3" fmla="*/ 308344 w 744279"/>
                <a:gd name="connsiteY3" fmla="*/ 2200939 h 2647507"/>
                <a:gd name="connsiteX4" fmla="*/ 467832 w 744279"/>
                <a:gd name="connsiteY4" fmla="*/ 1998921 h 2647507"/>
                <a:gd name="connsiteX5" fmla="*/ 563525 w 744279"/>
                <a:gd name="connsiteY5" fmla="*/ 1828800 h 2647507"/>
                <a:gd name="connsiteX6" fmla="*/ 595423 w 744279"/>
                <a:gd name="connsiteY6" fmla="*/ 1722474 h 2647507"/>
                <a:gd name="connsiteX7" fmla="*/ 510362 w 744279"/>
                <a:gd name="connsiteY7" fmla="*/ 1488558 h 2647507"/>
                <a:gd name="connsiteX8" fmla="*/ 340241 w 744279"/>
                <a:gd name="connsiteY8" fmla="*/ 1318437 h 2647507"/>
                <a:gd name="connsiteX9" fmla="*/ 202018 w 744279"/>
                <a:gd name="connsiteY9" fmla="*/ 1116418 h 2647507"/>
                <a:gd name="connsiteX10" fmla="*/ 180753 w 744279"/>
                <a:gd name="connsiteY10" fmla="*/ 1095153 h 2647507"/>
                <a:gd name="connsiteX11" fmla="*/ 159488 w 744279"/>
                <a:gd name="connsiteY11" fmla="*/ 1031358 h 2647507"/>
                <a:gd name="connsiteX12" fmla="*/ 148855 w 744279"/>
                <a:gd name="connsiteY12" fmla="*/ 946297 h 2647507"/>
                <a:gd name="connsiteX13" fmla="*/ 127590 w 744279"/>
                <a:gd name="connsiteY13" fmla="*/ 861237 h 2647507"/>
                <a:gd name="connsiteX14" fmla="*/ 180753 w 744279"/>
                <a:gd name="connsiteY14" fmla="*/ 680483 h 2647507"/>
                <a:gd name="connsiteX15" fmla="*/ 223283 w 744279"/>
                <a:gd name="connsiteY15" fmla="*/ 616688 h 2647507"/>
                <a:gd name="connsiteX16" fmla="*/ 404037 w 744279"/>
                <a:gd name="connsiteY16" fmla="*/ 531628 h 2647507"/>
                <a:gd name="connsiteX17" fmla="*/ 457200 w 744279"/>
                <a:gd name="connsiteY17" fmla="*/ 489097 h 2647507"/>
                <a:gd name="connsiteX18" fmla="*/ 637953 w 744279"/>
                <a:gd name="connsiteY18" fmla="*/ 340241 h 2647507"/>
                <a:gd name="connsiteX19" fmla="*/ 680483 w 744279"/>
                <a:gd name="connsiteY19" fmla="*/ 202018 h 2647507"/>
                <a:gd name="connsiteX20" fmla="*/ 680483 w 744279"/>
                <a:gd name="connsiteY20" fmla="*/ 148855 h 2647507"/>
                <a:gd name="connsiteX21" fmla="*/ 744279 w 744279"/>
                <a:gd name="connsiteY21" fmla="*/ 0 h 2647507"/>
                <a:gd name="connsiteX0" fmla="*/ 10632 w 682209"/>
                <a:gd name="connsiteY0" fmla="*/ 2498652 h 2498652"/>
                <a:gd name="connsiteX1" fmla="*/ 21265 w 682209"/>
                <a:gd name="connsiteY1" fmla="*/ 2360428 h 2498652"/>
                <a:gd name="connsiteX2" fmla="*/ 202018 w 682209"/>
                <a:gd name="connsiteY2" fmla="*/ 2190307 h 2498652"/>
                <a:gd name="connsiteX3" fmla="*/ 308344 w 682209"/>
                <a:gd name="connsiteY3" fmla="*/ 2052084 h 2498652"/>
                <a:gd name="connsiteX4" fmla="*/ 467832 w 682209"/>
                <a:gd name="connsiteY4" fmla="*/ 1850066 h 2498652"/>
                <a:gd name="connsiteX5" fmla="*/ 563525 w 682209"/>
                <a:gd name="connsiteY5" fmla="*/ 1679945 h 2498652"/>
                <a:gd name="connsiteX6" fmla="*/ 595423 w 682209"/>
                <a:gd name="connsiteY6" fmla="*/ 1573619 h 2498652"/>
                <a:gd name="connsiteX7" fmla="*/ 510362 w 682209"/>
                <a:gd name="connsiteY7" fmla="*/ 1339703 h 2498652"/>
                <a:gd name="connsiteX8" fmla="*/ 340241 w 682209"/>
                <a:gd name="connsiteY8" fmla="*/ 1169582 h 2498652"/>
                <a:gd name="connsiteX9" fmla="*/ 202018 w 682209"/>
                <a:gd name="connsiteY9" fmla="*/ 967563 h 2498652"/>
                <a:gd name="connsiteX10" fmla="*/ 180753 w 682209"/>
                <a:gd name="connsiteY10" fmla="*/ 946298 h 2498652"/>
                <a:gd name="connsiteX11" fmla="*/ 159488 w 682209"/>
                <a:gd name="connsiteY11" fmla="*/ 882503 h 2498652"/>
                <a:gd name="connsiteX12" fmla="*/ 148855 w 682209"/>
                <a:gd name="connsiteY12" fmla="*/ 797442 h 2498652"/>
                <a:gd name="connsiteX13" fmla="*/ 127590 w 682209"/>
                <a:gd name="connsiteY13" fmla="*/ 712382 h 2498652"/>
                <a:gd name="connsiteX14" fmla="*/ 180753 w 682209"/>
                <a:gd name="connsiteY14" fmla="*/ 531628 h 2498652"/>
                <a:gd name="connsiteX15" fmla="*/ 223283 w 682209"/>
                <a:gd name="connsiteY15" fmla="*/ 467833 h 2498652"/>
                <a:gd name="connsiteX16" fmla="*/ 404037 w 682209"/>
                <a:gd name="connsiteY16" fmla="*/ 382773 h 2498652"/>
                <a:gd name="connsiteX17" fmla="*/ 457200 w 682209"/>
                <a:gd name="connsiteY17" fmla="*/ 340242 h 2498652"/>
                <a:gd name="connsiteX18" fmla="*/ 637953 w 682209"/>
                <a:gd name="connsiteY18" fmla="*/ 191386 h 2498652"/>
                <a:gd name="connsiteX19" fmla="*/ 680483 w 682209"/>
                <a:gd name="connsiteY19" fmla="*/ 53163 h 2498652"/>
                <a:gd name="connsiteX20" fmla="*/ 680483 w 682209"/>
                <a:gd name="connsiteY20" fmla="*/ 0 h 2498652"/>
                <a:gd name="connsiteX0" fmla="*/ 10632 w 682209"/>
                <a:gd name="connsiteY0" fmla="*/ 2507621 h 2507621"/>
                <a:gd name="connsiteX1" fmla="*/ 21265 w 682209"/>
                <a:gd name="connsiteY1" fmla="*/ 2369397 h 2507621"/>
                <a:gd name="connsiteX2" fmla="*/ 202018 w 682209"/>
                <a:gd name="connsiteY2" fmla="*/ 2199276 h 2507621"/>
                <a:gd name="connsiteX3" fmla="*/ 308344 w 682209"/>
                <a:gd name="connsiteY3" fmla="*/ 2061053 h 2507621"/>
                <a:gd name="connsiteX4" fmla="*/ 467832 w 682209"/>
                <a:gd name="connsiteY4" fmla="*/ 1859035 h 2507621"/>
                <a:gd name="connsiteX5" fmla="*/ 563525 w 682209"/>
                <a:gd name="connsiteY5" fmla="*/ 1688914 h 2507621"/>
                <a:gd name="connsiteX6" fmla="*/ 595423 w 682209"/>
                <a:gd name="connsiteY6" fmla="*/ 1582588 h 2507621"/>
                <a:gd name="connsiteX7" fmla="*/ 510362 w 682209"/>
                <a:gd name="connsiteY7" fmla="*/ 1348672 h 2507621"/>
                <a:gd name="connsiteX8" fmla="*/ 340241 w 682209"/>
                <a:gd name="connsiteY8" fmla="*/ 1178551 h 2507621"/>
                <a:gd name="connsiteX9" fmla="*/ 202018 w 682209"/>
                <a:gd name="connsiteY9" fmla="*/ 976532 h 2507621"/>
                <a:gd name="connsiteX10" fmla="*/ 180753 w 682209"/>
                <a:gd name="connsiteY10" fmla="*/ 955267 h 2507621"/>
                <a:gd name="connsiteX11" fmla="*/ 159488 w 682209"/>
                <a:gd name="connsiteY11" fmla="*/ 891472 h 2507621"/>
                <a:gd name="connsiteX12" fmla="*/ 148855 w 682209"/>
                <a:gd name="connsiteY12" fmla="*/ 806411 h 2507621"/>
                <a:gd name="connsiteX13" fmla="*/ 127590 w 682209"/>
                <a:gd name="connsiteY13" fmla="*/ 721351 h 2507621"/>
                <a:gd name="connsiteX14" fmla="*/ 180753 w 682209"/>
                <a:gd name="connsiteY14" fmla="*/ 540597 h 2507621"/>
                <a:gd name="connsiteX15" fmla="*/ 223283 w 682209"/>
                <a:gd name="connsiteY15" fmla="*/ 476802 h 2507621"/>
                <a:gd name="connsiteX16" fmla="*/ 404037 w 682209"/>
                <a:gd name="connsiteY16" fmla="*/ 391742 h 2507621"/>
                <a:gd name="connsiteX17" fmla="*/ 457200 w 682209"/>
                <a:gd name="connsiteY17" fmla="*/ 349211 h 2507621"/>
                <a:gd name="connsiteX18" fmla="*/ 637953 w 682209"/>
                <a:gd name="connsiteY18" fmla="*/ 200355 h 2507621"/>
                <a:gd name="connsiteX19" fmla="*/ 680483 w 682209"/>
                <a:gd name="connsiteY19" fmla="*/ 62132 h 2507621"/>
                <a:gd name="connsiteX20" fmla="*/ 680483 w 682209"/>
                <a:gd name="connsiteY20" fmla="*/ 8969 h 2507621"/>
                <a:gd name="connsiteX21" fmla="*/ 673179 w 682209"/>
                <a:gd name="connsiteY21" fmla="*/ 0 h 2507621"/>
                <a:gd name="connsiteX0" fmla="*/ 10632 w 684676"/>
                <a:gd name="connsiteY0" fmla="*/ 2682549 h 2682549"/>
                <a:gd name="connsiteX1" fmla="*/ 21265 w 684676"/>
                <a:gd name="connsiteY1" fmla="*/ 2544325 h 2682549"/>
                <a:gd name="connsiteX2" fmla="*/ 202018 w 684676"/>
                <a:gd name="connsiteY2" fmla="*/ 2374204 h 2682549"/>
                <a:gd name="connsiteX3" fmla="*/ 308344 w 684676"/>
                <a:gd name="connsiteY3" fmla="*/ 2235981 h 2682549"/>
                <a:gd name="connsiteX4" fmla="*/ 467832 w 684676"/>
                <a:gd name="connsiteY4" fmla="*/ 2033963 h 2682549"/>
                <a:gd name="connsiteX5" fmla="*/ 563525 w 684676"/>
                <a:gd name="connsiteY5" fmla="*/ 1863842 h 2682549"/>
                <a:gd name="connsiteX6" fmla="*/ 595423 w 684676"/>
                <a:gd name="connsiteY6" fmla="*/ 1757516 h 2682549"/>
                <a:gd name="connsiteX7" fmla="*/ 510362 w 684676"/>
                <a:gd name="connsiteY7" fmla="*/ 1523600 h 2682549"/>
                <a:gd name="connsiteX8" fmla="*/ 340241 w 684676"/>
                <a:gd name="connsiteY8" fmla="*/ 1353479 h 2682549"/>
                <a:gd name="connsiteX9" fmla="*/ 202018 w 684676"/>
                <a:gd name="connsiteY9" fmla="*/ 1151460 h 2682549"/>
                <a:gd name="connsiteX10" fmla="*/ 180753 w 684676"/>
                <a:gd name="connsiteY10" fmla="*/ 1130195 h 2682549"/>
                <a:gd name="connsiteX11" fmla="*/ 159488 w 684676"/>
                <a:gd name="connsiteY11" fmla="*/ 1066400 h 2682549"/>
                <a:gd name="connsiteX12" fmla="*/ 148855 w 684676"/>
                <a:gd name="connsiteY12" fmla="*/ 981339 h 2682549"/>
                <a:gd name="connsiteX13" fmla="*/ 127590 w 684676"/>
                <a:gd name="connsiteY13" fmla="*/ 896279 h 2682549"/>
                <a:gd name="connsiteX14" fmla="*/ 180753 w 684676"/>
                <a:gd name="connsiteY14" fmla="*/ 715525 h 2682549"/>
                <a:gd name="connsiteX15" fmla="*/ 223283 w 684676"/>
                <a:gd name="connsiteY15" fmla="*/ 651730 h 2682549"/>
                <a:gd name="connsiteX16" fmla="*/ 404037 w 684676"/>
                <a:gd name="connsiteY16" fmla="*/ 566670 h 2682549"/>
                <a:gd name="connsiteX17" fmla="*/ 457200 w 684676"/>
                <a:gd name="connsiteY17" fmla="*/ 524139 h 2682549"/>
                <a:gd name="connsiteX18" fmla="*/ 637953 w 684676"/>
                <a:gd name="connsiteY18" fmla="*/ 375283 h 2682549"/>
                <a:gd name="connsiteX19" fmla="*/ 680483 w 684676"/>
                <a:gd name="connsiteY19" fmla="*/ 237060 h 2682549"/>
                <a:gd name="connsiteX20" fmla="*/ 680483 w 684676"/>
                <a:gd name="connsiteY20" fmla="*/ 183897 h 2682549"/>
                <a:gd name="connsiteX21" fmla="*/ 657276 w 684676"/>
                <a:gd name="connsiteY21" fmla="*/ 0 h 2682549"/>
                <a:gd name="connsiteX0" fmla="*/ 10632 w 683609"/>
                <a:gd name="connsiteY0" fmla="*/ 2968796 h 2968796"/>
                <a:gd name="connsiteX1" fmla="*/ 21265 w 683609"/>
                <a:gd name="connsiteY1" fmla="*/ 2830572 h 2968796"/>
                <a:gd name="connsiteX2" fmla="*/ 202018 w 683609"/>
                <a:gd name="connsiteY2" fmla="*/ 2660451 h 2968796"/>
                <a:gd name="connsiteX3" fmla="*/ 308344 w 683609"/>
                <a:gd name="connsiteY3" fmla="*/ 2522228 h 2968796"/>
                <a:gd name="connsiteX4" fmla="*/ 467832 w 683609"/>
                <a:gd name="connsiteY4" fmla="*/ 2320210 h 2968796"/>
                <a:gd name="connsiteX5" fmla="*/ 563525 w 683609"/>
                <a:gd name="connsiteY5" fmla="*/ 2150089 h 2968796"/>
                <a:gd name="connsiteX6" fmla="*/ 595423 w 683609"/>
                <a:gd name="connsiteY6" fmla="*/ 2043763 h 2968796"/>
                <a:gd name="connsiteX7" fmla="*/ 510362 w 683609"/>
                <a:gd name="connsiteY7" fmla="*/ 1809847 h 2968796"/>
                <a:gd name="connsiteX8" fmla="*/ 340241 w 683609"/>
                <a:gd name="connsiteY8" fmla="*/ 1639726 h 2968796"/>
                <a:gd name="connsiteX9" fmla="*/ 202018 w 683609"/>
                <a:gd name="connsiteY9" fmla="*/ 1437707 h 2968796"/>
                <a:gd name="connsiteX10" fmla="*/ 180753 w 683609"/>
                <a:gd name="connsiteY10" fmla="*/ 1416442 h 2968796"/>
                <a:gd name="connsiteX11" fmla="*/ 159488 w 683609"/>
                <a:gd name="connsiteY11" fmla="*/ 1352647 h 2968796"/>
                <a:gd name="connsiteX12" fmla="*/ 148855 w 683609"/>
                <a:gd name="connsiteY12" fmla="*/ 1267586 h 2968796"/>
                <a:gd name="connsiteX13" fmla="*/ 127590 w 683609"/>
                <a:gd name="connsiteY13" fmla="*/ 1182526 h 2968796"/>
                <a:gd name="connsiteX14" fmla="*/ 180753 w 683609"/>
                <a:gd name="connsiteY14" fmla="*/ 1001772 h 2968796"/>
                <a:gd name="connsiteX15" fmla="*/ 223283 w 683609"/>
                <a:gd name="connsiteY15" fmla="*/ 937977 h 2968796"/>
                <a:gd name="connsiteX16" fmla="*/ 404037 w 683609"/>
                <a:gd name="connsiteY16" fmla="*/ 852917 h 2968796"/>
                <a:gd name="connsiteX17" fmla="*/ 457200 w 683609"/>
                <a:gd name="connsiteY17" fmla="*/ 810386 h 2968796"/>
                <a:gd name="connsiteX18" fmla="*/ 637953 w 683609"/>
                <a:gd name="connsiteY18" fmla="*/ 661530 h 2968796"/>
                <a:gd name="connsiteX19" fmla="*/ 680483 w 683609"/>
                <a:gd name="connsiteY19" fmla="*/ 523307 h 2968796"/>
                <a:gd name="connsiteX20" fmla="*/ 680483 w 683609"/>
                <a:gd name="connsiteY20" fmla="*/ 470144 h 2968796"/>
                <a:gd name="connsiteX21" fmla="*/ 681130 w 683609"/>
                <a:gd name="connsiteY21" fmla="*/ 0 h 2968796"/>
                <a:gd name="connsiteX0" fmla="*/ 10632 w 840168"/>
                <a:gd name="connsiteY0" fmla="*/ 3700316 h 3700316"/>
                <a:gd name="connsiteX1" fmla="*/ 21265 w 840168"/>
                <a:gd name="connsiteY1" fmla="*/ 3562092 h 3700316"/>
                <a:gd name="connsiteX2" fmla="*/ 202018 w 840168"/>
                <a:gd name="connsiteY2" fmla="*/ 3391971 h 3700316"/>
                <a:gd name="connsiteX3" fmla="*/ 308344 w 840168"/>
                <a:gd name="connsiteY3" fmla="*/ 3253748 h 3700316"/>
                <a:gd name="connsiteX4" fmla="*/ 467832 w 840168"/>
                <a:gd name="connsiteY4" fmla="*/ 3051730 h 3700316"/>
                <a:gd name="connsiteX5" fmla="*/ 563525 w 840168"/>
                <a:gd name="connsiteY5" fmla="*/ 2881609 h 3700316"/>
                <a:gd name="connsiteX6" fmla="*/ 595423 w 840168"/>
                <a:gd name="connsiteY6" fmla="*/ 2775283 h 3700316"/>
                <a:gd name="connsiteX7" fmla="*/ 510362 w 840168"/>
                <a:gd name="connsiteY7" fmla="*/ 2541367 h 3700316"/>
                <a:gd name="connsiteX8" fmla="*/ 340241 w 840168"/>
                <a:gd name="connsiteY8" fmla="*/ 2371246 h 3700316"/>
                <a:gd name="connsiteX9" fmla="*/ 202018 w 840168"/>
                <a:gd name="connsiteY9" fmla="*/ 2169227 h 3700316"/>
                <a:gd name="connsiteX10" fmla="*/ 180753 w 840168"/>
                <a:gd name="connsiteY10" fmla="*/ 2147962 h 3700316"/>
                <a:gd name="connsiteX11" fmla="*/ 159488 w 840168"/>
                <a:gd name="connsiteY11" fmla="*/ 2084167 h 3700316"/>
                <a:gd name="connsiteX12" fmla="*/ 148855 w 840168"/>
                <a:gd name="connsiteY12" fmla="*/ 1999106 h 3700316"/>
                <a:gd name="connsiteX13" fmla="*/ 127590 w 840168"/>
                <a:gd name="connsiteY13" fmla="*/ 1914046 h 3700316"/>
                <a:gd name="connsiteX14" fmla="*/ 180753 w 840168"/>
                <a:gd name="connsiteY14" fmla="*/ 1733292 h 3700316"/>
                <a:gd name="connsiteX15" fmla="*/ 223283 w 840168"/>
                <a:gd name="connsiteY15" fmla="*/ 1669497 h 3700316"/>
                <a:gd name="connsiteX16" fmla="*/ 404037 w 840168"/>
                <a:gd name="connsiteY16" fmla="*/ 1584437 h 3700316"/>
                <a:gd name="connsiteX17" fmla="*/ 457200 w 840168"/>
                <a:gd name="connsiteY17" fmla="*/ 1541906 h 3700316"/>
                <a:gd name="connsiteX18" fmla="*/ 637953 w 840168"/>
                <a:gd name="connsiteY18" fmla="*/ 1393050 h 3700316"/>
                <a:gd name="connsiteX19" fmla="*/ 680483 w 840168"/>
                <a:gd name="connsiteY19" fmla="*/ 1254827 h 3700316"/>
                <a:gd name="connsiteX20" fmla="*/ 680483 w 840168"/>
                <a:gd name="connsiteY20" fmla="*/ 1201664 h 3700316"/>
                <a:gd name="connsiteX21" fmla="*/ 840156 w 840168"/>
                <a:gd name="connsiteY21" fmla="*/ 0 h 3700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840168" h="3700316">
                  <a:moveTo>
                    <a:pt x="10632" y="3700316"/>
                  </a:moveTo>
                  <a:cubicBezTo>
                    <a:pt x="-1" y="3656899"/>
                    <a:pt x="-10633" y="3613483"/>
                    <a:pt x="21265" y="3562092"/>
                  </a:cubicBezTo>
                  <a:cubicBezTo>
                    <a:pt x="53163" y="3510701"/>
                    <a:pt x="154172" y="3443362"/>
                    <a:pt x="202018" y="3391971"/>
                  </a:cubicBezTo>
                  <a:cubicBezTo>
                    <a:pt x="249865" y="3340580"/>
                    <a:pt x="264042" y="3310455"/>
                    <a:pt x="308344" y="3253748"/>
                  </a:cubicBezTo>
                  <a:cubicBezTo>
                    <a:pt x="352646" y="3197041"/>
                    <a:pt x="425302" y="3113753"/>
                    <a:pt x="467832" y="3051730"/>
                  </a:cubicBezTo>
                  <a:cubicBezTo>
                    <a:pt x="510362" y="2989707"/>
                    <a:pt x="542260" y="2927683"/>
                    <a:pt x="563525" y="2881609"/>
                  </a:cubicBezTo>
                  <a:cubicBezTo>
                    <a:pt x="584790" y="2835534"/>
                    <a:pt x="604283" y="2831990"/>
                    <a:pt x="595423" y="2775283"/>
                  </a:cubicBezTo>
                  <a:cubicBezTo>
                    <a:pt x="586563" y="2718576"/>
                    <a:pt x="552892" y="2608706"/>
                    <a:pt x="510362" y="2541367"/>
                  </a:cubicBezTo>
                  <a:cubicBezTo>
                    <a:pt x="467832" y="2474028"/>
                    <a:pt x="391632" y="2433269"/>
                    <a:pt x="340241" y="2371246"/>
                  </a:cubicBezTo>
                  <a:cubicBezTo>
                    <a:pt x="288850" y="2309223"/>
                    <a:pt x="228599" y="2206441"/>
                    <a:pt x="202018" y="2169227"/>
                  </a:cubicBezTo>
                  <a:cubicBezTo>
                    <a:pt x="175437" y="2132013"/>
                    <a:pt x="187841" y="2162139"/>
                    <a:pt x="180753" y="2147962"/>
                  </a:cubicBezTo>
                  <a:cubicBezTo>
                    <a:pt x="173665" y="2133785"/>
                    <a:pt x="164804" y="2108976"/>
                    <a:pt x="159488" y="2084167"/>
                  </a:cubicBezTo>
                  <a:cubicBezTo>
                    <a:pt x="154172" y="2059358"/>
                    <a:pt x="154171" y="2027460"/>
                    <a:pt x="148855" y="1999106"/>
                  </a:cubicBezTo>
                  <a:cubicBezTo>
                    <a:pt x="143539" y="1970752"/>
                    <a:pt x="122274" y="1958348"/>
                    <a:pt x="127590" y="1914046"/>
                  </a:cubicBezTo>
                  <a:cubicBezTo>
                    <a:pt x="132906" y="1869744"/>
                    <a:pt x="164804" y="1774050"/>
                    <a:pt x="180753" y="1733292"/>
                  </a:cubicBezTo>
                  <a:cubicBezTo>
                    <a:pt x="196702" y="1692534"/>
                    <a:pt x="186069" y="1694306"/>
                    <a:pt x="223283" y="1669497"/>
                  </a:cubicBezTo>
                  <a:cubicBezTo>
                    <a:pt x="260497" y="1644688"/>
                    <a:pt x="365051" y="1605702"/>
                    <a:pt x="404037" y="1584437"/>
                  </a:cubicBezTo>
                  <a:cubicBezTo>
                    <a:pt x="443023" y="1563172"/>
                    <a:pt x="457200" y="1541906"/>
                    <a:pt x="457200" y="1541906"/>
                  </a:cubicBezTo>
                  <a:cubicBezTo>
                    <a:pt x="496186" y="1510008"/>
                    <a:pt x="600739" y="1440896"/>
                    <a:pt x="637953" y="1393050"/>
                  </a:cubicBezTo>
                  <a:cubicBezTo>
                    <a:pt x="675167" y="1345203"/>
                    <a:pt x="673395" y="1286725"/>
                    <a:pt x="680483" y="1254827"/>
                  </a:cubicBezTo>
                  <a:cubicBezTo>
                    <a:pt x="687571" y="1222929"/>
                    <a:pt x="653871" y="1410802"/>
                    <a:pt x="680483" y="1201664"/>
                  </a:cubicBezTo>
                  <a:cubicBezTo>
                    <a:pt x="707095" y="992526"/>
                    <a:pt x="841678" y="1869"/>
                    <a:pt x="840156" y="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5579840" y="4197142"/>
              <a:ext cx="40434" cy="67389"/>
            </a:xfrm>
            <a:custGeom>
              <a:avLst/>
              <a:gdLst>
                <a:gd name="connsiteX0" fmla="*/ 47708 w 47708"/>
                <a:gd name="connsiteY0" fmla="*/ 0 h 79513"/>
                <a:gd name="connsiteX1" fmla="*/ 0 w 47708"/>
                <a:gd name="connsiteY1" fmla="*/ 79513 h 79513"/>
                <a:gd name="connsiteX2" fmla="*/ 0 w 47708"/>
                <a:gd name="connsiteY2" fmla="*/ 79513 h 795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7708" h="79513">
                  <a:moveTo>
                    <a:pt x="47708" y="0"/>
                  </a:moveTo>
                  <a:lnTo>
                    <a:pt x="0" y="79513"/>
                  </a:lnTo>
                  <a:lnTo>
                    <a:pt x="0" y="79513"/>
                  </a:ln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5934373" y="3867682"/>
              <a:ext cx="74295" cy="161454"/>
            </a:xfrm>
            <a:custGeom>
              <a:avLst/>
              <a:gdLst>
                <a:gd name="connsiteX0" fmla="*/ 84606 w 87661"/>
                <a:gd name="connsiteY0" fmla="*/ 0 h 190500"/>
                <a:gd name="connsiteX1" fmla="*/ 84606 w 87661"/>
                <a:gd name="connsiteY1" fmla="*/ 88900 h 190500"/>
                <a:gd name="connsiteX2" fmla="*/ 52856 w 87661"/>
                <a:gd name="connsiteY2" fmla="*/ 165100 h 190500"/>
                <a:gd name="connsiteX3" fmla="*/ 2056 w 87661"/>
                <a:gd name="connsiteY3" fmla="*/ 184150 h 190500"/>
                <a:gd name="connsiteX4" fmla="*/ 14756 w 87661"/>
                <a:gd name="connsiteY4" fmla="*/ 190500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7661" h="190500">
                  <a:moveTo>
                    <a:pt x="84606" y="0"/>
                  </a:moveTo>
                  <a:cubicBezTo>
                    <a:pt x="87252" y="30691"/>
                    <a:pt x="89898" y="61383"/>
                    <a:pt x="84606" y="88900"/>
                  </a:cubicBezTo>
                  <a:cubicBezTo>
                    <a:pt x="79314" y="116417"/>
                    <a:pt x="66614" y="149225"/>
                    <a:pt x="52856" y="165100"/>
                  </a:cubicBezTo>
                  <a:cubicBezTo>
                    <a:pt x="39098" y="180975"/>
                    <a:pt x="8406" y="179917"/>
                    <a:pt x="2056" y="184150"/>
                  </a:cubicBezTo>
                  <a:cubicBezTo>
                    <a:pt x="-4294" y="188383"/>
                    <a:pt x="5231" y="189441"/>
                    <a:pt x="14756" y="19050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28" name="AutoShape 53"/>
            <p:cNvSpPr>
              <a:spLocks noChangeArrowheads="1"/>
            </p:cNvSpPr>
            <p:nvPr/>
          </p:nvSpPr>
          <p:spPr bwMode="auto">
            <a:xfrm>
              <a:off x="6227343" y="2944937"/>
              <a:ext cx="578103" cy="455260"/>
            </a:xfrm>
            <a:prstGeom prst="wedgeRectCallout">
              <a:avLst>
                <a:gd name="adj1" fmla="val -76654"/>
                <a:gd name="adj2" fmla="val 152712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293-295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5437700" y="5781619"/>
              <a:ext cx="44199" cy="128371"/>
            </a:xfrm>
            <a:custGeom>
              <a:avLst/>
              <a:gdLst>
                <a:gd name="connsiteX0" fmla="*/ 52151 w 52151"/>
                <a:gd name="connsiteY0" fmla="*/ 0 h 151465"/>
                <a:gd name="connsiteX1" fmla="*/ 24102 w 52151"/>
                <a:gd name="connsiteY1" fmla="*/ 44878 h 151465"/>
                <a:gd name="connsiteX2" fmla="*/ 1662 w 52151"/>
                <a:gd name="connsiteY2" fmla="*/ 84147 h 151465"/>
                <a:gd name="connsiteX3" fmla="*/ 1662 w 52151"/>
                <a:gd name="connsiteY3" fmla="*/ 151465 h 151465"/>
                <a:gd name="connsiteX4" fmla="*/ 1662 w 52151"/>
                <a:gd name="connsiteY4" fmla="*/ 151465 h 151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151" h="151465">
                  <a:moveTo>
                    <a:pt x="52151" y="0"/>
                  </a:moveTo>
                  <a:cubicBezTo>
                    <a:pt x="42334" y="15427"/>
                    <a:pt x="32517" y="30854"/>
                    <a:pt x="24102" y="44878"/>
                  </a:cubicBezTo>
                  <a:cubicBezTo>
                    <a:pt x="15687" y="58902"/>
                    <a:pt x="5402" y="66383"/>
                    <a:pt x="1662" y="84147"/>
                  </a:cubicBezTo>
                  <a:cubicBezTo>
                    <a:pt x="-2078" y="101911"/>
                    <a:pt x="1662" y="151465"/>
                    <a:pt x="1662" y="151465"/>
                  </a:cubicBezTo>
                  <a:lnTo>
                    <a:pt x="1662" y="151465"/>
                  </a:ln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30" name="Полилиния 29"/>
            <p:cNvSpPr/>
            <p:nvPr/>
          </p:nvSpPr>
          <p:spPr>
            <a:xfrm>
              <a:off x="5543569" y="4364787"/>
              <a:ext cx="9647" cy="114108"/>
            </a:xfrm>
            <a:custGeom>
              <a:avLst/>
              <a:gdLst>
                <a:gd name="connsiteX0" fmla="*/ 5772 w 11382"/>
                <a:gd name="connsiteY0" fmla="*/ 0 h 134636"/>
                <a:gd name="connsiteX1" fmla="*/ 162 w 11382"/>
                <a:gd name="connsiteY1" fmla="*/ 78538 h 134636"/>
                <a:gd name="connsiteX2" fmla="*/ 11382 w 11382"/>
                <a:gd name="connsiteY2" fmla="*/ 134636 h 1346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382" h="134636">
                  <a:moveTo>
                    <a:pt x="5772" y="0"/>
                  </a:moveTo>
                  <a:cubicBezTo>
                    <a:pt x="2499" y="28049"/>
                    <a:pt x="-773" y="56099"/>
                    <a:pt x="162" y="78538"/>
                  </a:cubicBezTo>
                  <a:cubicBezTo>
                    <a:pt x="1097" y="100977"/>
                    <a:pt x="6239" y="117806"/>
                    <a:pt x="11382" y="134636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31" name="Полилиния 30"/>
            <p:cNvSpPr/>
            <p:nvPr/>
          </p:nvSpPr>
          <p:spPr>
            <a:xfrm>
              <a:off x="5648305" y="5508909"/>
              <a:ext cx="93537" cy="134830"/>
            </a:xfrm>
            <a:custGeom>
              <a:avLst/>
              <a:gdLst>
                <a:gd name="connsiteX0" fmla="*/ 0 w 110365"/>
                <a:gd name="connsiteY0" fmla="*/ 159087 h 159087"/>
                <a:gd name="connsiteX1" fmla="*/ 28049 w 110365"/>
                <a:gd name="connsiteY1" fmla="*/ 108599 h 159087"/>
                <a:gd name="connsiteX2" fmla="*/ 67318 w 110365"/>
                <a:gd name="connsiteY2" fmla="*/ 63720 h 159087"/>
                <a:gd name="connsiteX3" fmla="*/ 106587 w 110365"/>
                <a:gd name="connsiteY3" fmla="*/ 7622 h 159087"/>
                <a:gd name="connsiteX4" fmla="*/ 106587 w 110365"/>
                <a:gd name="connsiteY4" fmla="*/ 2012 h 1590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365" h="159087">
                  <a:moveTo>
                    <a:pt x="0" y="159087"/>
                  </a:moveTo>
                  <a:cubicBezTo>
                    <a:pt x="8414" y="141790"/>
                    <a:pt x="16829" y="124493"/>
                    <a:pt x="28049" y="108599"/>
                  </a:cubicBezTo>
                  <a:cubicBezTo>
                    <a:pt x="39269" y="92705"/>
                    <a:pt x="54228" y="80550"/>
                    <a:pt x="67318" y="63720"/>
                  </a:cubicBezTo>
                  <a:cubicBezTo>
                    <a:pt x="80408" y="46890"/>
                    <a:pt x="100042" y="17907"/>
                    <a:pt x="106587" y="7622"/>
                  </a:cubicBezTo>
                  <a:cubicBezTo>
                    <a:pt x="113132" y="-2663"/>
                    <a:pt x="109859" y="-326"/>
                    <a:pt x="106587" y="2012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32" name="AutoShape 53"/>
            <p:cNvSpPr>
              <a:spLocks noChangeArrowheads="1"/>
            </p:cNvSpPr>
            <p:nvPr/>
          </p:nvSpPr>
          <p:spPr bwMode="auto">
            <a:xfrm>
              <a:off x="3962532" y="5483036"/>
              <a:ext cx="578103" cy="455260"/>
            </a:xfrm>
            <a:prstGeom prst="wedgeRectCallout">
              <a:avLst>
                <a:gd name="adj1" fmla="val 186522"/>
                <a:gd name="adj2" fmla="val 24258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318-320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3" name="AutoShape 53"/>
            <p:cNvSpPr>
              <a:spLocks noChangeArrowheads="1"/>
            </p:cNvSpPr>
            <p:nvPr/>
          </p:nvSpPr>
          <p:spPr bwMode="auto">
            <a:xfrm>
              <a:off x="4255574" y="4918617"/>
              <a:ext cx="578103" cy="455260"/>
            </a:xfrm>
            <a:prstGeom prst="wedgeRectCallout">
              <a:avLst>
                <a:gd name="adj1" fmla="val 179120"/>
                <a:gd name="adj2" fmla="val 80652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314-318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" name="Полилиния 33"/>
            <p:cNvSpPr/>
            <p:nvPr/>
          </p:nvSpPr>
          <p:spPr>
            <a:xfrm>
              <a:off x="5867010" y="5139766"/>
              <a:ext cx="90243" cy="213951"/>
            </a:xfrm>
            <a:custGeom>
              <a:avLst/>
              <a:gdLst>
                <a:gd name="connsiteX0" fmla="*/ 0 w 106478"/>
                <a:gd name="connsiteY0" fmla="*/ 252442 h 252442"/>
                <a:gd name="connsiteX1" fmla="*/ 100977 w 106478"/>
                <a:gd name="connsiteY1" fmla="*/ 61708 h 252442"/>
                <a:gd name="connsiteX2" fmla="*/ 84147 w 106478"/>
                <a:gd name="connsiteY2" fmla="*/ 0 h 252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6478" h="252442">
                  <a:moveTo>
                    <a:pt x="0" y="252442"/>
                  </a:moveTo>
                  <a:cubicBezTo>
                    <a:pt x="43476" y="178112"/>
                    <a:pt x="86952" y="103782"/>
                    <a:pt x="100977" y="61708"/>
                  </a:cubicBezTo>
                  <a:cubicBezTo>
                    <a:pt x="115002" y="19634"/>
                    <a:pt x="99574" y="9817"/>
                    <a:pt x="84147" y="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35" name="AutoShape 53"/>
            <p:cNvSpPr>
              <a:spLocks noChangeArrowheads="1"/>
            </p:cNvSpPr>
            <p:nvPr/>
          </p:nvSpPr>
          <p:spPr bwMode="auto">
            <a:xfrm>
              <a:off x="6457051" y="5416109"/>
              <a:ext cx="578103" cy="455260"/>
            </a:xfrm>
            <a:prstGeom prst="wedgeRectCallout">
              <a:avLst>
                <a:gd name="adj1" fmla="val -123533"/>
                <a:gd name="adj2" fmla="val -69733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312-313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Полилиния 35"/>
            <p:cNvSpPr/>
            <p:nvPr/>
          </p:nvSpPr>
          <p:spPr>
            <a:xfrm>
              <a:off x="5724376" y="4825972"/>
              <a:ext cx="128371" cy="114107"/>
            </a:xfrm>
            <a:custGeom>
              <a:avLst/>
              <a:gdLst>
                <a:gd name="connsiteX0" fmla="*/ 151465 w 151465"/>
                <a:gd name="connsiteY0" fmla="*/ 134635 h 134635"/>
                <a:gd name="connsiteX1" fmla="*/ 106587 w 151465"/>
                <a:gd name="connsiteY1" fmla="*/ 95366 h 134635"/>
                <a:gd name="connsiteX2" fmla="*/ 33659 w 151465"/>
                <a:gd name="connsiteY2" fmla="*/ 44878 h 134635"/>
                <a:gd name="connsiteX3" fmla="*/ 0 w 151465"/>
                <a:gd name="connsiteY3" fmla="*/ 0 h 134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1465" h="134635">
                  <a:moveTo>
                    <a:pt x="151465" y="134635"/>
                  </a:moveTo>
                  <a:cubicBezTo>
                    <a:pt x="138843" y="122480"/>
                    <a:pt x="126221" y="110325"/>
                    <a:pt x="106587" y="95366"/>
                  </a:cubicBezTo>
                  <a:cubicBezTo>
                    <a:pt x="86953" y="80407"/>
                    <a:pt x="51423" y="60772"/>
                    <a:pt x="33659" y="44878"/>
                  </a:cubicBezTo>
                  <a:cubicBezTo>
                    <a:pt x="15895" y="28984"/>
                    <a:pt x="7947" y="14492"/>
                    <a:pt x="0" y="0"/>
                  </a:cubicBez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37" name="AutoShape 53"/>
            <p:cNvSpPr>
              <a:spLocks noChangeArrowheads="1"/>
            </p:cNvSpPr>
            <p:nvPr/>
          </p:nvSpPr>
          <p:spPr bwMode="auto">
            <a:xfrm>
              <a:off x="4429312" y="4354199"/>
              <a:ext cx="578103" cy="455260"/>
            </a:xfrm>
            <a:prstGeom prst="wedgeRectCallout">
              <a:avLst>
                <a:gd name="adj1" fmla="val 173363"/>
                <a:gd name="adj2" fmla="val 59765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309-312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AutoShape 53"/>
            <p:cNvSpPr>
              <a:spLocks noChangeArrowheads="1"/>
            </p:cNvSpPr>
            <p:nvPr/>
          </p:nvSpPr>
          <p:spPr bwMode="auto">
            <a:xfrm>
              <a:off x="4374080" y="3822042"/>
              <a:ext cx="578103" cy="455260"/>
            </a:xfrm>
            <a:prstGeom prst="wedgeRectCallout">
              <a:avLst>
                <a:gd name="adj1" fmla="val 139690"/>
                <a:gd name="adj2" fmla="val 71060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308-309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Полилиния 38"/>
            <p:cNvSpPr/>
            <p:nvPr/>
          </p:nvSpPr>
          <p:spPr>
            <a:xfrm>
              <a:off x="5728758" y="4100682"/>
              <a:ext cx="116500" cy="65848"/>
            </a:xfrm>
            <a:custGeom>
              <a:avLst/>
              <a:gdLst>
                <a:gd name="connsiteX0" fmla="*/ 0 w 137459"/>
                <a:gd name="connsiteY0" fmla="*/ 77694 h 77694"/>
                <a:gd name="connsiteX1" fmla="*/ 83671 w 137459"/>
                <a:gd name="connsiteY1" fmla="*/ 53788 h 77694"/>
                <a:gd name="connsiteX2" fmla="*/ 137459 w 137459"/>
                <a:gd name="connsiteY2" fmla="*/ 0 h 77694"/>
                <a:gd name="connsiteX3" fmla="*/ 137459 w 137459"/>
                <a:gd name="connsiteY3" fmla="*/ 0 h 776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7459" h="77694">
                  <a:moveTo>
                    <a:pt x="0" y="77694"/>
                  </a:moveTo>
                  <a:cubicBezTo>
                    <a:pt x="30380" y="72215"/>
                    <a:pt x="60761" y="66737"/>
                    <a:pt x="83671" y="53788"/>
                  </a:cubicBezTo>
                  <a:cubicBezTo>
                    <a:pt x="106581" y="40839"/>
                    <a:pt x="137459" y="0"/>
                    <a:pt x="137459" y="0"/>
                  </a:cubicBezTo>
                  <a:lnTo>
                    <a:pt x="137459" y="0"/>
                  </a:lnTo>
                </a:path>
              </a:pathLst>
            </a:custGeom>
            <a:noFill/>
            <a:ln w="317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187"/>
            </a:p>
          </p:txBody>
        </p:sp>
        <p:sp>
          <p:nvSpPr>
            <p:cNvPr id="40" name="AutoShape 53"/>
            <p:cNvSpPr>
              <a:spLocks noChangeArrowheads="1"/>
            </p:cNvSpPr>
            <p:nvPr/>
          </p:nvSpPr>
          <p:spPr bwMode="auto">
            <a:xfrm>
              <a:off x="6522870" y="4126569"/>
              <a:ext cx="578103" cy="455260"/>
            </a:xfrm>
            <a:prstGeom prst="wedgeRectCallout">
              <a:avLst>
                <a:gd name="adj1" fmla="val -151571"/>
                <a:gd name="adj2" fmla="val -40805"/>
              </a:avLst>
            </a:prstGeom>
            <a:solidFill>
              <a:schemeClr val="bg1"/>
            </a:solidFill>
            <a:ln w="28575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52540" tIns="26269" rIns="52540" bIns="26269" anchor="ctr" anchorCtr="1"/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524708" eaLnBrk="0" hangingPunct="0">
                <a:defRPr/>
              </a:pPr>
              <a:r>
                <a:rPr lang="ru-RU" sz="763" b="1" kern="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опасный участок</a:t>
              </a:r>
            </a:p>
            <a:p>
              <a:pPr algn="ctr" defTabSz="524708" eaLnBrk="0" hangingPunct="0">
                <a:defRPr/>
              </a:pPr>
              <a:r>
                <a:rPr lang="ru-RU" sz="763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298-302 км</a:t>
              </a:r>
              <a:endParaRPr lang="ru-RU" sz="678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7" name="CustomShape 16"/>
          <p:cNvSpPr/>
          <p:nvPr/>
        </p:nvSpPr>
        <p:spPr>
          <a:xfrm>
            <a:off x="441094" y="7689711"/>
            <a:ext cx="1470633" cy="392017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83426" tIns="41713" rIns="83426" bIns="41713" anchor="ctr" anchorCtr="1">
            <a:spAutoFit/>
          </a:bodyPr>
          <a:lstStyle/>
          <a:p>
            <a:pPr>
              <a:lnSpc>
                <a:spcPct val="100000"/>
              </a:lnSpc>
            </a:pP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Отрезанные </a:t>
            </a:r>
            <a:r>
              <a:rPr lang="ru-RU" sz="1000" b="1" u="sng" spc="-1" dirty="0" err="1">
                <a:solidFill>
                  <a:srgbClr val="000000"/>
                </a:solidFill>
                <a:latin typeface="Times New Roman"/>
              </a:rPr>
              <a:t>н.п</a:t>
            </a: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.: </a:t>
            </a:r>
            <a:r>
              <a:rPr lang="ru-RU" sz="1000" spc="-1" dirty="0">
                <a:solidFill>
                  <a:srgbClr val="000000"/>
                </a:solidFill>
                <a:latin typeface="Times New Roman"/>
              </a:rPr>
              <a:t>нет</a:t>
            </a:r>
            <a:endParaRPr lang="ru-RU" sz="1000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ru-RU" sz="1000" b="1" u="sng" spc="-1" dirty="0">
                <a:solidFill>
                  <a:srgbClr val="000000"/>
                </a:solidFill>
                <a:latin typeface="Times New Roman"/>
              </a:rPr>
              <a:t>Объездная дорога: </a:t>
            </a:r>
            <a:r>
              <a:rPr lang="ru-RU" sz="1000" b="1" u="sng" spc="-1" dirty="0" smtClean="0">
                <a:solidFill>
                  <a:srgbClr val="000000"/>
                </a:solidFill>
                <a:latin typeface="Times New Roman"/>
              </a:rPr>
              <a:t>нет</a:t>
            </a:r>
            <a:endParaRPr lang="ru-RU" sz="1000" spc="-1" dirty="0">
              <a:latin typeface="Arial"/>
            </a:endParaRPr>
          </a:p>
        </p:txBody>
      </p:sp>
      <p:sp>
        <p:nvSpPr>
          <p:cNvPr id="48" name="CustomShape 6"/>
          <p:cNvSpPr/>
          <p:nvPr/>
        </p:nvSpPr>
        <p:spPr>
          <a:xfrm>
            <a:off x="0" y="754333"/>
            <a:ext cx="3081543" cy="283974"/>
          </a:xfrm>
          <a:prstGeom prst="rect">
            <a:avLst/>
          </a:prstGeom>
          <a:solidFill>
            <a:srgbClr val="B4C7E7"/>
          </a:solidFill>
          <a:ln w="127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4633" tIns="22525" rIns="44633" bIns="22525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300" spc="-1">
                <a:solidFill>
                  <a:srgbClr val="000000"/>
                </a:solidFill>
                <a:latin typeface="Times New Roman"/>
              </a:rPr>
              <a:t>Прогноз метеоявлений</a:t>
            </a:r>
            <a:endParaRPr lang="ru-RU" sz="1300" spc="-1">
              <a:latin typeface="Arial"/>
            </a:endParaRPr>
          </a:p>
        </p:txBody>
      </p:sp>
      <p:sp>
        <p:nvSpPr>
          <p:cNvPr id="51" name="Text Box 2"/>
          <p:cNvSpPr txBox="1">
            <a:spLocks noChangeArrowheads="1"/>
          </p:cNvSpPr>
          <p:nvPr/>
        </p:nvSpPr>
        <p:spPr bwMode="auto">
          <a:xfrm>
            <a:off x="1" y="-2455"/>
            <a:ext cx="10344902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pc="-1" dirty="0">
                <a:solidFill>
                  <a:srgbClr val="FFFFFF"/>
                </a:solidFill>
                <a:latin typeface="Times New Roman"/>
              </a:rPr>
              <a:t>ИНФОРМАЦИОННЫЕ МАТЕРИАЛЫ ПО РИСКУ НАРУШЕНИЯ ТРАНСПОРТНОГО СООБЩЕНИЯ, </a:t>
            </a:r>
          </a:p>
          <a:p>
            <a:r>
              <a:rPr lang="ru-RU" spc="-1" dirty="0">
                <a:solidFill>
                  <a:srgbClr val="FFFFFF"/>
                </a:solidFill>
                <a:latin typeface="Times New Roman"/>
              </a:rPr>
              <a:t>СВЯЗАННЫХ С НЕБЛАГОПРИЯТНЫМИ МЕТЕОЯВЛЕНИЯМИ </a:t>
            </a:r>
          </a:p>
          <a:p>
            <a:r>
              <a:rPr lang="ru-RU" spc="-1" dirty="0">
                <a:solidFill>
                  <a:srgbClr val="FFFFFF"/>
                </a:solidFill>
                <a:latin typeface="Times New Roman"/>
              </a:rPr>
              <a:t>В РУЗАЕВСКОМ МУНИЦИПАЛЬНОМ РАЙОНЕ РЕСПУБЛИКИ МОРДОВИЯ (НА </a:t>
            </a:r>
            <a:r>
              <a:rPr lang="ru-RU" spc="-1" dirty="0" smtClean="0">
                <a:solidFill>
                  <a:srgbClr val="FFFFFF"/>
                </a:solidFill>
                <a:latin typeface="Times New Roman"/>
              </a:rPr>
              <a:t>28.01.2022</a:t>
            </a:r>
            <a:r>
              <a:rPr lang="ru-RU" spc="-1" dirty="0" smtClean="0">
                <a:solidFill>
                  <a:srgbClr val="FFFFFF"/>
                </a:solidFill>
                <a:latin typeface="Times New Roman"/>
              </a:rPr>
              <a:t>)</a:t>
            </a:r>
            <a:endParaRPr lang="ru-RU" spc="-1" dirty="0">
              <a:solidFill>
                <a:srgbClr val="FFFFFF"/>
              </a:solidFill>
              <a:latin typeface="Times New Roman"/>
            </a:endParaRPr>
          </a:p>
        </p:txBody>
      </p:sp>
      <p:grpSp>
        <p:nvGrpSpPr>
          <p:cNvPr id="49" name="Group 5"/>
          <p:cNvGrpSpPr/>
          <p:nvPr/>
        </p:nvGrpSpPr>
        <p:grpSpPr>
          <a:xfrm>
            <a:off x="8262863" y="6782740"/>
            <a:ext cx="2289661" cy="1426223"/>
            <a:chOff x="7015680" y="5240504"/>
            <a:chExt cx="2288200" cy="1569602"/>
          </a:xfrm>
        </p:grpSpPr>
        <p:sp>
          <p:nvSpPr>
            <p:cNvPr id="50" name="CustomShape 6"/>
            <p:cNvSpPr/>
            <p:nvPr/>
          </p:nvSpPr>
          <p:spPr>
            <a:xfrm>
              <a:off x="7015680" y="5240504"/>
              <a:ext cx="2098440" cy="156960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2" name="CustomShape 7"/>
            <p:cNvSpPr/>
            <p:nvPr/>
          </p:nvSpPr>
          <p:spPr>
            <a:xfrm>
              <a:off x="7480866" y="5252077"/>
              <a:ext cx="1609560" cy="18363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b="1" i="1" spc="-1" dirty="0">
                  <a:solidFill>
                    <a:srgbClr val="000000"/>
                  </a:solidFill>
                  <a:latin typeface="Times New Roman"/>
                </a:rPr>
                <a:t>Условные обозначения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53" name="CustomShape 8"/>
            <p:cNvSpPr/>
            <p:nvPr/>
          </p:nvSpPr>
          <p:spPr>
            <a:xfrm>
              <a:off x="7350480" y="6161400"/>
              <a:ext cx="1609560" cy="204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4" name="CustomShape 9"/>
            <p:cNvSpPr/>
            <p:nvPr/>
          </p:nvSpPr>
          <p:spPr>
            <a:xfrm>
              <a:off x="7380009" y="5422237"/>
              <a:ext cx="1742394" cy="648364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square"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участок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автодороги с повышенным риском возникновения ДТП, нарушением движения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55" name="CustomShape 10"/>
            <p:cNvSpPr/>
            <p:nvPr/>
          </p:nvSpPr>
          <p:spPr>
            <a:xfrm>
              <a:off x="7101760" y="5518410"/>
              <a:ext cx="275400" cy="126720"/>
            </a:xfrm>
            <a:custGeom>
              <a:avLst/>
              <a:gdLst/>
              <a:ahLst/>
              <a:cxnLst/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noFill/>
            <a:ln w="34925">
              <a:solidFill>
                <a:srgbClr val="FF000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6" name="CustomShape 11"/>
            <p:cNvSpPr/>
            <p:nvPr/>
          </p:nvSpPr>
          <p:spPr>
            <a:xfrm>
              <a:off x="7130920" y="6101005"/>
              <a:ext cx="246240" cy="108720"/>
            </a:xfrm>
            <a:custGeom>
              <a:avLst/>
              <a:gdLst/>
              <a:ahLst/>
              <a:cxnLst/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noFill/>
            <a:ln w="31750">
              <a:solidFill>
                <a:srgbClr val="00B05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57" name="CustomShape 12"/>
            <p:cNvSpPr/>
            <p:nvPr/>
          </p:nvSpPr>
          <p:spPr>
            <a:xfrm>
              <a:off x="7377160" y="6034559"/>
              <a:ext cx="1926720" cy="241903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объездная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дорога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58" name="CustomShape 13"/>
            <p:cNvSpPr/>
            <p:nvPr/>
          </p:nvSpPr>
          <p:spPr>
            <a:xfrm rot="5278800">
              <a:off x="7168179" y="6319369"/>
              <a:ext cx="142559" cy="122760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385D8A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9" name="CustomShape 14"/>
            <p:cNvSpPr/>
            <p:nvPr/>
          </p:nvSpPr>
          <p:spPr>
            <a:xfrm>
              <a:off x="7377159" y="6238700"/>
              <a:ext cx="1926720" cy="241903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населенный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пункт</a:t>
              </a:r>
              <a:endParaRPr lang="ru-RU" sz="800" spc="-1" dirty="0">
                <a:latin typeface="Arial"/>
              </a:endParaRPr>
            </a:p>
          </p:txBody>
        </p: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43454"/>
            <a:ext cx="3089639" cy="160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9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4333"/>
            <a:ext cx="8065148" cy="7454630"/>
          </a:xfrm>
          <a:prstGeom prst="rect">
            <a:avLst/>
          </a:prstGeom>
        </p:spPr>
      </p:pic>
      <p:cxnSp>
        <p:nvCxnSpPr>
          <p:cNvPr id="12" name="Прямая со стрелкой 11"/>
          <p:cNvCxnSpPr>
            <a:stCxn id="3" idx="2"/>
            <a:endCxn id="227" idx="1"/>
          </p:cNvCxnSpPr>
          <p:nvPr/>
        </p:nvCxnSpPr>
        <p:spPr>
          <a:xfrm>
            <a:off x="4270443" y="4455268"/>
            <a:ext cx="3792225" cy="955445"/>
          </a:xfrm>
          <a:prstGeom prst="straightConnector1">
            <a:avLst/>
          </a:prstGeom>
          <a:ln w="28575">
            <a:solidFill>
              <a:srgbClr val="181DF8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0" y="0"/>
            <a:ext cx="10318542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РИСКУ НАРУШЕНИЯ ТРАНСПОРТНОГО СООБЩЕНИЯ, </a:t>
            </a:r>
          </a:p>
          <a:p>
            <a:r>
              <a:rPr lang="ru-RU" dirty="0"/>
              <a:t>СВЯЗАННЫХ С НЕБЛАГОПРИЯТНЫМИ МЕТЕОЯВЛЕНИЯМИ</a:t>
            </a:r>
            <a:r>
              <a:rPr lang="ru-RU" altLang="ru-RU" dirty="0"/>
              <a:t> </a:t>
            </a:r>
          </a:p>
          <a:p>
            <a:r>
              <a:rPr lang="ru-RU" altLang="ru-RU" dirty="0"/>
              <a:t>НА ФЕДЕРАЛЬНОЙ АВТОМОБИЛЬНОЙ ДОРОГЕ М-5  В РЕСПУБЛИКЕ МОРДОВИЯ (на </a:t>
            </a:r>
            <a:r>
              <a:rPr lang="ru-RU" altLang="ru-RU" dirty="0"/>
              <a:t>2</a:t>
            </a:r>
            <a:r>
              <a:rPr lang="ru-RU" altLang="ru-RU" dirty="0" smtClean="0"/>
              <a:t>8.01.2022</a:t>
            </a:r>
            <a:r>
              <a:rPr lang="ru-RU" altLang="ru-RU" dirty="0" smtClean="0"/>
              <a:t>)</a:t>
            </a:r>
            <a:endParaRPr lang="ru-RU" altLang="ru-RU" dirty="0"/>
          </a:p>
        </p:txBody>
      </p:sp>
      <p:sp>
        <p:nvSpPr>
          <p:cNvPr id="27" name="CustomShape 6"/>
          <p:cNvSpPr/>
          <p:nvPr/>
        </p:nvSpPr>
        <p:spPr>
          <a:xfrm>
            <a:off x="0" y="754333"/>
            <a:ext cx="3081543" cy="283974"/>
          </a:xfrm>
          <a:prstGeom prst="rect">
            <a:avLst/>
          </a:prstGeom>
          <a:solidFill>
            <a:srgbClr val="B4C7E7"/>
          </a:solidFill>
          <a:ln w="127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4633" tIns="22525" rIns="44633" bIns="22525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300" spc="-1" dirty="0">
                <a:solidFill>
                  <a:srgbClr val="000000"/>
                </a:solidFill>
                <a:latin typeface="Times New Roman"/>
              </a:rPr>
              <a:t>Прогноз метеоявлений</a:t>
            </a:r>
            <a:endParaRPr lang="ru-RU" sz="1300" spc="-1" dirty="0">
              <a:latin typeface="Arial"/>
            </a:endParaRPr>
          </a:p>
        </p:txBody>
      </p:sp>
      <p:grpSp>
        <p:nvGrpSpPr>
          <p:cNvPr id="28" name="Group 5"/>
          <p:cNvGrpSpPr/>
          <p:nvPr/>
        </p:nvGrpSpPr>
        <p:grpSpPr>
          <a:xfrm>
            <a:off x="8065148" y="6712693"/>
            <a:ext cx="2387070" cy="1491218"/>
            <a:chOff x="7015680" y="5172186"/>
            <a:chExt cx="2427077" cy="1637920"/>
          </a:xfrm>
        </p:grpSpPr>
        <p:sp>
          <p:nvSpPr>
            <p:cNvPr id="29" name="CustomShape 6"/>
            <p:cNvSpPr/>
            <p:nvPr/>
          </p:nvSpPr>
          <p:spPr>
            <a:xfrm>
              <a:off x="7015680" y="5240504"/>
              <a:ext cx="2290045" cy="156960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0" name="CustomShape 7"/>
            <p:cNvSpPr/>
            <p:nvPr/>
          </p:nvSpPr>
          <p:spPr>
            <a:xfrm>
              <a:off x="7446425" y="5172186"/>
              <a:ext cx="1609560" cy="18363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b="1" i="1" spc="-1" dirty="0">
                  <a:solidFill>
                    <a:srgbClr val="000000"/>
                  </a:solidFill>
                  <a:latin typeface="Times New Roman"/>
                </a:rPr>
                <a:t>Условные обозначения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1" name="CustomShape 8"/>
            <p:cNvSpPr/>
            <p:nvPr/>
          </p:nvSpPr>
          <p:spPr>
            <a:xfrm>
              <a:off x="7350480" y="6161400"/>
              <a:ext cx="1609560" cy="204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2" name="CustomShape 9"/>
            <p:cNvSpPr/>
            <p:nvPr/>
          </p:nvSpPr>
          <p:spPr>
            <a:xfrm>
              <a:off x="7350480" y="5297401"/>
              <a:ext cx="2092277" cy="511873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square"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участок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автодороги с повышенным риском возникновения ДТП, нарушением движения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3" name="CustomShape 10"/>
            <p:cNvSpPr/>
            <p:nvPr/>
          </p:nvSpPr>
          <p:spPr>
            <a:xfrm>
              <a:off x="7101758" y="5400540"/>
              <a:ext cx="275400" cy="126720"/>
            </a:xfrm>
            <a:custGeom>
              <a:avLst/>
              <a:gdLst/>
              <a:ahLst/>
              <a:cxnLst/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noFill/>
            <a:ln w="34925">
              <a:solidFill>
                <a:srgbClr val="FF000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4" name="CustomShape 11"/>
            <p:cNvSpPr/>
            <p:nvPr/>
          </p:nvSpPr>
          <p:spPr>
            <a:xfrm>
              <a:off x="7122740" y="5809742"/>
              <a:ext cx="246240" cy="108720"/>
            </a:xfrm>
            <a:custGeom>
              <a:avLst/>
              <a:gdLst/>
              <a:ahLst/>
              <a:cxnLst/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noFill/>
            <a:ln w="31750">
              <a:solidFill>
                <a:srgbClr val="00B05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5" name="CustomShape 12"/>
            <p:cNvSpPr/>
            <p:nvPr/>
          </p:nvSpPr>
          <p:spPr>
            <a:xfrm>
              <a:off x="7330538" y="5725712"/>
              <a:ext cx="1926720" cy="24143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объездная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дорога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6" name="CustomShape 13"/>
            <p:cNvSpPr/>
            <p:nvPr/>
          </p:nvSpPr>
          <p:spPr>
            <a:xfrm rot="5278800">
              <a:off x="7165427" y="6038697"/>
              <a:ext cx="142559" cy="122760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385D8A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7" name="CustomShape 14"/>
            <p:cNvSpPr/>
            <p:nvPr/>
          </p:nvSpPr>
          <p:spPr>
            <a:xfrm>
              <a:off x="7312079" y="5949834"/>
              <a:ext cx="1926720" cy="24143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населенный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пункт</a:t>
              </a:r>
              <a:endParaRPr lang="ru-RU" sz="800" spc="-1" dirty="0">
                <a:latin typeface="Arial"/>
              </a:endParaRPr>
            </a:p>
          </p:txBody>
        </p:sp>
      </p:grpSp>
      <p:sp>
        <p:nvSpPr>
          <p:cNvPr id="21" name="CustomShape 13"/>
          <p:cNvSpPr/>
          <p:nvPr/>
        </p:nvSpPr>
        <p:spPr>
          <a:xfrm rot="5278800">
            <a:off x="5808984" y="6048970"/>
            <a:ext cx="129791" cy="119753"/>
          </a:xfrm>
          <a:prstGeom prst="ellipse">
            <a:avLst/>
          </a:prstGeom>
          <a:solidFill>
            <a:srgbClr val="FF0000"/>
          </a:solidFill>
          <a:ln w="25400">
            <a:solidFill>
              <a:srgbClr val="385D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8" name="TextBox 37"/>
          <p:cNvSpPr txBox="1"/>
          <p:nvPr/>
        </p:nvSpPr>
        <p:spPr>
          <a:xfrm>
            <a:off x="3427245" y="3879646"/>
            <a:ext cx="289466" cy="1675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47210" tIns="23608" rIns="47210" bIns="23608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750" dirty="0"/>
              <a:t>М-5</a:t>
            </a:r>
          </a:p>
        </p:txBody>
      </p:sp>
      <p:sp>
        <p:nvSpPr>
          <p:cNvPr id="39" name="Text Box 182"/>
          <p:cNvSpPr txBox="1">
            <a:spLocks noChangeArrowheads="1"/>
          </p:cNvSpPr>
          <p:nvPr/>
        </p:nvSpPr>
        <p:spPr bwMode="auto">
          <a:xfrm>
            <a:off x="3168728" y="6176653"/>
            <a:ext cx="1803847" cy="22660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1531" tIns="20765" rIns="41531" bIns="20765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lang="ru-RU" alt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lang="ru-RU" altLang="ru-RU" sz="1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03577" y="7771224"/>
            <a:ext cx="1490697" cy="39170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3145" tIns="41559" rIns="83145" bIns="41559" anchor="ctr" anchorCtr="1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55797">
              <a:defRPr/>
            </a:pPr>
            <a:r>
              <a:rPr lang="ru-RU" sz="1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10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1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</a:t>
            </a:r>
            <a:r>
              <a:rPr 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055797">
              <a:defRPr/>
            </a:pPr>
            <a:r>
              <a:rPr lang="ru-RU" sz="1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</a:t>
            </a:r>
            <a:r>
              <a:rPr lang="ru-RU" sz="1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1" name="Group 316"/>
          <p:cNvGrpSpPr>
            <a:grpSpLocks/>
          </p:cNvGrpSpPr>
          <p:nvPr/>
        </p:nvGrpSpPr>
        <p:grpSpPr bwMode="auto">
          <a:xfrm>
            <a:off x="5751277" y="6289954"/>
            <a:ext cx="122602" cy="95841"/>
            <a:chOff x="4727" y="2506"/>
            <a:chExt cx="706" cy="1172"/>
          </a:xfrm>
        </p:grpSpPr>
        <p:sp>
          <p:nvSpPr>
            <p:cNvPr id="4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grpSp>
        <p:nvGrpSpPr>
          <p:cNvPr id="120" name="Группа 629"/>
          <p:cNvGrpSpPr>
            <a:grpSpLocks/>
          </p:cNvGrpSpPr>
          <p:nvPr/>
        </p:nvGrpSpPr>
        <p:grpSpPr bwMode="auto">
          <a:xfrm>
            <a:off x="5967653" y="6157860"/>
            <a:ext cx="186804" cy="151818"/>
            <a:chOff x="142483" y="3760971"/>
            <a:chExt cx="346075" cy="386605"/>
          </a:xfrm>
        </p:grpSpPr>
        <p:sp>
          <p:nvSpPr>
            <p:cNvPr id="12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2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grpSp>
        <p:nvGrpSpPr>
          <p:cNvPr id="124" name="Группа 119"/>
          <p:cNvGrpSpPr>
            <a:grpSpLocks/>
          </p:cNvGrpSpPr>
          <p:nvPr/>
        </p:nvGrpSpPr>
        <p:grpSpPr bwMode="auto">
          <a:xfrm>
            <a:off x="5548872" y="6077249"/>
            <a:ext cx="132934" cy="106475"/>
            <a:chOff x="214313" y="8958263"/>
            <a:chExt cx="642937" cy="500062"/>
          </a:xfrm>
        </p:grpSpPr>
        <p:sp>
          <p:nvSpPr>
            <p:cNvPr id="125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27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28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9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8208596" y="7699963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36" name="CustomShape 14"/>
          <p:cNvSpPr/>
          <p:nvPr/>
        </p:nvSpPr>
        <p:spPr>
          <a:xfrm>
            <a:off x="8350098" y="7611929"/>
            <a:ext cx="1879517" cy="2198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6120" tIns="47880" rIns="96120" bIns="4788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800" spc="-1" dirty="0">
                <a:solidFill>
                  <a:srgbClr val="000000"/>
                </a:solidFill>
                <a:latin typeface="Times New Roman"/>
              </a:rPr>
              <a:t>- б</a:t>
            </a:r>
            <a:r>
              <a:rPr lang="ru-RU" sz="800" spc="-1" dirty="0" smtClean="0">
                <a:solidFill>
                  <a:srgbClr val="000000"/>
                </a:solidFill>
                <a:latin typeface="Times New Roman"/>
              </a:rPr>
              <a:t>ольница</a:t>
            </a:r>
            <a:endParaRPr lang="ru-RU" sz="800" spc="-1" dirty="0">
              <a:latin typeface="Arial"/>
            </a:endParaRPr>
          </a:p>
        </p:txBody>
      </p:sp>
      <p:grpSp>
        <p:nvGrpSpPr>
          <p:cNvPr id="137" name="Group 316"/>
          <p:cNvGrpSpPr>
            <a:grpSpLocks/>
          </p:cNvGrpSpPr>
          <p:nvPr/>
        </p:nvGrpSpPr>
        <p:grpSpPr bwMode="auto">
          <a:xfrm>
            <a:off x="8208596" y="7871484"/>
            <a:ext cx="122602" cy="95841"/>
            <a:chOff x="4727" y="2506"/>
            <a:chExt cx="706" cy="1172"/>
          </a:xfrm>
        </p:grpSpPr>
        <p:sp>
          <p:nvSpPr>
            <p:cNvPr id="138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39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0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1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2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3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4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5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6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7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8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9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0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1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2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3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4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5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6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7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8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9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0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1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2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3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4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5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6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7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8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9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0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1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2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3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4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5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6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7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8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9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0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1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2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3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4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5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6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7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8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9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0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1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2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3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4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5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6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7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8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9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0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1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2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3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4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5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9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0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1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2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3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4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5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216" name="CustomShape 14"/>
          <p:cNvSpPr/>
          <p:nvPr/>
        </p:nvSpPr>
        <p:spPr>
          <a:xfrm>
            <a:off x="8339487" y="7792880"/>
            <a:ext cx="1879517" cy="2198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6120" tIns="47880" rIns="96120" bIns="4788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800" spc="-1" dirty="0">
                <a:solidFill>
                  <a:srgbClr val="000000"/>
                </a:solidFill>
                <a:latin typeface="Times New Roman"/>
              </a:rPr>
              <a:t>- с</a:t>
            </a:r>
            <a:r>
              <a:rPr lang="ru-RU" sz="800" spc="-1" dirty="0" smtClean="0">
                <a:solidFill>
                  <a:srgbClr val="000000"/>
                </a:solidFill>
                <a:latin typeface="Times New Roman"/>
              </a:rPr>
              <a:t>оциально-значимый объект</a:t>
            </a:r>
            <a:endParaRPr lang="ru-RU" sz="800" spc="-1" dirty="0">
              <a:latin typeface="Arial"/>
            </a:endParaRPr>
          </a:p>
        </p:txBody>
      </p:sp>
      <p:grpSp>
        <p:nvGrpSpPr>
          <p:cNvPr id="217" name="Группа 629"/>
          <p:cNvGrpSpPr>
            <a:grpSpLocks/>
          </p:cNvGrpSpPr>
          <p:nvPr/>
        </p:nvGrpSpPr>
        <p:grpSpPr bwMode="auto">
          <a:xfrm>
            <a:off x="8186267" y="7992182"/>
            <a:ext cx="186804" cy="151818"/>
            <a:chOff x="142483" y="3760971"/>
            <a:chExt cx="346075" cy="386605"/>
          </a:xfrm>
        </p:grpSpPr>
        <p:sp>
          <p:nvSpPr>
            <p:cNvPr id="21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1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2" name="Text Box 97"/>
          <p:cNvSpPr txBox="1">
            <a:spLocks noChangeArrowheads="1"/>
          </p:cNvSpPr>
          <p:nvPr/>
        </p:nvSpPr>
        <p:spPr bwMode="auto">
          <a:xfrm>
            <a:off x="8340579" y="7936260"/>
            <a:ext cx="2273334" cy="235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1228" tIns="55616" rIns="111228" bIns="5561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 - п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ожарно-спасательные </a:t>
            </a: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формирования</a:t>
            </a:r>
          </a:p>
        </p:txBody>
      </p:sp>
      <p:sp>
        <p:nvSpPr>
          <p:cNvPr id="221" name="Прямоугольник 220"/>
          <p:cNvSpPr/>
          <p:nvPr/>
        </p:nvSpPr>
        <p:spPr>
          <a:xfrm>
            <a:off x="8065148" y="748896"/>
            <a:ext cx="2267890" cy="412620"/>
          </a:xfrm>
          <a:prstGeom prst="rect">
            <a:avLst/>
          </a:prstGeom>
          <a:solidFill>
            <a:srgbClr val="4472C4">
              <a:lumMod val="40000"/>
              <a:lumOff val="6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8121" tIns="29060" rIns="58121" bIns="29060" rtlCol="0" anchor="ctr"/>
          <a:lstStyle/>
          <a:p>
            <a:pPr algn="ctr" defTabSz="914400"/>
            <a:r>
              <a:rPr lang="ru-RU" sz="1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225" name="TextBox 224"/>
          <p:cNvSpPr txBox="1"/>
          <p:nvPr/>
        </p:nvSpPr>
        <p:spPr>
          <a:xfrm>
            <a:off x="8095907" y="4050282"/>
            <a:ext cx="710311" cy="294628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>
                <a:alpha val="61000"/>
              </a:schemeClr>
            </a:solidFill>
          </a:ln>
          <a:effectLst>
            <a:softEdge rad="38100"/>
          </a:effectLst>
        </p:spPr>
        <p:txBody>
          <a:bodyPr lIns="105847" tIns="52927" rIns="105847" bIns="52927">
            <a:spAutoFit/>
          </a:bodyPr>
          <a:lstStyle/>
          <a:p>
            <a:pPr defTabSz="793853">
              <a:defRPr/>
            </a:pP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835 км</a:t>
            </a:r>
          </a:p>
        </p:txBody>
      </p:sp>
      <p:pic>
        <p:nvPicPr>
          <p:cNvPr id="226" name="ЗП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65148" y="1167894"/>
            <a:ext cx="2267891" cy="28793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7" name="Рисунок 226" descr="\\10.97.19.230\фку_цукс\# Рабочая\СОД\11. Ноябрь\19\почта\Снимок.PN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5"/>
          <a:stretch/>
        </p:blipFill>
        <p:spPr bwMode="auto">
          <a:xfrm>
            <a:off x="8062668" y="4066856"/>
            <a:ext cx="2257258" cy="2687714"/>
          </a:xfrm>
          <a:prstGeom prst="rect">
            <a:avLst/>
          </a:prstGeom>
          <a:ln w="28575">
            <a:solidFill>
              <a:srgbClr val="181DF8"/>
            </a:solidFill>
            <a:headEnd type="none" w="med" len="med"/>
            <a:tailEnd type="oval" w="med" len="med"/>
          </a:ln>
          <a:scene3d>
            <a:camera prst="orthographicFront"/>
            <a:lightRig rig="threePt" dir="t"/>
          </a:scene3d>
          <a:sp3d contourW="6350"/>
        </p:spPr>
      </p:pic>
      <p:sp>
        <p:nvSpPr>
          <p:cNvPr id="228" name="TextBox 227"/>
          <p:cNvSpPr txBox="1"/>
          <p:nvPr/>
        </p:nvSpPr>
        <p:spPr>
          <a:xfrm>
            <a:off x="8095907" y="4089593"/>
            <a:ext cx="858914" cy="28643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>
                <a:alpha val="61000"/>
              </a:schemeClr>
            </a:solidFill>
          </a:ln>
          <a:effectLst>
            <a:softEdge rad="38100"/>
          </a:effectLst>
        </p:spPr>
        <p:txBody>
          <a:bodyPr wrap="square" lIns="100785" tIns="50393" rIns="100785" bIns="50393" rtlCol="0">
            <a:spAutoFit/>
          </a:bodyPr>
          <a:lstStyle/>
          <a:p>
            <a:pPr algn="ctr" defTabSz="867488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</a:p>
        </p:txBody>
      </p:sp>
      <p:sp>
        <p:nvSpPr>
          <p:cNvPr id="3" name="Полилиния 2"/>
          <p:cNvSpPr/>
          <p:nvPr/>
        </p:nvSpPr>
        <p:spPr>
          <a:xfrm>
            <a:off x="4095345" y="4231532"/>
            <a:ext cx="223736" cy="359923"/>
          </a:xfrm>
          <a:custGeom>
            <a:avLst/>
            <a:gdLst>
              <a:gd name="connsiteX0" fmla="*/ 0 w 223736"/>
              <a:gd name="connsiteY0" fmla="*/ 0 h 359923"/>
              <a:gd name="connsiteX1" fmla="*/ 87549 w 223736"/>
              <a:gd name="connsiteY1" fmla="*/ 97277 h 359923"/>
              <a:gd name="connsiteX2" fmla="*/ 175098 w 223736"/>
              <a:gd name="connsiteY2" fmla="*/ 223736 h 359923"/>
              <a:gd name="connsiteX3" fmla="*/ 223736 w 223736"/>
              <a:gd name="connsiteY3" fmla="*/ 359923 h 359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736" h="359923">
                <a:moveTo>
                  <a:pt x="0" y="0"/>
                </a:moveTo>
                <a:cubicBezTo>
                  <a:pt x="29183" y="29994"/>
                  <a:pt x="58366" y="59988"/>
                  <a:pt x="87549" y="97277"/>
                </a:cubicBezTo>
                <a:cubicBezTo>
                  <a:pt x="116732" y="134566"/>
                  <a:pt x="152400" y="179962"/>
                  <a:pt x="175098" y="223736"/>
                </a:cubicBezTo>
                <a:cubicBezTo>
                  <a:pt x="197796" y="267510"/>
                  <a:pt x="210766" y="313716"/>
                  <a:pt x="223736" y="359923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9" name="CustomShape 13"/>
          <p:cNvSpPr/>
          <p:nvPr/>
        </p:nvSpPr>
        <p:spPr>
          <a:xfrm rot="5278800">
            <a:off x="3103355" y="3874826"/>
            <a:ext cx="129791" cy="119753"/>
          </a:xfrm>
          <a:prstGeom prst="ellipse">
            <a:avLst/>
          </a:prstGeom>
          <a:solidFill>
            <a:srgbClr val="FF0000"/>
          </a:solidFill>
          <a:ln w="25400">
            <a:solidFill>
              <a:srgbClr val="385D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0" name="Text Box 149"/>
          <p:cNvSpPr txBox="1">
            <a:spLocks noChangeArrowheads="1"/>
          </p:cNvSpPr>
          <p:nvPr/>
        </p:nvSpPr>
        <p:spPr bwMode="auto">
          <a:xfrm>
            <a:off x="3536709" y="4239773"/>
            <a:ext cx="510647" cy="210274"/>
          </a:xfrm>
          <a:prstGeom prst="rect">
            <a:avLst/>
          </a:prstGeom>
          <a:solidFill>
            <a:srgbClr val="00206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lIns="71085" tIns="35540" rIns="71085" bIns="35540">
            <a:spAutoFit/>
          </a:bodyPr>
          <a:lstStyle>
            <a:lvl1pPr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defTabSz="711001" eaLnBrk="1" hangingPunct="1">
              <a:defRPr/>
            </a:pPr>
            <a:r>
              <a:rPr lang="ru-RU" sz="900" b="1" kern="0" dirty="0" smtClean="0">
                <a:solidFill>
                  <a:prstClr val="white"/>
                </a:solidFill>
                <a:cs typeface="Arial" charset="0"/>
              </a:rPr>
              <a:t>434 </a:t>
            </a:r>
            <a:r>
              <a:rPr lang="ru-RU" sz="900" b="1" kern="0" dirty="0">
                <a:solidFill>
                  <a:prstClr val="white"/>
                </a:solidFill>
                <a:cs typeface="Arial" charset="0"/>
              </a:rPr>
              <a:t>км</a:t>
            </a:r>
            <a:endParaRPr lang="ru-RU" b="1" kern="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231" name="Text Box 149"/>
          <p:cNvSpPr txBox="1">
            <a:spLocks noChangeArrowheads="1"/>
          </p:cNvSpPr>
          <p:nvPr/>
        </p:nvSpPr>
        <p:spPr bwMode="auto">
          <a:xfrm>
            <a:off x="3815327" y="4657843"/>
            <a:ext cx="510647" cy="210274"/>
          </a:xfrm>
          <a:prstGeom prst="rect">
            <a:avLst/>
          </a:prstGeom>
          <a:solidFill>
            <a:srgbClr val="00206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lIns="71085" tIns="35540" rIns="71085" bIns="35540">
            <a:spAutoFit/>
          </a:bodyPr>
          <a:lstStyle>
            <a:lvl1pPr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defTabSz="711001" eaLnBrk="1" hangingPunct="1">
              <a:defRPr/>
            </a:pPr>
            <a:r>
              <a:rPr lang="ru-RU" sz="900" b="1" kern="0" dirty="0" smtClean="0">
                <a:solidFill>
                  <a:prstClr val="white"/>
                </a:solidFill>
                <a:cs typeface="Arial" charset="0"/>
              </a:rPr>
              <a:t>435 </a:t>
            </a:r>
            <a:r>
              <a:rPr lang="ru-RU" sz="900" b="1" kern="0" dirty="0">
                <a:solidFill>
                  <a:prstClr val="white"/>
                </a:solidFill>
                <a:cs typeface="Arial" charset="0"/>
              </a:rPr>
              <a:t>км</a:t>
            </a:r>
            <a:endParaRPr lang="ru-RU" b="1" kern="0" dirty="0">
              <a:solidFill>
                <a:prstClr val="white"/>
              </a:solidFill>
              <a:cs typeface="Arial" charset="0"/>
            </a:endParaRPr>
          </a:p>
        </p:txBody>
      </p:sp>
      <p:pic>
        <p:nvPicPr>
          <p:cNvPr id="223" name="Рисунок 2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43454"/>
            <a:ext cx="3089639" cy="160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25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26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898"/>
            <a:ext cx="8064230" cy="7458065"/>
          </a:xfrm>
          <a:prstGeom prst="rect">
            <a:avLst/>
          </a:prstGeom>
        </p:spPr>
      </p:pic>
      <p:cxnSp>
        <p:nvCxnSpPr>
          <p:cNvPr id="12" name="Прямая со стрелкой 11"/>
          <p:cNvCxnSpPr>
            <a:stCxn id="6" idx="2"/>
            <a:endCxn id="223" idx="1"/>
          </p:cNvCxnSpPr>
          <p:nvPr/>
        </p:nvCxnSpPr>
        <p:spPr>
          <a:xfrm>
            <a:off x="3745149" y="4552545"/>
            <a:ext cx="4314963" cy="870759"/>
          </a:xfrm>
          <a:prstGeom prst="straightConnector1">
            <a:avLst/>
          </a:prstGeom>
          <a:ln w="28575">
            <a:solidFill>
              <a:srgbClr val="181DF8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0" y="0"/>
            <a:ext cx="10318542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РИСКУ НАРУШЕНИЯ ТРАНСПОРТНОГО СООБЩЕНИЯ, </a:t>
            </a:r>
          </a:p>
          <a:p>
            <a:r>
              <a:rPr lang="ru-RU" dirty="0"/>
              <a:t>СВЯЗАННЫХ С НЕБЛАГОПРИЯТНЫМИ МЕТЕОЯВЛЕНИЯМИ</a:t>
            </a:r>
            <a:r>
              <a:rPr lang="ru-RU" altLang="ru-RU" dirty="0"/>
              <a:t> </a:t>
            </a:r>
          </a:p>
          <a:p>
            <a:r>
              <a:rPr lang="ru-RU" altLang="ru-RU" dirty="0"/>
              <a:t>НА </a:t>
            </a:r>
            <a:r>
              <a:rPr lang="ru-RU" altLang="ru-RU" dirty="0" smtClean="0"/>
              <a:t>АВТОМОБИЛЬНОЙ </a:t>
            </a:r>
            <a:r>
              <a:rPr lang="ru-RU" altLang="ru-RU" dirty="0"/>
              <a:t>ДОРОГЕ </a:t>
            </a:r>
            <a:r>
              <a:rPr lang="ru-RU" altLang="ru-RU" dirty="0" smtClean="0"/>
              <a:t>Р-180 </a:t>
            </a:r>
            <a:r>
              <a:rPr lang="ru-RU" altLang="ru-RU" dirty="0"/>
              <a:t>В РЕСПУБЛИКЕ МОРДОВИЯ (на </a:t>
            </a:r>
            <a:r>
              <a:rPr lang="ru-RU" altLang="ru-RU" dirty="0"/>
              <a:t>2</a:t>
            </a:r>
            <a:r>
              <a:rPr lang="ru-RU" altLang="ru-RU" dirty="0" smtClean="0"/>
              <a:t>8.01.2022</a:t>
            </a:r>
            <a:r>
              <a:rPr lang="ru-RU" altLang="ru-RU" dirty="0" smtClean="0"/>
              <a:t>)</a:t>
            </a:r>
            <a:endParaRPr lang="ru-RU" altLang="ru-RU" dirty="0"/>
          </a:p>
        </p:txBody>
      </p:sp>
      <p:sp>
        <p:nvSpPr>
          <p:cNvPr id="27" name="CustomShape 6"/>
          <p:cNvSpPr/>
          <p:nvPr/>
        </p:nvSpPr>
        <p:spPr>
          <a:xfrm>
            <a:off x="0" y="754333"/>
            <a:ext cx="3081543" cy="283974"/>
          </a:xfrm>
          <a:prstGeom prst="rect">
            <a:avLst/>
          </a:prstGeom>
          <a:solidFill>
            <a:srgbClr val="B4C7E7"/>
          </a:solidFill>
          <a:ln w="127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4633" tIns="22525" rIns="44633" bIns="22525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300" spc="-1" dirty="0">
                <a:solidFill>
                  <a:srgbClr val="000000"/>
                </a:solidFill>
                <a:latin typeface="Times New Roman"/>
              </a:rPr>
              <a:t>Прогноз метеоявлений</a:t>
            </a:r>
            <a:endParaRPr lang="ru-RU" sz="1300" spc="-1" dirty="0">
              <a:latin typeface="Arial"/>
            </a:endParaRPr>
          </a:p>
        </p:txBody>
      </p:sp>
      <p:grpSp>
        <p:nvGrpSpPr>
          <p:cNvPr id="28" name="Group 5"/>
          <p:cNvGrpSpPr/>
          <p:nvPr/>
        </p:nvGrpSpPr>
        <p:grpSpPr>
          <a:xfrm>
            <a:off x="8065148" y="6712693"/>
            <a:ext cx="2387070" cy="1491218"/>
            <a:chOff x="7015680" y="5172186"/>
            <a:chExt cx="2427077" cy="1637920"/>
          </a:xfrm>
        </p:grpSpPr>
        <p:sp>
          <p:nvSpPr>
            <p:cNvPr id="29" name="CustomShape 6"/>
            <p:cNvSpPr/>
            <p:nvPr/>
          </p:nvSpPr>
          <p:spPr>
            <a:xfrm>
              <a:off x="7015680" y="5240504"/>
              <a:ext cx="2290045" cy="156960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0" name="CustomShape 7"/>
            <p:cNvSpPr/>
            <p:nvPr/>
          </p:nvSpPr>
          <p:spPr>
            <a:xfrm>
              <a:off x="7446425" y="5172186"/>
              <a:ext cx="1609560" cy="18363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b="1" i="1" spc="-1" dirty="0">
                  <a:solidFill>
                    <a:srgbClr val="000000"/>
                  </a:solidFill>
                  <a:latin typeface="Times New Roman"/>
                </a:rPr>
                <a:t>Условные обозначения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1" name="CustomShape 8"/>
            <p:cNvSpPr/>
            <p:nvPr/>
          </p:nvSpPr>
          <p:spPr>
            <a:xfrm>
              <a:off x="7350480" y="6161400"/>
              <a:ext cx="1609560" cy="204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2" name="CustomShape 9"/>
            <p:cNvSpPr/>
            <p:nvPr/>
          </p:nvSpPr>
          <p:spPr>
            <a:xfrm>
              <a:off x="7350480" y="5297401"/>
              <a:ext cx="2092277" cy="511873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square"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участок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автодороги с повышенным риском возникновения ДТП, нарушением движения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3" name="CustomShape 10"/>
            <p:cNvSpPr/>
            <p:nvPr/>
          </p:nvSpPr>
          <p:spPr>
            <a:xfrm>
              <a:off x="7101758" y="5400540"/>
              <a:ext cx="275400" cy="126720"/>
            </a:xfrm>
            <a:custGeom>
              <a:avLst/>
              <a:gdLst/>
              <a:ahLst/>
              <a:cxnLst/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noFill/>
            <a:ln w="34925">
              <a:solidFill>
                <a:srgbClr val="FF000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4" name="CustomShape 11"/>
            <p:cNvSpPr/>
            <p:nvPr/>
          </p:nvSpPr>
          <p:spPr>
            <a:xfrm>
              <a:off x="7122740" y="5809742"/>
              <a:ext cx="246240" cy="108720"/>
            </a:xfrm>
            <a:custGeom>
              <a:avLst/>
              <a:gdLst/>
              <a:ahLst/>
              <a:cxnLst/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noFill/>
            <a:ln w="31750">
              <a:solidFill>
                <a:srgbClr val="00B05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5" name="CustomShape 12"/>
            <p:cNvSpPr/>
            <p:nvPr/>
          </p:nvSpPr>
          <p:spPr>
            <a:xfrm>
              <a:off x="7330538" y="5725712"/>
              <a:ext cx="1926720" cy="24143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объездная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дорога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6" name="CustomShape 13"/>
            <p:cNvSpPr/>
            <p:nvPr/>
          </p:nvSpPr>
          <p:spPr>
            <a:xfrm rot="5278800">
              <a:off x="7165427" y="6038697"/>
              <a:ext cx="142559" cy="122760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385D8A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7" name="CustomShape 14"/>
            <p:cNvSpPr/>
            <p:nvPr/>
          </p:nvSpPr>
          <p:spPr>
            <a:xfrm>
              <a:off x="7312079" y="5949834"/>
              <a:ext cx="1926720" cy="24143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населенный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пункт</a:t>
              </a:r>
              <a:endParaRPr lang="ru-RU" sz="800" spc="-1" dirty="0">
                <a:latin typeface="Arial"/>
              </a:endParaRPr>
            </a:p>
          </p:txBody>
        </p:sp>
      </p:grpSp>
      <p:sp>
        <p:nvSpPr>
          <p:cNvPr id="21" name="CustomShape 13"/>
          <p:cNvSpPr/>
          <p:nvPr/>
        </p:nvSpPr>
        <p:spPr>
          <a:xfrm rot="5278800">
            <a:off x="5940663" y="5376139"/>
            <a:ext cx="129791" cy="119753"/>
          </a:xfrm>
          <a:prstGeom prst="ellipse">
            <a:avLst/>
          </a:prstGeom>
          <a:solidFill>
            <a:srgbClr val="FF0000"/>
          </a:solidFill>
          <a:ln w="25400">
            <a:solidFill>
              <a:srgbClr val="385D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8" name="TextBox 37"/>
          <p:cNvSpPr txBox="1"/>
          <p:nvPr/>
        </p:nvSpPr>
        <p:spPr>
          <a:xfrm>
            <a:off x="2406158" y="5103305"/>
            <a:ext cx="395725" cy="1630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47210" tIns="23608" rIns="47210" bIns="23608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750" dirty="0" smtClean="0"/>
              <a:t>Р-180</a:t>
            </a:r>
            <a:endParaRPr lang="ru-RU" sz="750" dirty="0"/>
          </a:p>
        </p:txBody>
      </p:sp>
      <p:sp>
        <p:nvSpPr>
          <p:cNvPr id="39" name="Text Box 182"/>
          <p:cNvSpPr txBox="1">
            <a:spLocks noChangeArrowheads="1"/>
          </p:cNvSpPr>
          <p:nvPr/>
        </p:nvSpPr>
        <p:spPr bwMode="auto">
          <a:xfrm>
            <a:off x="3081543" y="5635194"/>
            <a:ext cx="1803847" cy="22660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1531" tIns="20765" rIns="41531" bIns="20765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lang="ru-RU" alt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lang="ru-RU" altLang="ru-RU" sz="1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03577" y="7771224"/>
            <a:ext cx="1490697" cy="39170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3145" tIns="41559" rIns="83145" bIns="41559" anchor="ctr" anchorCtr="1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55797">
              <a:defRPr/>
            </a:pPr>
            <a:r>
              <a:rPr lang="ru-RU" sz="1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10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1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</a:t>
            </a:r>
            <a:r>
              <a:rPr 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055797">
              <a:defRPr/>
            </a:pPr>
            <a:r>
              <a:rPr lang="ru-RU" sz="1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</a:t>
            </a:r>
            <a:r>
              <a:rPr lang="ru-RU" sz="1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1" name="Group 316"/>
          <p:cNvGrpSpPr>
            <a:grpSpLocks/>
          </p:cNvGrpSpPr>
          <p:nvPr/>
        </p:nvGrpSpPr>
        <p:grpSpPr bwMode="auto">
          <a:xfrm>
            <a:off x="5681806" y="5455061"/>
            <a:ext cx="122602" cy="95841"/>
            <a:chOff x="4727" y="2506"/>
            <a:chExt cx="706" cy="1172"/>
          </a:xfrm>
        </p:grpSpPr>
        <p:sp>
          <p:nvSpPr>
            <p:cNvPr id="4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grpSp>
        <p:nvGrpSpPr>
          <p:cNvPr id="120" name="Группа 629"/>
          <p:cNvGrpSpPr>
            <a:grpSpLocks/>
          </p:cNvGrpSpPr>
          <p:nvPr/>
        </p:nvGrpSpPr>
        <p:grpSpPr bwMode="auto">
          <a:xfrm>
            <a:off x="6315540" y="5355632"/>
            <a:ext cx="186804" cy="151818"/>
            <a:chOff x="142483" y="3760971"/>
            <a:chExt cx="346075" cy="386605"/>
          </a:xfrm>
        </p:grpSpPr>
        <p:sp>
          <p:nvSpPr>
            <p:cNvPr id="12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2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grpSp>
        <p:nvGrpSpPr>
          <p:cNvPr id="124" name="Группа 119"/>
          <p:cNvGrpSpPr>
            <a:grpSpLocks/>
          </p:cNvGrpSpPr>
          <p:nvPr/>
        </p:nvGrpSpPr>
        <p:grpSpPr bwMode="auto">
          <a:xfrm>
            <a:off x="5586555" y="5210823"/>
            <a:ext cx="132934" cy="106475"/>
            <a:chOff x="214313" y="8958263"/>
            <a:chExt cx="642937" cy="500062"/>
          </a:xfrm>
        </p:grpSpPr>
        <p:sp>
          <p:nvSpPr>
            <p:cNvPr id="125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27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28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9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8208596" y="7699963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36" name="CustomShape 14"/>
          <p:cNvSpPr/>
          <p:nvPr/>
        </p:nvSpPr>
        <p:spPr>
          <a:xfrm>
            <a:off x="8350098" y="7611929"/>
            <a:ext cx="1879517" cy="2198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6120" tIns="47880" rIns="96120" bIns="4788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800" spc="-1" dirty="0">
                <a:solidFill>
                  <a:srgbClr val="000000"/>
                </a:solidFill>
                <a:latin typeface="Times New Roman"/>
              </a:rPr>
              <a:t>- б</a:t>
            </a:r>
            <a:r>
              <a:rPr lang="ru-RU" sz="800" spc="-1" dirty="0" smtClean="0">
                <a:solidFill>
                  <a:srgbClr val="000000"/>
                </a:solidFill>
                <a:latin typeface="Times New Roman"/>
              </a:rPr>
              <a:t>ольница</a:t>
            </a:r>
            <a:endParaRPr lang="ru-RU" sz="800" spc="-1" dirty="0">
              <a:latin typeface="Arial"/>
            </a:endParaRPr>
          </a:p>
        </p:txBody>
      </p:sp>
      <p:grpSp>
        <p:nvGrpSpPr>
          <p:cNvPr id="137" name="Group 316"/>
          <p:cNvGrpSpPr>
            <a:grpSpLocks/>
          </p:cNvGrpSpPr>
          <p:nvPr/>
        </p:nvGrpSpPr>
        <p:grpSpPr bwMode="auto">
          <a:xfrm>
            <a:off x="8208596" y="7871484"/>
            <a:ext cx="122602" cy="95841"/>
            <a:chOff x="4727" y="2506"/>
            <a:chExt cx="706" cy="1172"/>
          </a:xfrm>
        </p:grpSpPr>
        <p:sp>
          <p:nvSpPr>
            <p:cNvPr id="138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39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0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1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2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3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4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5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6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7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8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9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0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1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2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3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4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5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6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7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8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9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0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1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2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3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4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5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6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7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8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9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0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1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2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3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4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5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6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7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8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9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0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1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2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3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4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5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6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7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8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9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0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1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2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3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4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5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6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7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8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9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0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1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2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3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4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5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9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0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1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2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3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4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5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216" name="CustomShape 14"/>
          <p:cNvSpPr/>
          <p:nvPr/>
        </p:nvSpPr>
        <p:spPr>
          <a:xfrm>
            <a:off x="8339487" y="7792880"/>
            <a:ext cx="1879517" cy="2198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6120" tIns="47880" rIns="96120" bIns="4788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800" spc="-1" dirty="0">
                <a:solidFill>
                  <a:srgbClr val="000000"/>
                </a:solidFill>
                <a:latin typeface="Times New Roman"/>
              </a:rPr>
              <a:t>- с</a:t>
            </a:r>
            <a:r>
              <a:rPr lang="ru-RU" sz="800" spc="-1" dirty="0" smtClean="0">
                <a:solidFill>
                  <a:srgbClr val="000000"/>
                </a:solidFill>
                <a:latin typeface="Times New Roman"/>
              </a:rPr>
              <a:t>оциально-значимый объект</a:t>
            </a:r>
            <a:endParaRPr lang="ru-RU" sz="800" spc="-1" dirty="0">
              <a:latin typeface="Arial"/>
            </a:endParaRPr>
          </a:p>
        </p:txBody>
      </p:sp>
      <p:grpSp>
        <p:nvGrpSpPr>
          <p:cNvPr id="217" name="Группа 629"/>
          <p:cNvGrpSpPr>
            <a:grpSpLocks/>
          </p:cNvGrpSpPr>
          <p:nvPr/>
        </p:nvGrpSpPr>
        <p:grpSpPr bwMode="auto">
          <a:xfrm>
            <a:off x="8186267" y="7992182"/>
            <a:ext cx="186804" cy="151818"/>
            <a:chOff x="142483" y="3760971"/>
            <a:chExt cx="346075" cy="386605"/>
          </a:xfrm>
        </p:grpSpPr>
        <p:sp>
          <p:nvSpPr>
            <p:cNvPr id="21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1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2" name="Text Box 97"/>
          <p:cNvSpPr txBox="1">
            <a:spLocks noChangeArrowheads="1"/>
          </p:cNvSpPr>
          <p:nvPr/>
        </p:nvSpPr>
        <p:spPr bwMode="auto">
          <a:xfrm>
            <a:off x="8340579" y="7936260"/>
            <a:ext cx="2273334" cy="235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1228" tIns="55616" rIns="111228" bIns="5561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 - п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ожарно-спасательные </a:t>
            </a: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формирования</a:t>
            </a:r>
          </a:p>
        </p:txBody>
      </p:sp>
      <p:sp>
        <p:nvSpPr>
          <p:cNvPr id="221" name="Прямоугольник 220"/>
          <p:cNvSpPr/>
          <p:nvPr/>
        </p:nvSpPr>
        <p:spPr>
          <a:xfrm>
            <a:off x="8065148" y="748896"/>
            <a:ext cx="2267890" cy="412620"/>
          </a:xfrm>
          <a:prstGeom prst="rect">
            <a:avLst/>
          </a:prstGeom>
          <a:solidFill>
            <a:srgbClr val="4472C4">
              <a:lumMod val="40000"/>
              <a:lumOff val="6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8121" tIns="29060" rIns="58121" bIns="29060" rtlCol="0" anchor="ctr"/>
          <a:lstStyle/>
          <a:p>
            <a:pPr algn="ctr" defTabSz="914400"/>
            <a:r>
              <a:rPr lang="ru-RU" sz="1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225" name="TextBox 224"/>
          <p:cNvSpPr txBox="1"/>
          <p:nvPr/>
        </p:nvSpPr>
        <p:spPr>
          <a:xfrm>
            <a:off x="8095907" y="4050282"/>
            <a:ext cx="710311" cy="294628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>
                <a:alpha val="61000"/>
              </a:schemeClr>
            </a:solidFill>
          </a:ln>
          <a:effectLst>
            <a:softEdge rad="38100"/>
          </a:effectLst>
        </p:spPr>
        <p:txBody>
          <a:bodyPr lIns="105847" tIns="52927" rIns="105847" bIns="52927">
            <a:spAutoFit/>
          </a:bodyPr>
          <a:lstStyle/>
          <a:p>
            <a:pPr defTabSz="793853">
              <a:defRPr/>
            </a:pP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835 км</a:t>
            </a:r>
          </a:p>
        </p:txBody>
      </p:sp>
      <p:sp>
        <p:nvSpPr>
          <p:cNvPr id="228" name="TextBox 227"/>
          <p:cNvSpPr txBox="1"/>
          <p:nvPr/>
        </p:nvSpPr>
        <p:spPr>
          <a:xfrm>
            <a:off x="8095907" y="4089593"/>
            <a:ext cx="858914" cy="28643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>
                <a:alpha val="61000"/>
              </a:schemeClr>
            </a:solidFill>
          </a:ln>
          <a:effectLst>
            <a:softEdge rad="38100"/>
          </a:effectLst>
        </p:spPr>
        <p:txBody>
          <a:bodyPr wrap="square" lIns="100785" tIns="50393" rIns="100785" bIns="50393" rtlCol="0">
            <a:spAutoFit/>
          </a:bodyPr>
          <a:lstStyle/>
          <a:p>
            <a:pPr algn="ctr" defTabSz="867488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434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</a:p>
        </p:txBody>
      </p:sp>
      <p:sp>
        <p:nvSpPr>
          <p:cNvPr id="229" name="CustomShape 13"/>
          <p:cNvSpPr/>
          <p:nvPr/>
        </p:nvSpPr>
        <p:spPr>
          <a:xfrm rot="5278800">
            <a:off x="3600520" y="5043429"/>
            <a:ext cx="129791" cy="119753"/>
          </a:xfrm>
          <a:prstGeom prst="ellipse">
            <a:avLst/>
          </a:prstGeom>
          <a:solidFill>
            <a:srgbClr val="FF0000"/>
          </a:solidFill>
          <a:ln w="25400">
            <a:solidFill>
              <a:srgbClr val="385D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0" name="Text Box 149"/>
          <p:cNvSpPr txBox="1">
            <a:spLocks noChangeArrowheads="1"/>
          </p:cNvSpPr>
          <p:nvPr/>
        </p:nvSpPr>
        <p:spPr bwMode="auto">
          <a:xfrm>
            <a:off x="2756382" y="4296392"/>
            <a:ext cx="510647" cy="210274"/>
          </a:xfrm>
          <a:prstGeom prst="rect">
            <a:avLst/>
          </a:prstGeom>
          <a:solidFill>
            <a:srgbClr val="00206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lIns="71085" tIns="35540" rIns="71085" bIns="35540">
            <a:spAutoFit/>
          </a:bodyPr>
          <a:lstStyle>
            <a:lvl1pPr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defTabSz="711001" eaLnBrk="1" hangingPunct="1">
              <a:defRPr/>
            </a:pPr>
            <a:r>
              <a:rPr lang="ru-RU" sz="900" b="1" kern="0" dirty="0" smtClean="0">
                <a:solidFill>
                  <a:prstClr val="white"/>
                </a:solidFill>
                <a:cs typeface="Arial" charset="0"/>
              </a:rPr>
              <a:t>115 </a:t>
            </a:r>
            <a:r>
              <a:rPr lang="ru-RU" sz="900" b="1" kern="0" dirty="0">
                <a:solidFill>
                  <a:prstClr val="white"/>
                </a:solidFill>
                <a:cs typeface="Arial" charset="0"/>
              </a:rPr>
              <a:t>км</a:t>
            </a:r>
            <a:endParaRPr lang="ru-RU" b="1" kern="0" dirty="0">
              <a:solidFill>
                <a:prstClr val="white"/>
              </a:solidFill>
              <a:cs typeface="Arial" charset="0"/>
            </a:endParaRPr>
          </a:p>
        </p:txBody>
      </p:sp>
      <p:pic>
        <p:nvPicPr>
          <p:cNvPr id="223" name="Рисунок 2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112" y="4083024"/>
            <a:ext cx="2272926" cy="2680560"/>
          </a:xfrm>
          <a:prstGeom prst="rect">
            <a:avLst/>
          </a:prstGeom>
          <a:scene3d>
            <a:camera prst="orthographicFront"/>
            <a:lightRig rig="threePt" dir="t"/>
          </a:scene3d>
          <a:sp3d contourW="25400">
            <a:contourClr>
              <a:srgbClr val="181DF8"/>
            </a:contourClr>
          </a:sp3d>
        </p:spPr>
      </p:pic>
      <p:pic>
        <p:nvPicPr>
          <p:cNvPr id="232" name="КР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70562" y="1173455"/>
            <a:ext cx="2262475" cy="2889861"/>
          </a:xfrm>
          <a:prstGeom prst="rect">
            <a:avLst/>
          </a:prstGeom>
        </p:spPr>
      </p:pic>
      <p:sp>
        <p:nvSpPr>
          <p:cNvPr id="6" name="Полилиния 5"/>
          <p:cNvSpPr/>
          <p:nvPr/>
        </p:nvSpPr>
        <p:spPr>
          <a:xfrm>
            <a:off x="3180945" y="4479700"/>
            <a:ext cx="564204" cy="189577"/>
          </a:xfrm>
          <a:custGeom>
            <a:avLst/>
            <a:gdLst>
              <a:gd name="connsiteX0" fmla="*/ 0 w 564204"/>
              <a:gd name="connsiteY0" fmla="*/ 189577 h 189577"/>
              <a:gd name="connsiteX1" fmla="*/ 204281 w 564204"/>
              <a:gd name="connsiteY1" fmla="*/ 4751 h 189577"/>
              <a:gd name="connsiteX2" fmla="*/ 564204 w 564204"/>
              <a:gd name="connsiteY2" fmla="*/ 72845 h 1895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64204" h="189577">
                <a:moveTo>
                  <a:pt x="0" y="189577"/>
                </a:moveTo>
                <a:cubicBezTo>
                  <a:pt x="55123" y="106891"/>
                  <a:pt x="110247" y="24206"/>
                  <a:pt x="204281" y="4751"/>
                </a:cubicBezTo>
                <a:cubicBezTo>
                  <a:pt x="298315" y="-14704"/>
                  <a:pt x="431259" y="29070"/>
                  <a:pt x="564204" y="72845"/>
                </a:cubicBezTo>
              </a:path>
            </a:pathLst>
          </a:cu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3" name="TextBox 232"/>
          <p:cNvSpPr txBox="1"/>
          <p:nvPr/>
        </p:nvSpPr>
        <p:spPr>
          <a:xfrm>
            <a:off x="8095907" y="4134978"/>
            <a:ext cx="858914" cy="28643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>
                <a:alpha val="61000"/>
              </a:schemeClr>
            </a:solidFill>
          </a:ln>
          <a:effectLst>
            <a:softEdge rad="38100"/>
          </a:effectLst>
        </p:spPr>
        <p:txBody>
          <a:bodyPr wrap="square" lIns="100785" tIns="50393" rIns="100785" bIns="50393" rtlCol="0">
            <a:spAutoFit/>
          </a:bodyPr>
          <a:lstStyle/>
          <a:p>
            <a:pPr algn="ctr" defTabSz="867488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115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</a:p>
        </p:txBody>
      </p:sp>
      <p:pic>
        <p:nvPicPr>
          <p:cNvPr id="224" name="Рисунок 2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43454"/>
            <a:ext cx="3089639" cy="160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7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3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Рисунок 2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9" b="21896"/>
          <a:stretch/>
        </p:blipFill>
        <p:spPr>
          <a:xfrm>
            <a:off x="8073137" y="4063316"/>
            <a:ext cx="2244308" cy="2694761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>
            <a:contourClr>
              <a:srgbClr val="181DF8"/>
            </a:contourClr>
          </a:sp3d>
        </p:spPr>
      </p:pic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287"/>
            <a:ext cx="8060112" cy="7443678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</p:pic>
      <p:cxnSp>
        <p:nvCxnSpPr>
          <p:cNvPr id="12" name="Прямая со стрелкой 11"/>
          <p:cNvCxnSpPr/>
          <p:nvPr/>
        </p:nvCxnSpPr>
        <p:spPr>
          <a:xfrm flipV="1">
            <a:off x="5804408" y="5423304"/>
            <a:ext cx="2255704" cy="607845"/>
          </a:xfrm>
          <a:prstGeom prst="straightConnector1">
            <a:avLst/>
          </a:prstGeom>
          <a:ln w="28575">
            <a:solidFill>
              <a:srgbClr val="181DF8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0" y="0"/>
            <a:ext cx="10318542" cy="7596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РИСКУ НАРУШЕНИЯ ТРАНСПОРТНОГО СООБЩЕНИЯ, </a:t>
            </a:r>
          </a:p>
          <a:p>
            <a:r>
              <a:rPr lang="ru-RU" dirty="0"/>
              <a:t>СВЯЗАННЫХ С НЕБЛАГОПРИЯТНЫМИ МЕТЕОЯВЛЕНИЯМИ</a:t>
            </a:r>
            <a:r>
              <a:rPr lang="ru-RU" altLang="ru-RU" dirty="0"/>
              <a:t> </a:t>
            </a:r>
          </a:p>
          <a:p>
            <a:r>
              <a:rPr lang="ru-RU" altLang="ru-RU" dirty="0"/>
              <a:t>НА </a:t>
            </a:r>
            <a:r>
              <a:rPr lang="ru-RU" altLang="ru-RU" dirty="0" smtClean="0"/>
              <a:t>АВТОМОБИЛЬНОЙ </a:t>
            </a:r>
            <a:r>
              <a:rPr lang="ru-RU" altLang="ru-RU" dirty="0"/>
              <a:t>ДОРОГЕ </a:t>
            </a:r>
            <a:r>
              <a:rPr lang="ru-RU" altLang="ru-RU" dirty="0" smtClean="0"/>
              <a:t>Р-178 </a:t>
            </a:r>
            <a:r>
              <a:rPr lang="ru-RU" altLang="ru-RU" dirty="0"/>
              <a:t>В РЕСПУБЛИКЕ МОРДОВИЯ (</a:t>
            </a:r>
            <a:r>
              <a:rPr lang="ru-RU" altLang="ru-RU"/>
              <a:t>на </a:t>
            </a:r>
            <a:r>
              <a:rPr lang="ru-RU" altLang="ru-RU" dirty="0"/>
              <a:t>2</a:t>
            </a:r>
            <a:r>
              <a:rPr lang="ru-RU" altLang="ru-RU" smtClean="0"/>
              <a:t>8.01.2022</a:t>
            </a:r>
            <a:r>
              <a:rPr lang="ru-RU" altLang="ru-RU" dirty="0" smtClean="0"/>
              <a:t>)</a:t>
            </a:r>
            <a:endParaRPr lang="ru-RU" altLang="ru-RU" dirty="0"/>
          </a:p>
        </p:txBody>
      </p:sp>
      <p:sp>
        <p:nvSpPr>
          <p:cNvPr id="27" name="CustomShape 6"/>
          <p:cNvSpPr/>
          <p:nvPr/>
        </p:nvSpPr>
        <p:spPr>
          <a:xfrm>
            <a:off x="0" y="754333"/>
            <a:ext cx="3081543" cy="283974"/>
          </a:xfrm>
          <a:prstGeom prst="rect">
            <a:avLst/>
          </a:prstGeom>
          <a:solidFill>
            <a:srgbClr val="B4C7E7"/>
          </a:solidFill>
          <a:ln w="127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4633" tIns="22525" rIns="44633" bIns="22525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300" spc="-1" dirty="0">
                <a:solidFill>
                  <a:srgbClr val="000000"/>
                </a:solidFill>
                <a:latin typeface="Times New Roman"/>
              </a:rPr>
              <a:t>Прогноз метеоявлений</a:t>
            </a:r>
            <a:endParaRPr lang="ru-RU" sz="1300" spc="-1" dirty="0">
              <a:latin typeface="Arial"/>
            </a:endParaRPr>
          </a:p>
        </p:txBody>
      </p:sp>
      <p:grpSp>
        <p:nvGrpSpPr>
          <p:cNvPr id="28" name="Group 5"/>
          <p:cNvGrpSpPr/>
          <p:nvPr/>
        </p:nvGrpSpPr>
        <p:grpSpPr>
          <a:xfrm>
            <a:off x="8065148" y="6712693"/>
            <a:ext cx="2387070" cy="1491218"/>
            <a:chOff x="7015680" y="5172186"/>
            <a:chExt cx="2427077" cy="1637920"/>
          </a:xfrm>
        </p:grpSpPr>
        <p:sp>
          <p:nvSpPr>
            <p:cNvPr id="29" name="CustomShape 6"/>
            <p:cNvSpPr/>
            <p:nvPr/>
          </p:nvSpPr>
          <p:spPr>
            <a:xfrm>
              <a:off x="7015680" y="5240504"/>
              <a:ext cx="2290045" cy="156960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0" name="CustomShape 7"/>
            <p:cNvSpPr/>
            <p:nvPr/>
          </p:nvSpPr>
          <p:spPr>
            <a:xfrm>
              <a:off x="7446425" y="5172186"/>
              <a:ext cx="1609560" cy="183632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b="1" i="1" spc="-1" dirty="0">
                  <a:solidFill>
                    <a:srgbClr val="000000"/>
                  </a:solidFill>
                  <a:latin typeface="Times New Roman"/>
                </a:rPr>
                <a:t>Условные обозначения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1" name="CustomShape 8"/>
            <p:cNvSpPr/>
            <p:nvPr/>
          </p:nvSpPr>
          <p:spPr>
            <a:xfrm>
              <a:off x="7350480" y="6161400"/>
              <a:ext cx="1609560" cy="2041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2" name="CustomShape 9"/>
            <p:cNvSpPr/>
            <p:nvPr/>
          </p:nvSpPr>
          <p:spPr>
            <a:xfrm>
              <a:off x="7350480" y="5297401"/>
              <a:ext cx="2092277" cy="511873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square"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участок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автодороги с повышенным риском возникновения ДТП, нарушением движения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3" name="CustomShape 10"/>
            <p:cNvSpPr/>
            <p:nvPr/>
          </p:nvSpPr>
          <p:spPr>
            <a:xfrm>
              <a:off x="7101758" y="5400540"/>
              <a:ext cx="275400" cy="126720"/>
            </a:xfrm>
            <a:custGeom>
              <a:avLst/>
              <a:gdLst/>
              <a:ahLst/>
              <a:cxnLst/>
              <a:rect l="l" t="t" r="r" b="b"/>
              <a:pathLst>
                <a:path w="275772" h="120952">
                  <a:moveTo>
                    <a:pt x="0" y="0"/>
                  </a:moveTo>
                  <a:cubicBezTo>
                    <a:pt x="42333" y="55638"/>
                    <a:pt x="84667" y="111276"/>
                    <a:pt x="130629" y="116114"/>
                  </a:cubicBezTo>
                  <a:cubicBezTo>
                    <a:pt x="176591" y="120952"/>
                    <a:pt x="226181" y="74990"/>
                    <a:pt x="275772" y="29028"/>
                  </a:cubicBezTo>
                </a:path>
              </a:pathLst>
            </a:custGeom>
            <a:noFill/>
            <a:ln w="34925">
              <a:solidFill>
                <a:srgbClr val="FF000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4" name="CustomShape 11"/>
            <p:cNvSpPr/>
            <p:nvPr/>
          </p:nvSpPr>
          <p:spPr>
            <a:xfrm>
              <a:off x="7122740" y="5809742"/>
              <a:ext cx="246240" cy="108720"/>
            </a:xfrm>
            <a:custGeom>
              <a:avLst/>
              <a:gdLst/>
              <a:ahLst/>
              <a:cxnLst/>
              <a:rect l="l" t="t" r="r" b="b"/>
              <a:pathLst>
                <a:path w="246743" h="104019">
                  <a:moveTo>
                    <a:pt x="0" y="14515"/>
                  </a:moveTo>
                  <a:cubicBezTo>
                    <a:pt x="22981" y="59267"/>
                    <a:pt x="45962" y="104019"/>
                    <a:pt x="87086" y="101600"/>
                  </a:cubicBezTo>
                  <a:cubicBezTo>
                    <a:pt x="128210" y="99181"/>
                    <a:pt x="187476" y="49590"/>
                    <a:pt x="246743" y="0"/>
                  </a:cubicBezTo>
                </a:path>
              </a:pathLst>
            </a:custGeom>
            <a:noFill/>
            <a:ln w="31750">
              <a:solidFill>
                <a:srgbClr val="00B05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35" name="CustomShape 12"/>
            <p:cNvSpPr/>
            <p:nvPr/>
          </p:nvSpPr>
          <p:spPr>
            <a:xfrm>
              <a:off x="7330538" y="5725712"/>
              <a:ext cx="1926720" cy="24143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объездная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дорога</a:t>
              </a:r>
              <a:endParaRPr lang="ru-RU" sz="800" spc="-1" dirty="0">
                <a:latin typeface="Arial"/>
              </a:endParaRPr>
            </a:p>
          </p:txBody>
        </p:sp>
        <p:sp>
          <p:nvSpPr>
            <p:cNvPr id="36" name="CustomShape 13"/>
            <p:cNvSpPr/>
            <p:nvPr/>
          </p:nvSpPr>
          <p:spPr>
            <a:xfrm rot="5278800">
              <a:off x="7165427" y="6038697"/>
              <a:ext cx="142559" cy="122760"/>
            </a:xfrm>
            <a:prstGeom prst="ellipse">
              <a:avLst/>
            </a:prstGeom>
            <a:solidFill>
              <a:srgbClr val="FF0000"/>
            </a:solidFill>
            <a:ln w="25400">
              <a:solidFill>
                <a:srgbClr val="385D8A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7" name="CustomShape 14"/>
            <p:cNvSpPr/>
            <p:nvPr/>
          </p:nvSpPr>
          <p:spPr>
            <a:xfrm>
              <a:off x="7312079" y="5949834"/>
              <a:ext cx="1926720" cy="24143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6120" tIns="47880" rIns="96120" bIns="4788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- </a:t>
              </a:r>
              <a:r>
                <a:rPr lang="ru-RU" sz="800" spc="-1" dirty="0" smtClean="0">
                  <a:solidFill>
                    <a:srgbClr val="000000"/>
                  </a:solidFill>
                  <a:latin typeface="Times New Roman"/>
                </a:rPr>
                <a:t>населенный </a:t>
              </a:r>
              <a:r>
                <a:rPr lang="ru-RU" sz="800" spc="-1" dirty="0">
                  <a:solidFill>
                    <a:srgbClr val="000000"/>
                  </a:solidFill>
                  <a:latin typeface="Times New Roman"/>
                </a:rPr>
                <a:t>пункт</a:t>
              </a:r>
              <a:endParaRPr lang="ru-RU" sz="800" spc="-1" dirty="0">
                <a:latin typeface="Arial"/>
              </a:endParaRPr>
            </a:p>
          </p:txBody>
        </p:sp>
      </p:grpSp>
      <p:sp>
        <p:nvSpPr>
          <p:cNvPr id="21" name="CustomShape 13"/>
          <p:cNvSpPr/>
          <p:nvPr/>
        </p:nvSpPr>
        <p:spPr>
          <a:xfrm rot="5278800">
            <a:off x="6047668" y="6172606"/>
            <a:ext cx="129791" cy="119753"/>
          </a:xfrm>
          <a:prstGeom prst="ellipse">
            <a:avLst/>
          </a:prstGeom>
          <a:solidFill>
            <a:srgbClr val="FF0000"/>
          </a:solidFill>
          <a:ln w="25400">
            <a:solidFill>
              <a:srgbClr val="385D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8" name="TextBox 37"/>
          <p:cNvSpPr txBox="1"/>
          <p:nvPr/>
        </p:nvSpPr>
        <p:spPr>
          <a:xfrm>
            <a:off x="3718357" y="6241671"/>
            <a:ext cx="395725" cy="16309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47210" tIns="23608" rIns="47210" bIns="23608">
            <a:spAutoFit/>
          </a:bodyPr>
          <a:lstStyle>
            <a:defPPr>
              <a:defRPr lang="ru-RU"/>
            </a:defPPr>
            <a:lvl1pPr algn="just" defTabSz="612775" eaLnBrk="0" hangingPunct="0">
              <a:buFontTx/>
              <a:buNone/>
              <a:defRPr sz="14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612775" eaLnBrk="0" hangingPunct="0">
              <a:spcBef>
                <a:spcPct val="20000"/>
              </a:spcBef>
              <a:buChar char="–"/>
              <a:defRPr sz="3200"/>
            </a:lvl2pPr>
            <a:lvl3pPr marL="1143000" indent="-228600" defTabSz="612775" eaLnBrk="0" hangingPunct="0">
              <a:spcBef>
                <a:spcPct val="20000"/>
              </a:spcBef>
              <a:buChar char="•"/>
              <a:defRPr sz="2800"/>
            </a:lvl3pPr>
            <a:lvl4pPr marL="1600200" indent="-228600" defTabSz="612775" eaLnBrk="0" hangingPunct="0">
              <a:spcBef>
                <a:spcPct val="20000"/>
              </a:spcBef>
              <a:buChar char="–"/>
              <a:defRPr sz="2300"/>
            </a:lvl4pPr>
            <a:lvl5pPr marL="2057400" indent="-228600" defTabSz="612775" eaLnBrk="0" hangingPunct="0">
              <a:spcBef>
                <a:spcPct val="20000"/>
              </a:spcBef>
              <a:buChar char="»"/>
              <a:defRPr sz="2300"/>
            </a:lvl5pPr>
            <a:lvl6pPr marL="25146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6pPr>
            <a:lvl7pPr marL="29718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7pPr>
            <a:lvl8pPr marL="34290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8pPr>
            <a:lvl9pPr marL="3886200" indent="-228600" defTabSz="6127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/>
            </a:lvl9pPr>
          </a:lstStyle>
          <a:p>
            <a:pPr>
              <a:defRPr/>
            </a:pPr>
            <a:r>
              <a:rPr lang="ru-RU" sz="750" dirty="0" smtClean="0"/>
              <a:t>Р-178</a:t>
            </a:r>
            <a:endParaRPr lang="ru-RU" sz="750" dirty="0"/>
          </a:p>
        </p:txBody>
      </p:sp>
      <p:sp>
        <p:nvSpPr>
          <p:cNvPr id="39" name="Text Box 182"/>
          <p:cNvSpPr txBox="1">
            <a:spLocks noChangeArrowheads="1"/>
          </p:cNvSpPr>
          <p:nvPr/>
        </p:nvSpPr>
        <p:spPr bwMode="auto">
          <a:xfrm>
            <a:off x="3246913" y="4692593"/>
            <a:ext cx="1325087" cy="22660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1531" tIns="20765" rIns="41531" bIns="20765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alt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lang="ru-RU" altLang="ru-RU" sz="1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03577" y="7771224"/>
            <a:ext cx="1490697" cy="391706"/>
          </a:xfrm>
          <a:prstGeom prst="rect">
            <a:avLst/>
          </a:prstGeom>
          <a:solidFill>
            <a:srgbClr val="C5E0B4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83145" tIns="41559" rIns="83145" bIns="41559" anchor="ctr" anchorCtr="1">
            <a:spAutoFit/>
          </a:bodyPr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055797">
              <a:defRPr/>
            </a:pPr>
            <a:r>
              <a:rPr lang="ru-RU" sz="1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Отрезанные </a:t>
            </a:r>
            <a:r>
              <a:rPr lang="ru-RU" sz="1000" b="1" u="sng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н.п</a:t>
            </a:r>
            <a:r>
              <a:rPr lang="ru-RU" sz="1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</a:t>
            </a:r>
            <a:r>
              <a:rPr 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055797">
              <a:defRPr/>
            </a:pPr>
            <a:r>
              <a:rPr lang="ru-RU" sz="1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Объездная дорога</a:t>
            </a:r>
            <a:r>
              <a:rPr lang="ru-RU" sz="1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</a:t>
            </a:r>
            <a:endParaRPr lang="ru-RU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1" name="Group 316"/>
          <p:cNvGrpSpPr>
            <a:grpSpLocks/>
          </p:cNvGrpSpPr>
          <p:nvPr/>
        </p:nvGrpSpPr>
        <p:grpSpPr bwMode="auto">
          <a:xfrm>
            <a:off x="2006371" y="4919195"/>
            <a:ext cx="122602" cy="95841"/>
            <a:chOff x="4727" y="2506"/>
            <a:chExt cx="706" cy="1172"/>
          </a:xfrm>
        </p:grpSpPr>
        <p:sp>
          <p:nvSpPr>
            <p:cNvPr id="42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3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4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5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6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7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8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49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0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1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2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3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4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5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6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7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8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59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0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1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2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3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4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5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6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7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8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69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0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1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2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3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4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5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6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7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8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79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0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1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2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3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4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5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6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7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8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89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0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1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2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3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4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5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6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7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8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99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0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1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2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3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4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5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6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7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8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09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0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1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2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3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4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5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6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7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8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19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grpSp>
        <p:nvGrpSpPr>
          <p:cNvPr id="120" name="Группа 629"/>
          <p:cNvGrpSpPr>
            <a:grpSpLocks/>
          </p:cNvGrpSpPr>
          <p:nvPr/>
        </p:nvGrpSpPr>
        <p:grpSpPr bwMode="auto">
          <a:xfrm>
            <a:off x="2228029" y="4774655"/>
            <a:ext cx="186804" cy="151818"/>
            <a:chOff x="142483" y="3760971"/>
            <a:chExt cx="346075" cy="386605"/>
          </a:xfrm>
        </p:grpSpPr>
        <p:sp>
          <p:nvSpPr>
            <p:cNvPr id="12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2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grpSp>
        <p:nvGrpSpPr>
          <p:cNvPr id="124" name="Группа 119"/>
          <p:cNvGrpSpPr>
            <a:grpSpLocks/>
          </p:cNvGrpSpPr>
          <p:nvPr/>
        </p:nvGrpSpPr>
        <p:grpSpPr bwMode="auto">
          <a:xfrm>
            <a:off x="1727807" y="4746331"/>
            <a:ext cx="132934" cy="106475"/>
            <a:chOff x="214313" y="8958263"/>
            <a:chExt cx="642937" cy="500062"/>
          </a:xfrm>
        </p:grpSpPr>
        <p:sp>
          <p:nvSpPr>
            <p:cNvPr id="125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6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27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28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9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130" name="Группа 119"/>
          <p:cNvGrpSpPr>
            <a:grpSpLocks/>
          </p:cNvGrpSpPr>
          <p:nvPr/>
        </p:nvGrpSpPr>
        <p:grpSpPr bwMode="auto">
          <a:xfrm>
            <a:off x="8208596" y="7699963"/>
            <a:ext cx="132934" cy="106475"/>
            <a:chOff x="214313" y="8958263"/>
            <a:chExt cx="642937" cy="500062"/>
          </a:xfrm>
        </p:grpSpPr>
        <p:sp>
          <p:nvSpPr>
            <p:cNvPr id="131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2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912"/>
              <a:endParaRPr lang="ru-RU" sz="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33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34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35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36" name="CustomShape 14"/>
          <p:cNvSpPr/>
          <p:nvPr/>
        </p:nvSpPr>
        <p:spPr>
          <a:xfrm>
            <a:off x="8350098" y="7611929"/>
            <a:ext cx="1879517" cy="2198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6120" tIns="47880" rIns="96120" bIns="4788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800" spc="-1" dirty="0">
                <a:solidFill>
                  <a:srgbClr val="000000"/>
                </a:solidFill>
                <a:latin typeface="Times New Roman"/>
              </a:rPr>
              <a:t>- б</a:t>
            </a:r>
            <a:r>
              <a:rPr lang="ru-RU" sz="800" spc="-1" dirty="0" smtClean="0">
                <a:solidFill>
                  <a:srgbClr val="000000"/>
                </a:solidFill>
                <a:latin typeface="Times New Roman"/>
              </a:rPr>
              <a:t>ольница</a:t>
            </a:r>
            <a:endParaRPr lang="ru-RU" sz="800" spc="-1" dirty="0">
              <a:latin typeface="Arial"/>
            </a:endParaRPr>
          </a:p>
        </p:txBody>
      </p:sp>
      <p:grpSp>
        <p:nvGrpSpPr>
          <p:cNvPr id="137" name="Group 316"/>
          <p:cNvGrpSpPr>
            <a:grpSpLocks/>
          </p:cNvGrpSpPr>
          <p:nvPr/>
        </p:nvGrpSpPr>
        <p:grpSpPr bwMode="auto">
          <a:xfrm>
            <a:off x="8208596" y="7871484"/>
            <a:ext cx="122602" cy="95841"/>
            <a:chOff x="4727" y="2506"/>
            <a:chExt cx="706" cy="1172"/>
          </a:xfrm>
        </p:grpSpPr>
        <p:sp>
          <p:nvSpPr>
            <p:cNvPr id="138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39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0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1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2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3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4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5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6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7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8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49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0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1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2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3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4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5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6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7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8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59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0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1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2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3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4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5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6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7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8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69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0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1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2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3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4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5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6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7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8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79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0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1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2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3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4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5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6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7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8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89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0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1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2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3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4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5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6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7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8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199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0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1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2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3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4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5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09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0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1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2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3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4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  <p:sp>
          <p:nvSpPr>
            <p:cNvPr id="215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>
                <a:latin typeface="Calibri" pitchFamily="34" charset="0"/>
              </a:endParaRPr>
            </a:p>
          </p:txBody>
        </p:sp>
      </p:grpSp>
      <p:sp>
        <p:nvSpPr>
          <p:cNvPr id="216" name="CustomShape 14"/>
          <p:cNvSpPr/>
          <p:nvPr/>
        </p:nvSpPr>
        <p:spPr>
          <a:xfrm>
            <a:off x="8339487" y="7792880"/>
            <a:ext cx="1879517" cy="219806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6120" tIns="47880" rIns="96120" bIns="4788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800" spc="-1" dirty="0">
                <a:solidFill>
                  <a:srgbClr val="000000"/>
                </a:solidFill>
                <a:latin typeface="Times New Roman"/>
              </a:rPr>
              <a:t>- с</a:t>
            </a:r>
            <a:r>
              <a:rPr lang="ru-RU" sz="800" spc="-1" dirty="0" smtClean="0">
                <a:solidFill>
                  <a:srgbClr val="000000"/>
                </a:solidFill>
                <a:latin typeface="Times New Roman"/>
              </a:rPr>
              <a:t>оциально-значимый объект</a:t>
            </a:r>
            <a:endParaRPr lang="ru-RU" sz="800" spc="-1" dirty="0">
              <a:latin typeface="Arial"/>
            </a:endParaRPr>
          </a:p>
        </p:txBody>
      </p:sp>
      <p:grpSp>
        <p:nvGrpSpPr>
          <p:cNvPr id="217" name="Группа 629"/>
          <p:cNvGrpSpPr>
            <a:grpSpLocks/>
          </p:cNvGrpSpPr>
          <p:nvPr/>
        </p:nvGrpSpPr>
        <p:grpSpPr bwMode="auto">
          <a:xfrm>
            <a:off x="8186267" y="7992182"/>
            <a:ext cx="186804" cy="151818"/>
            <a:chOff x="142483" y="3760971"/>
            <a:chExt cx="346075" cy="386605"/>
          </a:xfrm>
        </p:grpSpPr>
        <p:sp>
          <p:nvSpPr>
            <p:cNvPr id="21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686">
                <a:buClr>
                  <a:srgbClr val="000000"/>
                </a:buClr>
                <a:buSzPct val="100000"/>
                <a:defRPr/>
              </a:pPr>
              <a:endParaRPr lang="ru-RU" sz="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1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686">
                <a:defRPr/>
              </a:pPr>
              <a:endParaRPr lang="ru-RU" sz="6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2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770616">
                <a:defRPr/>
              </a:pPr>
              <a:endParaRPr lang="ru-RU" sz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2" name="Text Box 97"/>
          <p:cNvSpPr txBox="1">
            <a:spLocks noChangeArrowheads="1"/>
          </p:cNvSpPr>
          <p:nvPr/>
        </p:nvSpPr>
        <p:spPr bwMode="auto">
          <a:xfrm>
            <a:off x="8340579" y="7936260"/>
            <a:ext cx="2273334" cy="235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1228" tIns="55616" rIns="111228" bIns="5561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 - п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ожарно-спасательные </a:t>
            </a:r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формирования</a:t>
            </a:r>
          </a:p>
        </p:txBody>
      </p:sp>
      <p:sp>
        <p:nvSpPr>
          <p:cNvPr id="221" name="Прямоугольник 220"/>
          <p:cNvSpPr/>
          <p:nvPr/>
        </p:nvSpPr>
        <p:spPr>
          <a:xfrm>
            <a:off x="8065148" y="748896"/>
            <a:ext cx="2267890" cy="412620"/>
          </a:xfrm>
          <a:prstGeom prst="rect">
            <a:avLst/>
          </a:prstGeom>
          <a:solidFill>
            <a:srgbClr val="4472C4">
              <a:lumMod val="40000"/>
              <a:lumOff val="60000"/>
            </a:srgb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8121" tIns="29060" rIns="58121" bIns="29060" rtlCol="0" anchor="ctr"/>
          <a:lstStyle/>
          <a:p>
            <a:pPr algn="ctr" defTabSz="914400"/>
            <a:r>
              <a:rPr lang="ru-RU" sz="13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229" name="CustomShape 13"/>
          <p:cNvSpPr/>
          <p:nvPr/>
        </p:nvSpPr>
        <p:spPr>
          <a:xfrm rot="5278800">
            <a:off x="2011706" y="4726433"/>
            <a:ext cx="129791" cy="119753"/>
          </a:xfrm>
          <a:prstGeom prst="ellipse">
            <a:avLst/>
          </a:prstGeom>
          <a:solidFill>
            <a:srgbClr val="FF0000"/>
          </a:solidFill>
          <a:ln w="25400">
            <a:solidFill>
              <a:srgbClr val="385D8A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30" name="Text Box 149"/>
          <p:cNvSpPr txBox="1">
            <a:spLocks noChangeArrowheads="1"/>
          </p:cNvSpPr>
          <p:nvPr/>
        </p:nvSpPr>
        <p:spPr bwMode="auto">
          <a:xfrm>
            <a:off x="5308563" y="6232482"/>
            <a:ext cx="446526" cy="210274"/>
          </a:xfrm>
          <a:prstGeom prst="rect">
            <a:avLst/>
          </a:prstGeom>
          <a:solidFill>
            <a:srgbClr val="00206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lIns="71085" tIns="35540" rIns="71085" bIns="35540">
            <a:spAutoFit/>
          </a:bodyPr>
          <a:lstStyle>
            <a:lvl1pPr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614363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614363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defTabSz="711001" eaLnBrk="1" hangingPunct="1">
              <a:defRPr/>
            </a:pPr>
            <a:r>
              <a:rPr lang="ru-RU" sz="900" b="1" kern="0" dirty="0" smtClean="0">
                <a:solidFill>
                  <a:prstClr val="white"/>
                </a:solidFill>
                <a:cs typeface="Arial" charset="0"/>
              </a:rPr>
              <a:t>81 </a:t>
            </a:r>
            <a:r>
              <a:rPr lang="ru-RU" sz="900" b="1" kern="0" dirty="0">
                <a:solidFill>
                  <a:prstClr val="white"/>
                </a:solidFill>
                <a:cs typeface="Arial" charset="0"/>
              </a:rPr>
              <a:t>км</a:t>
            </a:r>
            <a:endParaRPr lang="ru-RU" b="1" kern="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233" name="TextBox 232"/>
          <p:cNvSpPr txBox="1"/>
          <p:nvPr/>
        </p:nvSpPr>
        <p:spPr>
          <a:xfrm>
            <a:off x="8123277" y="4125691"/>
            <a:ext cx="858914" cy="286436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solidFill>
              <a:schemeClr val="tx1">
                <a:alpha val="61000"/>
              </a:schemeClr>
            </a:solidFill>
          </a:ln>
          <a:effectLst>
            <a:softEdge rad="38100"/>
          </a:effectLst>
        </p:spPr>
        <p:txBody>
          <a:bodyPr wrap="square" lIns="100785" tIns="50393" rIns="100785" bIns="50393" rtlCol="0">
            <a:spAutoFit/>
          </a:bodyPr>
          <a:lstStyle/>
          <a:p>
            <a:pPr algn="ctr" defTabSz="867488">
              <a:defRPr/>
            </a:pPr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81 </a:t>
            </a:r>
            <a:r>
              <a:rPr lang="ru-RU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</a:p>
        </p:txBody>
      </p:sp>
      <p:sp>
        <p:nvSpPr>
          <p:cNvPr id="4" name="Полилиния 3"/>
          <p:cNvSpPr/>
          <p:nvPr/>
        </p:nvSpPr>
        <p:spPr>
          <a:xfrm>
            <a:off x="5340485" y="5963055"/>
            <a:ext cx="564204" cy="206152"/>
          </a:xfrm>
          <a:custGeom>
            <a:avLst/>
            <a:gdLst>
              <a:gd name="connsiteX0" fmla="*/ 564204 w 564204"/>
              <a:gd name="connsiteY0" fmla="*/ 0 h 206152"/>
              <a:gd name="connsiteX1" fmla="*/ 389106 w 564204"/>
              <a:gd name="connsiteY1" fmla="*/ 97277 h 206152"/>
              <a:gd name="connsiteX2" fmla="*/ 223736 w 564204"/>
              <a:gd name="connsiteY2" fmla="*/ 184826 h 206152"/>
              <a:gd name="connsiteX3" fmla="*/ 58366 w 564204"/>
              <a:gd name="connsiteY3" fmla="*/ 204281 h 206152"/>
              <a:gd name="connsiteX4" fmla="*/ 0 w 564204"/>
              <a:gd name="connsiteY4" fmla="*/ 204281 h 2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4204" h="206152">
                <a:moveTo>
                  <a:pt x="564204" y="0"/>
                </a:moveTo>
                <a:lnTo>
                  <a:pt x="389106" y="97277"/>
                </a:lnTo>
                <a:cubicBezTo>
                  <a:pt x="332361" y="128081"/>
                  <a:pt x="278859" y="166992"/>
                  <a:pt x="223736" y="184826"/>
                </a:cubicBezTo>
                <a:cubicBezTo>
                  <a:pt x="168613" y="202660"/>
                  <a:pt x="95655" y="201039"/>
                  <a:pt x="58366" y="204281"/>
                </a:cubicBezTo>
                <a:cubicBezTo>
                  <a:pt x="21077" y="207523"/>
                  <a:pt x="10538" y="205902"/>
                  <a:pt x="0" y="204281"/>
                </a:cubicBezTo>
              </a:path>
            </a:pathLst>
          </a:custGeom>
          <a:noFill/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9050"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4" name="ДБ Дорог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60112" y="1171466"/>
            <a:ext cx="2280389" cy="2867890"/>
          </a:xfrm>
          <a:prstGeom prst="rect">
            <a:avLst/>
          </a:prstGeom>
        </p:spPr>
      </p:pic>
      <p:pic>
        <p:nvPicPr>
          <p:cNvPr id="223" name="Рисунок 2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043454"/>
            <a:ext cx="3089639" cy="160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2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552423</TotalTime>
  <Words>729</Words>
  <Application>Microsoft Office PowerPoint</Application>
  <PresentationFormat>Произвольный</PresentationFormat>
  <Paragraphs>213</Paragraphs>
  <Slides>7</Slides>
  <Notes>1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24533</cp:revision>
  <cp:lastPrinted>2019-02-25T12:02:24Z</cp:lastPrinted>
  <dcterms:created xsi:type="dcterms:W3CDTF">2014-09-08T13:21:12Z</dcterms:created>
  <dcterms:modified xsi:type="dcterms:W3CDTF">2022-01-27T09:28:00Z</dcterms:modified>
</cp:coreProperties>
</file>