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22"/>
  </p:notesMasterIdLst>
  <p:sldIdLst>
    <p:sldId id="260" r:id="rId2"/>
    <p:sldId id="261" r:id="rId3"/>
    <p:sldId id="294" r:id="rId4"/>
    <p:sldId id="311" r:id="rId5"/>
    <p:sldId id="264" r:id="rId6"/>
    <p:sldId id="266" r:id="rId7"/>
    <p:sldId id="298" r:id="rId8"/>
    <p:sldId id="271" r:id="rId9"/>
    <p:sldId id="295" r:id="rId10"/>
    <p:sldId id="312" r:id="rId11"/>
    <p:sldId id="309" r:id="rId12"/>
    <p:sldId id="299" r:id="rId13"/>
    <p:sldId id="300" r:id="rId14"/>
    <p:sldId id="302" r:id="rId15"/>
    <p:sldId id="310" r:id="rId16"/>
    <p:sldId id="303" r:id="rId17"/>
    <p:sldId id="304" r:id="rId18"/>
    <p:sldId id="268" r:id="rId19"/>
    <p:sldId id="273" r:id="rId20"/>
    <p:sldId id="31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66262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33" autoAdjust="0"/>
    <p:restoredTop sz="94660"/>
  </p:normalViewPr>
  <p:slideViewPr>
    <p:cSldViewPr>
      <p:cViewPr varScale="1">
        <p:scale>
          <a:sx n="110" d="100"/>
          <a:sy n="110" d="100"/>
        </p:scale>
        <p:origin x="-1764" y="5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2000">
                <a:solidFill>
                  <a:srgbClr val="FFFFCC"/>
                </a:solidFill>
              </a:defRPr>
            </a:pPr>
            <a:r>
              <a:rPr lang="ru-RU" dirty="0" smtClean="0"/>
              <a:t> </a:t>
            </a:r>
            <a:endParaRPr lang="ru-RU" dirty="0"/>
          </a:p>
        </c:rich>
      </c:tx>
      <c:layout>
        <c:manualLayout>
          <c:xMode val="edge"/>
          <c:yMode val="edge"/>
          <c:x val="0.76017753628750062"/>
          <c:y val="0.12313150741653554"/>
        </c:manualLayout>
      </c:layout>
      <c:overlay val="1"/>
    </c:title>
    <c:view3D>
      <c:rotX val="30"/>
      <c:rotY val="90"/>
      <c:depthPercent val="130"/>
      <c:perspective val="50"/>
    </c:view3D>
    <c:plotArea>
      <c:layout>
        <c:manualLayout>
          <c:layoutTarget val="inner"/>
          <c:xMode val="edge"/>
          <c:yMode val="edge"/>
          <c:x val="2.7777777777777861E-3"/>
          <c:y val="0"/>
          <c:w val="0.68463462698230904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</c:v>
                </c:pt>
              </c:strCache>
            </c:strRef>
          </c:tx>
          <c:explosion val="5"/>
          <c:dPt>
            <c:idx val="0"/>
            <c:spPr>
              <a:solidFill>
                <a:schemeClr val="accent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9.7427055993001221E-2"/>
                  <c:y val="-0.1415021674331085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95,5%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3233437226596675"/>
                  <c:y val="9.83478268515508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 i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 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0.91900000000000004</c:v>
                </c:pt>
                <c:pt idx="1">
                  <c:v>8.1000000000000044E-2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1260083114610853"/>
          <c:y val="0.11001481592206033"/>
          <c:w val="0.38617640973047068"/>
          <c:h val="0.14261643907886343"/>
        </c:manualLayout>
      </c:layout>
      <c:txPr>
        <a:bodyPr/>
        <a:lstStyle/>
        <a:p>
          <a:pPr>
            <a:defRPr sz="1600">
              <a:solidFill>
                <a:schemeClr val="tx2">
                  <a:lumMod val="75000"/>
                </a:schemeClr>
              </a:solidFill>
            </a:defRPr>
          </a:pPr>
          <a:endParaRPr lang="ru-RU"/>
        </a:p>
      </c:txPr>
    </c:legend>
    <c:plotVisOnly val="1"/>
    <c:dispBlanksAs val="zero"/>
  </c:chart>
  <c:spPr>
    <a:noFill/>
    <a:ln>
      <a:noFill/>
    </a:ln>
  </c:sp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56DBD-CD54-47D3-AC76-62A94322FA5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49DFB3-10A1-49B0-8F28-0DED769C9C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От платных услуг</a:t>
          </a:r>
          <a:endParaRPr lang="ru-RU" dirty="0">
            <a:solidFill>
              <a:srgbClr val="0070C0"/>
            </a:solidFill>
          </a:endParaRPr>
        </a:p>
      </dgm:t>
    </dgm:pt>
    <dgm:pt modelId="{1B874C8E-8E43-4FE0-890D-4395A56A4B46}" type="parTrans" cxnId="{9353694F-5B84-4DBF-B86A-37340389E822}">
      <dgm:prSet/>
      <dgm:spPr/>
      <dgm:t>
        <a:bodyPr/>
        <a:lstStyle/>
        <a:p>
          <a:endParaRPr lang="ru-RU"/>
        </a:p>
      </dgm:t>
    </dgm:pt>
    <dgm:pt modelId="{04D61306-6055-4130-B76A-C04DB5B7D50F}" type="sibTrans" cxnId="{9353694F-5B84-4DBF-B86A-37340389E822}">
      <dgm:prSet/>
      <dgm:spPr/>
      <dgm:t>
        <a:bodyPr/>
        <a:lstStyle/>
        <a:p>
          <a:endParaRPr lang="ru-RU"/>
        </a:p>
      </dgm:t>
    </dgm:pt>
    <dgm:pt modelId="{35D1CB13-503B-4E70-9180-17132D0312FA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6ED90389-B913-46EC-BEF5-2BD82ABF920E}" type="parTrans" cxnId="{2644EAB7-0E14-4D1C-BF4C-454274038611}">
      <dgm:prSet/>
      <dgm:spPr/>
      <dgm:t>
        <a:bodyPr/>
        <a:lstStyle/>
        <a:p>
          <a:endParaRPr lang="ru-RU"/>
        </a:p>
      </dgm:t>
    </dgm:pt>
    <dgm:pt modelId="{E1824542-ECE7-4DAA-9E11-7E30036CE25B}" type="sibTrans" cxnId="{2644EAB7-0E14-4D1C-BF4C-454274038611}">
      <dgm:prSet/>
      <dgm:spPr/>
      <dgm:t>
        <a:bodyPr/>
        <a:lstStyle/>
        <a:p>
          <a:endParaRPr lang="ru-RU"/>
        </a:p>
      </dgm:t>
    </dgm:pt>
    <dgm:pt modelId="{0F8A4B89-64BD-4F49-BFA3-844CAE577180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Неналоговые доходы</a:t>
          </a:r>
          <a:endParaRPr lang="ru-RU" dirty="0">
            <a:solidFill>
              <a:srgbClr val="0070C0"/>
            </a:solidFill>
          </a:endParaRPr>
        </a:p>
      </dgm:t>
    </dgm:pt>
    <dgm:pt modelId="{FAB2AEA4-BD81-42A0-8CD3-D0847DB86DE9}" type="parTrans" cxnId="{3C038661-1687-4A16-8A0E-B93D84299784}">
      <dgm:prSet/>
      <dgm:spPr/>
      <dgm:t>
        <a:bodyPr/>
        <a:lstStyle/>
        <a:p>
          <a:endParaRPr lang="ru-RU"/>
        </a:p>
      </dgm:t>
    </dgm:pt>
    <dgm:pt modelId="{06F07252-768C-44AC-8C7D-16A8A8147317}" type="sibTrans" cxnId="{3C038661-1687-4A16-8A0E-B93D84299784}">
      <dgm:prSet/>
      <dgm:spPr/>
      <dgm:t>
        <a:bodyPr/>
        <a:lstStyle/>
        <a:p>
          <a:endParaRPr lang="ru-RU"/>
        </a:p>
      </dgm:t>
    </dgm:pt>
    <dgm:pt modelId="{BAC13324-A4AD-4107-8538-35FDDC65C2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75,2тыс.руб</a:t>
          </a:r>
          <a:r>
            <a:rPr lang="ru-RU" dirty="0" smtClean="0">
              <a:solidFill>
                <a:srgbClr val="0070C0"/>
              </a:solidFill>
            </a:rPr>
            <a:t>.</a:t>
          </a:r>
          <a:endParaRPr lang="ru-RU" dirty="0">
            <a:solidFill>
              <a:srgbClr val="0070C0"/>
            </a:solidFill>
          </a:endParaRPr>
        </a:p>
      </dgm:t>
    </dgm:pt>
    <dgm:pt modelId="{50EC058D-38C3-4427-8B23-59920CE357C9}" type="parTrans" cxnId="{F9960343-AB29-4F33-B4CE-6735D9866BDA}">
      <dgm:prSet/>
      <dgm:spPr/>
      <dgm:t>
        <a:bodyPr/>
        <a:lstStyle/>
        <a:p>
          <a:endParaRPr lang="ru-RU"/>
        </a:p>
      </dgm:t>
    </dgm:pt>
    <dgm:pt modelId="{7A4B5B7C-2092-4C4E-A0C2-FDF0858DE2F3}" type="sibTrans" cxnId="{F9960343-AB29-4F33-B4CE-6735D9866BDA}">
      <dgm:prSet/>
      <dgm:spPr/>
      <dgm:t>
        <a:bodyPr/>
        <a:lstStyle/>
        <a:p>
          <a:endParaRPr lang="ru-RU"/>
        </a:p>
      </dgm:t>
    </dgm:pt>
    <dgm:pt modelId="{B425928D-5B29-41F2-9725-6453AAB70FDF}" type="pres">
      <dgm:prSet presAssocID="{B7756DBD-CD54-47D3-AC76-62A94322FA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5C826B-DA1C-4D87-88A0-5B402E630A67}" type="pres">
      <dgm:prSet presAssocID="{E849DFB3-10A1-49B0-8F28-0DED769C9CE9}" presName="linNode" presStyleCnt="0"/>
      <dgm:spPr/>
    </dgm:pt>
    <dgm:pt modelId="{65F80387-712C-4C0B-AA32-258CEB02B136}" type="pres">
      <dgm:prSet presAssocID="{E849DFB3-10A1-49B0-8F28-0DED769C9CE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4630B-E0FA-4B2A-811C-3B1B7C431B16}" type="pres">
      <dgm:prSet presAssocID="{E849DFB3-10A1-49B0-8F28-0DED769C9CE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63583-36C1-499C-B4BE-7889D6051279}" type="pres">
      <dgm:prSet presAssocID="{04D61306-6055-4130-B76A-C04DB5B7D50F}" presName="spacing" presStyleCnt="0"/>
      <dgm:spPr/>
    </dgm:pt>
    <dgm:pt modelId="{94EF2789-9238-4879-A88D-6A88124319D9}" type="pres">
      <dgm:prSet presAssocID="{0F8A4B89-64BD-4F49-BFA3-844CAE577180}" presName="linNode" presStyleCnt="0"/>
      <dgm:spPr/>
    </dgm:pt>
    <dgm:pt modelId="{BDCC67C0-2660-4666-925E-749AEEF62CD2}" type="pres">
      <dgm:prSet presAssocID="{0F8A4B89-64BD-4F49-BFA3-844CAE577180}" presName="parentShp" presStyleLbl="node1" presStyleIdx="1" presStyleCnt="2" custLinFactNeighborX="-20649" custLinFactNeighborY="3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6473F-106D-4525-99D2-E31C79446001}" type="pres">
      <dgm:prSet presAssocID="{0F8A4B89-64BD-4F49-BFA3-844CAE57718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53694F-5B84-4DBF-B86A-37340389E822}" srcId="{B7756DBD-CD54-47D3-AC76-62A94322FA58}" destId="{E849DFB3-10A1-49B0-8F28-0DED769C9CE9}" srcOrd="0" destOrd="0" parTransId="{1B874C8E-8E43-4FE0-890D-4395A56A4B46}" sibTransId="{04D61306-6055-4130-B76A-C04DB5B7D50F}"/>
    <dgm:cxn modelId="{EE0CBDDB-BDE6-4172-B788-289060003B03}" type="presOf" srcId="{E849DFB3-10A1-49B0-8F28-0DED769C9CE9}" destId="{65F80387-712C-4C0B-AA32-258CEB02B136}" srcOrd="0" destOrd="0" presId="urn:microsoft.com/office/officeart/2005/8/layout/vList6"/>
    <dgm:cxn modelId="{3EBE3128-0FE8-4C51-A65D-A813AB6A841D}" type="presOf" srcId="{BAC13324-A4AD-4107-8538-35FDDC65C2E9}" destId="{9B16473F-106D-4525-99D2-E31C79446001}" srcOrd="0" destOrd="0" presId="urn:microsoft.com/office/officeart/2005/8/layout/vList6"/>
    <dgm:cxn modelId="{F9960343-AB29-4F33-B4CE-6735D9866BDA}" srcId="{0F8A4B89-64BD-4F49-BFA3-844CAE577180}" destId="{BAC13324-A4AD-4107-8538-35FDDC65C2E9}" srcOrd="0" destOrd="0" parTransId="{50EC058D-38C3-4427-8B23-59920CE357C9}" sibTransId="{7A4B5B7C-2092-4C4E-A0C2-FDF0858DE2F3}"/>
    <dgm:cxn modelId="{3C038661-1687-4A16-8A0E-B93D84299784}" srcId="{B7756DBD-CD54-47D3-AC76-62A94322FA58}" destId="{0F8A4B89-64BD-4F49-BFA3-844CAE577180}" srcOrd="1" destOrd="0" parTransId="{FAB2AEA4-BD81-42A0-8CD3-D0847DB86DE9}" sibTransId="{06F07252-768C-44AC-8C7D-16A8A8147317}"/>
    <dgm:cxn modelId="{C0E4E1B0-5542-4E1E-85FE-9BD3E6E11DFF}" type="presOf" srcId="{B7756DBD-CD54-47D3-AC76-62A94322FA58}" destId="{B425928D-5B29-41F2-9725-6453AAB70FDF}" srcOrd="0" destOrd="0" presId="urn:microsoft.com/office/officeart/2005/8/layout/vList6"/>
    <dgm:cxn modelId="{7FCF9251-E0FC-4C90-96C5-B617797A55CC}" type="presOf" srcId="{0F8A4B89-64BD-4F49-BFA3-844CAE577180}" destId="{BDCC67C0-2660-4666-925E-749AEEF62CD2}" srcOrd="0" destOrd="0" presId="urn:microsoft.com/office/officeart/2005/8/layout/vList6"/>
    <dgm:cxn modelId="{2644EAB7-0E14-4D1C-BF4C-454274038611}" srcId="{E849DFB3-10A1-49B0-8F28-0DED769C9CE9}" destId="{35D1CB13-503B-4E70-9180-17132D0312FA}" srcOrd="0" destOrd="0" parTransId="{6ED90389-B913-46EC-BEF5-2BD82ABF920E}" sibTransId="{E1824542-ECE7-4DAA-9E11-7E30036CE25B}"/>
    <dgm:cxn modelId="{5371A3E6-1BF8-45C2-AF1A-2CB3D06594C7}" type="presOf" srcId="{35D1CB13-503B-4E70-9180-17132D0312FA}" destId="{6AB4630B-E0FA-4B2A-811C-3B1B7C431B16}" srcOrd="0" destOrd="0" presId="urn:microsoft.com/office/officeart/2005/8/layout/vList6"/>
    <dgm:cxn modelId="{D850A839-4BC7-4F37-AFBD-FE1A2A0B2118}" type="presParOf" srcId="{B425928D-5B29-41F2-9725-6453AAB70FDF}" destId="{055C826B-DA1C-4D87-88A0-5B402E630A67}" srcOrd="0" destOrd="0" presId="urn:microsoft.com/office/officeart/2005/8/layout/vList6"/>
    <dgm:cxn modelId="{96E56D80-4DBA-4F0A-9928-A37B6F752ACA}" type="presParOf" srcId="{055C826B-DA1C-4D87-88A0-5B402E630A67}" destId="{65F80387-712C-4C0B-AA32-258CEB02B136}" srcOrd="0" destOrd="0" presId="urn:microsoft.com/office/officeart/2005/8/layout/vList6"/>
    <dgm:cxn modelId="{827DCE34-A188-4153-A654-01B12D6CC8F5}" type="presParOf" srcId="{055C826B-DA1C-4D87-88A0-5B402E630A67}" destId="{6AB4630B-E0FA-4B2A-811C-3B1B7C431B16}" srcOrd="1" destOrd="0" presId="urn:microsoft.com/office/officeart/2005/8/layout/vList6"/>
    <dgm:cxn modelId="{F0E0E84B-7285-4FA2-B228-DE641EE9C3C7}" type="presParOf" srcId="{B425928D-5B29-41F2-9725-6453AAB70FDF}" destId="{E9363583-36C1-499C-B4BE-7889D6051279}" srcOrd="1" destOrd="0" presId="urn:microsoft.com/office/officeart/2005/8/layout/vList6"/>
    <dgm:cxn modelId="{AE7CCD08-252A-41BD-83D0-1E6F0EBC01F6}" type="presParOf" srcId="{B425928D-5B29-41F2-9725-6453AAB70FDF}" destId="{94EF2789-9238-4879-A88D-6A88124319D9}" srcOrd="2" destOrd="0" presId="urn:microsoft.com/office/officeart/2005/8/layout/vList6"/>
    <dgm:cxn modelId="{EF4AD63B-F596-4F0D-92D1-7CA476E59547}" type="presParOf" srcId="{94EF2789-9238-4879-A88D-6A88124319D9}" destId="{BDCC67C0-2660-4666-925E-749AEEF62CD2}" srcOrd="0" destOrd="0" presId="urn:microsoft.com/office/officeart/2005/8/layout/vList6"/>
    <dgm:cxn modelId="{41F50B3F-78A8-42DD-80B1-8EF40F9F14B8}" type="presParOf" srcId="{94EF2789-9238-4879-A88D-6A88124319D9}" destId="{9B16473F-106D-4525-99D2-E31C7944600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B4630B-E0FA-4B2A-811C-3B1B7C431B16}">
      <dsp:nvSpPr>
        <dsp:cNvPr id="0" name=""/>
        <dsp:cNvSpPr/>
      </dsp:nvSpPr>
      <dsp:spPr>
        <a:xfrm>
          <a:off x="3254761" y="309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800" kern="1200" dirty="0" smtClean="0">
              <a:solidFill>
                <a:srgbClr val="0070C0"/>
              </a:solidFill>
            </a:rPr>
            <a:t>0,0 тыс.руб.</a:t>
          </a:r>
          <a:endParaRPr lang="ru-RU" sz="4800" kern="1200" dirty="0">
            <a:solidFill>
              <a:srgbClr val="0070C0"/>
            </a:solidFill>
          </a:endParaRPr>
        </a:p>
      </dsp:txBody>
      <dsp:txXfrm>
        <a:off x="3254761" y="309"/>
        <a:ext cx="4882142" cy="1207350"/>
      </dsp:txXfrm>
    </dsp:sp>
    <dsp:sp modelId="{65F80387-712C-4C0B-AA32-258CEB02B136}">
      <dsp:nvSpPr>
        <dsp:cNvPr id="0" name=""/>
        <dsp:cNvSpPr/>
      </dsp:nvSpPr>
      <dsp:spPr>
        <a:xfrm>
          <a:off x="0" y="309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От платных услуг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309"/>
        <a:ext cx="3254761" cy="1207350"/>
      </dsp:txXfrm>
    </dsp:sp>
    <dsp:sp modelId="{9B16473F-106D-4525-99D2-E31C79446001}">
      <dsp:nvSpPr>
        <dsp:cNvPr id="0" name=""/>
        <dsp:cNvSpPr/>
      </dsp:nvSpPr>
      <dsp:spPr>
        <a:xfrm>
          <a:off x="3254761" y="1328395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800" kern="1200" dirty="0" smtClean="0">
              <a:solidFill>
                <a:srgbClr val="0070C0"/>
              </a:solidFill>
            </a:rPr>
            <a:t>75,2тыс.руб</a:t>
          </a:r>
          <a:r>
            <a:rPr lang="ru-RU" sz="4800" kern="1200" dirty="0" smtClean="0">
              <a:solidFill>
                <a:srgbClr val="0070C0"/>
              </a:solidFill>
            </a:rPr>
            <a:t>.</a:t>
          </a:r>
          <a:endParaRPr lang="ru-RU" sz="4800" kern="1200" dirty="0">
            <a:solidFill>
              <a:srgbClr val="0070C0"/>
            </a:solidFill>
          </a:endParaRPr>
        </a:p>
      </dsp:txBody>
      <dsp:txXfrm>
        <a:off x="3254761" y="1328395"/>
        <a:ext cx="4882142" cy="1207350"/>
      </dsp:txXfrm>
    </dsp:sp>
    <dsp:sp modelId="{BDCC67C0-2660-4666-925E-749AEEF62CD2}">
      <dsp:nvSpPr>
        <dsp:cNvPr id="0" name=""/>
        <dsp:cNvSpPr/>
      </dsp:nvSpPr>
      <dsp:spPr>
        <a:xfrm>
          <a:off x="0" y="1328705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Неналоговые доходы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1328705"/>
        <a:ext cx="3254761" cy="12073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572000" y="4073008"/>
            <a:ext cx="432048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решению Совета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Кажлодского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от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29.12.2021г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№21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 бюджете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Кажлодского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Республики Мордовия на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2024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275856" y="2044298"/>
            <a:ext cx="54726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</a:t>
            </a:r>
            <a:endParaRPr kumimoji="0" lang="ru-RU" sz="9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ГРАЖДАН </a:t>
            </a:r>
            <a:endParaRPr kumimoji="0" lang="ru-RU" sz="7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47000">
                <a:srgbClr val="E6E6E6"/>
              </a:gs>
            </a:gsLst>
            <a:lin ang="5400000" scaled="0"/>
          </a:gradFill>
          <a:ln w="3175">
            <a:solidFill>
              <a:srgbClr val="EAF1D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Решение по  бюджету разработано в соответствии с бюджетным и налоговым обязательством РФ, порядком составления бюджета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Кажлодского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на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2024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Кажлодского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27028805"/>
              </p:ext>
            </p:extLst>
          </p:nvPr>
        </p:nvGraphicFramePr>
        <p:xfrm>
          <a:off x="467544" y="908720"/>
          <a:ext cx="8352932" cy="5573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2024</a:t>
                      </a:r>
                      <a:endParaRPr lang="ru-RU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1608,5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1704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1746,2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1819,3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333,3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635,7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681,5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730,7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Неналоговые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24,1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51,1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275,2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1068,3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1064,7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1088,6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535,8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586,9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284,9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293</a:t>
                      </a:r>
                      <a:endParaRPr lang="ru-RU" sz="1600" dirty="0"/>
                    </a:p>
                  </a:txBody>
                  <a:tcPr anchor="ctr"/>
                </a:tc>
              </a:tr>
              <a:tr h="4070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109,5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48,5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102,8</a:t>
                      </a:r>
                      <a:endParaRPr lang="ru-RU" sz="1600" dirty="0" smtClean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1613,5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1685,8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1718,9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1782,8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104,5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101,9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103,7</a:t>
                      </a:r>
                      <a:endParaRPr lang="ru-RU" sz="1600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+18,2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+27,3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+36,5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18,2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27,3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36,5</a:t>
                      </a:r>
                      <a:endParaRPr lang="ru-RU" sz="16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AutoShape 3" descr="Уголки"/>
          <p:cNvSpPr>
            <a:spLocks noChangeArrowheads="1"/>
          </p:cNvSpPr>
          <p:nvPr/>
        </p:nvSpPr>
        <p:spPr bwMode="auto">
          <a:xfrm>
            <a:off x="1403648" y="836712"/>
            <a:ext cx="6492875" cy="2232248"/>
          </a:xfrm>
          <a:prstGeom prst="cube">
            <a:avLst>
              <a:gd name="adj" fmla="val 31000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Общая сумма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составляет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2022-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-------------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1704,0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-------------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1746,2 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2024-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-------------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1819,3тыс.руб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66950" y="457200"/>
            <a:ext cx="4999038" cy="1027584"/>
          </a:xfrm>
          <a:prstGeom prst="cube">
            <a:avLst>
              <a:gd name="adj" fmla="val 15907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b="1" dirty="0" err="1" smtClean="0">
                <a:solidFill>
                  <a:srgbClr val="24406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Кажлодского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4046257162"/>
              </p:ext>
            </p:extLst>
          </p:nvPr>
        </p:nvGraphicFramePr>
        <p:xfrm>
          <a:off x="285720" y="3143248"/>
          <a:ext cx="8858280" cy="4042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50912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2022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6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522920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2023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– 6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594928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2024–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6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1030034752бюдже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138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11560" y="260648"/>
            <a:ext cx="7992888" cy="1368152"/>
          </a:xfrm>
          <a:prstGeom prst="foldedCorner">
            <a:avLst>
              <a:gd name="adj" fmla="val 50000"/>
            </a:avLst>
          </a:prstGeom>
          <a:gradFill rotWithShape="1">
            <a:gsLst>
              <a:gs pos="0">
                <a:srgbClr val="FDE9D9"/>
              </a:gs>
              <a:gs pos="100000">
                <a:srgbClr val="FFFFFF">
                  <a:alpha val="72000"/>
                </a:srgbClr>
              </a:gs>
            </a:gsLst>
            <a:lin ang="5400000" scaled="1"/>
          </a:gradFill>
          <a:ln w="9525">
            <a:solidFill>
              <a:srgbClr val="94363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обственные доходы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2800" b="1" dirty="0" err="1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Кажлодского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сельского поселения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2987824" y="1916832"/>
            <a:ext cx="5544616" cy="259228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2022</a:t>
            </a:r>
            <a:endParaRPr lang="ru-RU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2023</a:t>
            </a:r>
            <a:endParaRPr lang="ru-RU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2024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15814" y="4725144"/>
            <a:ext cx="54205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2123</a:t>
            </a:r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,1 </a:t>
            </a:r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тыс.руб.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0,8%</a:t>
            </a:r>
            <a:endParaRPr lang="ru-RU" sz="7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5</a:t>
            </a:r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,0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7140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14129859"/>
              </p:ext>
            </p:extLst>
          </p:nvPr>
        </p:nvGraphicFramePr>
        <p:xfrm>
          <a:off x="251520" y="908720"/>
          <a:ext cx="8712968" cy="549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3469"/>
                <a:gridCol w="2319139"/>
                <a:gridCol w="877520"/>
                <a:gridCol w="1033742"/>
                <a:gridCol w="1329098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Утверждено решением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Кажлодского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Предусмотрено проектом решения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Кажлодского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2021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2022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2023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2024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Налог на доходы физических лиц,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1,2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5,0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5,0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5,0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источником которых является налоговый агент, за исключение</a:t>
                      </a:r>
                      <a:r>
                        <a:rPr lang="ru-RU" sz="1200" baseline="0" dirty="0" smtClean="0"/>
                        <a:t> и уплата налога осуществляются в соответствии со статьями  224,1  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1,2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5,0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5,0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5,0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</a:t>
                      </a:r>
                      <a:r>
                        <a:rPr lang="ru-RU" sz="1200" baseline="0" dirty="0" smtClean="0"/>
                        <a:t>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 физическими лицами в соответствии со статьей 228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riginal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581128"/>
            <a:ext cx="40271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  <a:reflection blurRad="12700" stA="50000" endPos="50000" dist="5000" dir="5400000" sy="-100000" rotWithShape="0"/>
                </a:effectLst>
              </a:rPr>
              <a:t>100%</a:t>
            </a:r>
            <a:endParaRPr lang="ru-RU" sz="11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212976"/>
            <a:ext cx="47525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18,0 </a:t>
            </a:r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56284" y="1844824"/>
            <a:ext cx="42049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961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тыс.руб.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Рисунок 5" descr="9tsWejio7bM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077072"/>
            <a:ext cx="2913137" cy="25474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69161" y="2967335"/>
            <a:ext cx="2005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100%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52830" y="5301208"/>
            <a:ext cx="382726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75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,2 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78424" y="3068960"/>
            <a:ext cx="275908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2</a:t>
            </a:r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,1%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26804850"/>
              </p:ext>
            </p:extLst>
          </p:nvPr>
        </p:nvGraphicFramePr>
        <p:xfrm>
          <a:off x="467544" y="1397000"/>
          <a:ext cx="6696747" cy="48818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584176"/>
                <a:gridCol w="1008113"/>
                <a:gridCol w="1008113"/>
                <a:gridCol w="1008113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доходов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 решением Совета</a:t>
                      </a:r>
                      <a:endParaRPr lang="ru-RU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Предусмотрено проектом решения Совета</a:t>
                      </a:r>
                      <a:endParaRPr lang="ru-RU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2019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Доходы от сдачи в аренду имущества, находящегося в оперативном управлении органов управления поселений и созданных ими учреждений (за исключением имущества муниципальных автономных учреждений)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14,8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23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Прочие неналоговые доходы бюджетных поселений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ммерческ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293096"/>
            <a:ext cx="2627784" cy="25649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4338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Доходы от сдачи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аренду имущества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wealth_mana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3928" y="0"/>
            <a:ext cx="5004048" cy="3336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692696"/>
            <a:ext cx="28421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доходы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949280"/>
            <a:ext cx="82089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ачисляются в бюджет 100%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1623594536"/>
              </p:ext>
            </p:extLst>
          </p:nvPr>
        </p:nvGraphicFramePr>
        <p:xfrm>
          <a:off x="683568" y="2924944"/>
          <a:ext cx="813690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79512" y="2636912"/>
            <a:ext cx="8712968" cy="5816977"/>
          </a:xfrm>
          <a:prstGeom prst="rect">
            <a:avLst/>
          </a:prstGeom>
          <a:solidFill>
            <a:schemeClr val="accent5">
              <a:alpha val="74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endParaRPr lang="ru-RU" sz="28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2022-586,9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2023-284,9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т.руб.,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2024-293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</a:t>
            </a:r>
          </a:p>
          <a:p>
            <a:pPr algn="ctr"/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субсидии бюджетам сельских поселений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2022г- 37,9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2023г-328,8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2024-319,8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межбюджетные 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353,5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 руб.,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2023- 358,0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2024- 379,6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</a:t>
            </a:r>
          </a:p>
          <a:p>
            <a:pPr>
              <a:buFontTx/>
              <a:buChar char="-"/>
            </a:pP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бюджетам на осуществление первичного воинского учета на территориях, где отсутствуют военные комиссариаты –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2022- 89,8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2023- 92,8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2024- 96 тыс.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руб</a:t>
            </a:r>
            <a:endParaRPr lang="ru-RU" sz="2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полномочий субъектов Российской Федерации: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2022-0,2т.руб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2023-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0,2т.руб,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2024-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0,2т.руб.,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rgbClr val="FFFFFF">
              <a:alpha val="58000"/>
            </a:srgb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на плановый период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2024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0" y="-1654536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0" y="254913"/>
            <a:ext cx="2031325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	9	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emeen-budj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652198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2267744" y="260648"/>
            <a:ext cx="6677025" cy="1637481"/>
          </a:xfrm>
          <a:prstGeom prst="rect">
            <a:avLst/>
          </a:prstGeom>
          <a:solidFill>
            <a:schemeClr val="lt1">
              <a:alpha val="76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211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Параметры расходной части бюджета</a:t>
            </a:r>
          </a:p>
          <a:p>
            <a:pPr algn="ctr" rtl="0"/>
            <a:r>
              <a:rPr lang="ru-RU" sz="36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Кажлодского</a:t>
            </a:r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сельского поселения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на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2022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год 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на плановый период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2023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2024гг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.</a:t>
            </a:r>
            <a:endParaRPr lang="ru-RU" sz="3600" kern="10" spc="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33265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1800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32194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0" y="371703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120791320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34000" y="3171825"/>
            <a:ext cx="3810000" cy="368617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347864" y="3284984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1534,1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63888" y="4221088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1584,6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5157192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2024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1634,5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0811324"/>
              </p:ext>
            </p:extLst>
          </p:nvPr>
        </p:nvGraphicFramePr>
        <p:xfrm>
          <a:off x="323528" y="260648"/>
          <a:ext cx="8568952" cy="741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044116"/>
                <a:gridCol w="1044116"/>
                <a:gridCol w="1044116"/>
                <a:gridCol w="104411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2024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613,5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1685,8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1718,9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1782,8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Условно утвержденные расходы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Общегосударственные вопросы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890,8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941,9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944,2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946,7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55,8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54,9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53,1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105,7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100,2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100,3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Национальная</a:t>
                      </a:r>
                      <a:r>
                        <a:rPr lang="ru-RU" sz="1400" b="1" baseline="0" dirty="0" smtClean="0"/>
                        <a:t> оборона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86,8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89,8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92,8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96,0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5,3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5,4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5,4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103,5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103,3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104,8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Национальная экономика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341,2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352,5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357,7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379,3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20,9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20,8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21,3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103,3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101,5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106,0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Жилищно-коммунальное хозяйство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191,3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188,3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186,5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185,9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11,2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10,8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98,4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99,0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99,7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Социальная политика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103,3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113,2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113,5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123,7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6,7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6,6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6,9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109,6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smtClean="0"/>
                        <a:t>109,0</a:t>
                      </a:r>
                      <a:endParaRPr lang="ru-RU" sz="1400" i="1" dirty="0"/>
                    </a:p>
                  </a:txBody>
                  <a:tcPr anchor="b"/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5486</TotalTime>
  <Words>842</Words>
  <Application>Microsoft Office PowerPoint</Application>
  <PresentationFormat>Экран (4:3)</PresentationFormat>
  <Paragraphs>287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Default Design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Кажлодка</cp:lastModifiedBy>
  <cp:revision>165</cp:revision>
  <dcterms:created xsi:type="dcterms:W3CDTF">2015-12-02T03:11:26Z</dcterms:created>
  <dcterms:modified xsi:type="dcterms:W3CDTF">2022-02-14T13:13:05Z</dcterms:modified>
</cp:coreProperties>
</file>