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709" r:id="rId1"/>
  </p:sldMasterIdLst>
  <p:notesMasterIdLst>
    <p:notesMasterId r:id="rId17"/>
  </p:notesMasterIdLst>
  <p:sldIdLst>
    <p:sldId id="260" r:id="rId2"/>
    <p:sldId id="261" r:id="rId3"/>
    <p:sldId id="294" r:id="rId4"/>
    <p:sldId id="311" r:id="rId5"/>
    <p:sldId id="264" r:id="rId6"/>
    <p:sldId id="266" r:id="rId7"/>
    <p:sldId id="298" r:id="rId8"/>
    <p:sldId id="295" r:id="rId9"/>
    <p:sldId id="312" r:id="rId10"/>
    <p:sldId id="299" r:id="rId11"/>
    <p:sldId id="300" r:id="rId12"/>
    <p:sldId id="302" r:id="rId13"/>
    <p:sldId id="268" r:id="rId14"/>
    <p:sldId id="273" r:id="rId15"/>
    <p:sldId id="314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662624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033" autoAdjust="0"/>
    <p:restoredTop sz="94660"/>
  </p:normalViewPr>
  <p:slideViewPr>
    <p:cSldViewPr>
      <p:cViewPr varScale="1">
        <p:scale>
          <a:sx n="104" d="100"/>
          <a:sy n="104" d="100"/>
        </p:scale>
        <p:origin x="-2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2000">
                <a:solidFill>
                  <a:srgbClr val="FFFFCC"/>
                </a:solidFill>
              </a:defRPr>
            </a:pPr>
            <a:r>
              <a:rPr lang="ru-RU" dirty="0" smtClean="0"/>
              <a:t> </a:t>
            </a:r>
            <a:endParaRPr lang="ru-RU" dirty="0"/>
          </a:p>
        </c:rich>
      </c:tx>
      <c:layout>
        <c:manualLayout>
          <c:xMode val="edge"/>
          <c:yMode val="edge"/>
          <c:x val="0.76017753628750184"/>
          <c:y val="0.12313150741653577"/>
        </c:manualLayout>
      </c:layout>
      <c:overlay val="1"/>
    </c:title>
    <c:view3D>
      <c:rotX val="30"/>
      <c:rotY val="90"/>
      <c:depthPercent val="130"/>
      <c:perspective val="50"/>
    </c:view3D>
    <c:plotArea>
      <c:layout>
        <c:manualLayout>
          <c:layoutTarget val="inner"/>
          <c:xMode val="edge"/>
          <c:yMode val="edge"/>
          <c:x val="2.7777777777777991E-3"/>
          <c:y val="0"/>
          <c:w val="0.68463462698231004"/>
          <c:h val="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 </c:v>
                </c:pt>
              </c:strCache>
            </c:strRef>
          </c:tx>
          <c:explosion val="5"/>
          <c:dPt>
            <c:idx val="0"/>
            <c:spPr>
              <a:solidFill>
                <a:schemeClr val="accent1">
                  <a:lumMod val="75000"/>
                </a:schemeClr>
              </a:solidFill>
            </c:spPr>
          </c:dPt>
          <c:dLbls>
            <c:dLbl>
              <c:idx val="0"/>
              <c:layout>
                <c:manualLayout>
                  <c:x val="9.7427055993001263E-2"/>
                  <c:y val="-0.1415021674331085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29,5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3233437226596675"/>
                  <c:y val="9.8347826851551048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2,0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800" b="1" i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 </c:v>
                </c:pt>
              </c:strCache>
            </c:strRef>
          </c:cat>
          <c:val>
            <c:numRef>
              <c:f>Лист1!$B$2:$B$3</c:f>
              <c:numCache>
                <c:formatCode>0.00%</c:formatCode>
                <c:ptCount val="2"/>
                <c:pt idx="0">
                  <c:v>0.91900000000000004</c:v>
                </c:pt>
                <c:pt idx="1">
                  <c:v>8.1000000000000044E-2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61260083114611008"/>
          <c:y val="0.11001481592206032"/>
          <c:w val="0.38617640973047168"/>
          <c:h val="0.14261643907886373"/>
        </c:manualLayout>
      </c:layout>
      <c:txPr>
        <a:bodyPr/>
        <a:lstStyle/>
        <a:p>
          <a:pPr>
            <a:defRPr sz="1600">
              <a:solidFill>
                <a:schemeClr val="tx2">
                  <a:lumMod val="75000"/>
                </a:schemeClr>
              </a:solidFill>
            </a:defRPr>
          </a:pPr>
          <a:endParaRPr lang="ru-RU"/>
        </a:p>
      </c:txPr>
    </c:legend>
    <c:plotVisOnly val="1"/>
    <c:dispBlanksAs val="zero"/>
  </c:chart>
  <c:spPr>
    <a:noFill/>
    <a:ln>
      <a:noFill/>
    </a:ln>
  </c:sp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6230BC-76B0-4406-886B-2B2E325456D2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857476-A245-40AF-B817-18D707A472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02815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altLang="zh-CN" smtClean="0"/>
              <a:t>Образец подзаголовка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altLang="zh-CN" noProof="0" smtClean="0"/>
              <a:t>Вставка рисунка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заголовка</a:t>
            </a:r>
            <a:endParaRPr lang="en-US" altLang="zh-CN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en-US" altLang="zh-CN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SimSun" pitchFamily="2" charset="-122"/>
              </a:defRPr>
            </a:lvl1pPr>
          </a:lstStyle>
          <a:p>
            <a:fld id="{FFC56AC1-8692-44C5-94DB-8A02EBB95D78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SimSun" pitchFamily="2" charset="-122"/>
              </a:defRPr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SimSun" pitchFamily="2" charset="-122"/>
              </a:defRPr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ransition>
    <p:pull dir="ld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img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57999"/>
          </a:xfrm>
          <a:prstGeom prst="rect">
            <a:avLst/>
          </a:prstGeom>
        </p:spPr>
      </p:pic>
      <p:sp>
        <p:nvSpPr>
          <p:cNvPr id="40968" name="Rectangle 8"/>
          <p:cNvSpPr>
            <a:spLocks noChangeArrowheads="1"/>
          </p:cNvSpPr>
          <p:nvPr/>
        </p:nvSpPr>
        <p:spPr bwMode="auto">
          <a:xfrm>
            <a:off x="4429124" y="4073008"/>
            <a:ext cx="4463356" cy="22775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 решению Совета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Торбеевского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муниципального района от 29.12.2021г. №20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«О бюджете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Торбеевского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муниципального района Республики Мордовия на 2022</a:t>
            </a:r>
            <a:r>
              <a:rPr kumimoji="0" lang="ru-RU" b="1" i="1" u="none" strike="noStrike" cap="none" normalizeH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год и на плановый период 2023 – 2024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гг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»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970" name="Rectangle 10"/>
          <p:cNvSpPr>
            <a:spLocks noChangeArrowheads="1"/>
          </p:cNvSpPr>
          <p:nvPr/>
        </p:nvSpPr>
        <p:spPr bwMode="auto">
          <a:xfrm>
            <a:off x="3275856" y="2044298"/>
            <a:ext cx="547260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5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БЮДЖЕТ</a:t>
            </a:r>
            <a:endParaRPr kumimoji="0" lang="ru-RU" sz="900" b="1" i="0" u="none" strike="noStrike" spc="50" normalizeH="0" baseline="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5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4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ДЛЯ ГРАЖДАН </a:t>
            </a:r>
            <a:endParaRPr kumimoji="0" lang="ru-RU" sz="700" b="1" i="0" u="none" strike="noStrike" spc="50" normalizeH="0" baseline="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1600" b="1" i="0" u="none" strike="noStrik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9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endParaRPr kumimoji="0" lang="ru-RU" sz="20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5" name="AutoShape 7"/>
          <p:cNvSpPr>
            <a:spLocks noChangeArrowheads="1"/>
          </p:cNvSpPr>
          <p:nvPr/>
        </p:nvSpPr>
        <p:spPr bwMode="auto">
          <a:xfrm>
            <a:off x="1115616" y="548680"/>
            <a:ext cx="7488832" cy="3096344"/>
          </a:xfrm>
          <a:prstGeom prst="snip1Rect">
            <a:avLst>
              <a:gd name="adj" fmla="val 48183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47000">
                <a:srgbClr val="E6E6E6"/>
              </a:gs>
            </a:gsLst>
            <a:lin ang="5400000" scaled="0"/>
          </a:gradFill>
          <a:ln w="3175">
            <a:solidFill>
              <a:srgbClr val="EAF1DD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Решение по  бюджету разработано в соответствии с бюджетным и налоговым обязательством РФ, порядком составления бюджета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на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2022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год и на плановый период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2023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-2024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гг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на основе: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3" name="AutoShape 5"/>
          <p:cNvSpPr>
            <a:spLocks noChangeArrowheads="1"/>
          </p:cNvSpPr>
          <p:nvPr/>
        </p:nvSpPr>
        <p:spPr bwMode="auto">
          <a:xfrm>
            <a:off x="827584" y="3140968"/>
            <a:ext cx="6912768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4000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 cmpd="sng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ежегодного послания Президента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Федеральному Собранию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0" name="Rectangle 12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 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3" name="Rectangle 15"/>
          <p:cNvSpPr>
            <a:spLocks noChangeArrowheads="1"/>
          </p:cNvSpPr>
          <p:nvPr/>
        </p:nvSpPr>
        <p:spPr bwMode="auto">
          <a:xfrm>
            <a:off x="0" y="90872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auto">
          <a:xfrm>
            <a:off x="1043608" y="4077072"/>
            <a:ext cx="7128792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0001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прогноза социально-экономического развития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2" name="AutoShape 4"/>
          <p:cNvSpPr>
            <a:spLocks noChangeArrowheads="1"/>
          </p:cNvSpPr>
          <p:nvPr/>
        </p:nvSpPr>
        <p:spPr bwMode="auto">
          <a:xfrm>
            <a:off x="1475656" y="5085184"/>
            <a:ext cx="6984776" cy="1224136"/>
          </a:xfrm>
          <a:prstGeom prst="corner">
            <a:avLst/>
          </a:prstGeom>
          <a:gradFill rotWithShape="1">
            <a:gsLst>
              <a:gs pos="0">
                <a:srgbClr val="FFFFCC">
                  <a:alpha val="70000"/>
                </a:srgbClr>
              </a:gs>
              <a:gs pos="100000">
                <a:srgbClr val="FFFFCC">
                  <a:gamma/>
                  <a:tint val="3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5F497A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муниципальных программ</a:t>
            </a:r>
            <a:endParaRPr lang="ru-RU" sz="800" dirty="0" smtClean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err="1" smtClean="0">
                <a:solidFill>
                  <a:srgbClr val="5F497A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lang="ru-RU" b="1" dirty="0" smtClean="0">
                <a:solidFill>
                  <a:srgbClr val="5F497A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</a:t>
            </a:r>
            <a:endParaRPr lang="ru-RU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1dfd246238d6407799c3ea5485e694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790391">
            <a:off x="4601471" y="678646"/>
            <a:ext cx="3630432" cy="561975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  <p:pic>
        <p:nvPicPr>
          <p:cNvPr id="3" name="Рисунок 2" descr="457349.jpg"/>
          <p:cNvPicPr>
            <a:picLocks noChangeAspect="1"/>
          </p:cNvPicPr>
          <p:nvPr/>
        </p:nvPicPr>
        <p:blipFill>
          <a:blip r:embed="rId3" cstate="print">
            <a:lum bright="10000"/>
          </a:blip>
          <a:stretch>
            <a:fillRect/>
          </a:stretch>
        </p:blipFill>
        <p:spPr>
          <a:xfrm rot="20804037">
            <a:off x="901966" y="612118"/>
            <a:ext cx="3699575" cy="547166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188640"/>
            <a:ext cx="846353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Основные характеристики бюджета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27028805"/>
              </p:ext>
            </p:extLst>
          </p:nvPr>
        </p:nvGraphicFramePr>
        <p:xfrm>
          <a:off x="857224" y="1000108"/>
          <a:ext cx="7164799" cy="55545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"/>
                <a:gridCol w="3168352"/>
                <a:gridCol w="1188133"/>
                <a:gridCol w="1188133"/>
                <a:gridCol w="1188133"/>
              </a:tblGrid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Показатель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2022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2023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2024</a:t>
                      </a:r>
                      <a:endParaRPr lang="ru-RU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Доходы,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2404,1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2462,5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2574,8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 из них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Налоговые доходы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710,2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748,2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802,8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Неналоговые доходы</a:t>
                      </a:r>
                    </a:p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47,9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49,8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51,8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Доходы от продажи материальных и нематериальных активов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300,0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312,0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324,5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Безвозмездные поступления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1346,0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1352,5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1395,7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из них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     дотации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404,5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23,4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23,4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% к предыдущему</a:t>
                      </a:r>
                      <a:r>
                        <a:rPr lang="ru-RU" sz="1600" baseline="0" dirty="0" smtClean="0"/>
                        <a:t> году</a:t>
                      </a:r>
                      <a:endParaRPr lang="ru-RU" sz="16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103,7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102,4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104,6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Расходы,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2390,0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2441,3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2546,6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3089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% к предыдущему</a:t>
                      </a:r>
                      <a:r>
                        <a:rPr lang="ru-RU" sz="1600" baseline="0" dirty="0" smtClean="0"/>
                        <a:t> году</a:t>
                      </a:r>
                      <a:endParaRPr lang="ru-RU" sz="16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101,6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102,1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104,3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5655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Дефицит (-)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err="1" smtClean="0"/>
                        <a:t>Профицит</a:t>
                      </a:r>
                      <a:r>
                        <a:rPr lang="ru-RU" sz="1600" b="1" dirty="0" smtClean="0"/>
                        <a:t> (+)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14,1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21,2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28,2</a:t>
                      </a:r>
                      <a:endParaRPr lang="ru-RU" sz="1600" b="1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38056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effectLst>
            <a:softEdge rad="317500"/>
          </a:effectLst>
        </p:spPr>
      </p:pic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755576" y="404664"/>
          <a:ext cx="7848872" cy="1682496"/>
        </p:xfrm>
        <a:graphic>
          <a:graphicData uri="http://schemas.openxmlformats.org/drawingml/2006/table">
            <a:tbl>
              <a:tblPr/>
              <a:tblGrid>
                <a:gridCol w="7848872"/>
              </a:tblGrid>
              <a:tr h="12289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i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</a:rPr>
                        <a:t>Доходы бюджета </a:t>
                      </a:r>
                      <a:r>
                        <a:rPr lang="ru-RU" sz="3200" b="1" i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</a:rPr>
                        <a:t>– безвозмездные и безвозвратные поступления денежных средств в бюджет</a:t>
                      </a:r>
                      <a:endParaRPr lang="ru-RU" sz="1100" b="1" dirty="0">
                        <a:solidFill>
                          <a:srgbClr val="C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6">
                            <a:lumMod val="75000"/>
                          </a:schemeClr>
                        </a:gs>
                        <a:gs pos="0">
                          <a:srgbClr val="7030A0"/>
                        </a:gs>
                        <a:gs pos="100000">
                          <a:srgbClr val="B6DDE8">
                            <a:alpha val="46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899592" y="3501008"/>
          <a:ext cx="7632849" cy="2901110"/>
        </p:xfrm>
        <a:graphic>
          <a:graphicData uri="http://schemas.openxmlformats.org/drawingml/2006/table">
            <a:tbl>
              <a:tblPr/>
              <a:tblGrid>
                <a:gridCol w="2177937"/>
                <a:gridCol w="337609"/>
                <a:gridCol w="2369973"/>
                <a:gridCol w="366001"/>
                <a:gridCol w="2381329"/>
              </a:tblGrid>
              <a:tr h="6446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налоговые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неналоговые</a:t>
                      </a:r>
                      <a:endParaRPr lang="ru-RU" sz="1000" b="1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1849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безвозмездные поступления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65F91"/>
                    </a:solidFill>
                  </a:tcPr>
                </a:tc>
              </a:tr>
              <a:tr h="22564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налогов, установленные налоговым кодексом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C0D9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других  </a:t>
                      </a:r>
                      <a:r>
                        <a:rPr lang="ru-RU" sz="1600" b="1" dirty="0" smtClean="0">
                          <a:latin typeface="Times New Roman"/>
                          <a:ea typeface="Calibri"/>
                        </a:rPr>
                        <a:t>пошлин </a:t>
                      </a: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и сборов, установленных законодательством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6DDE8">
                        <a:alpha val="4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других бюджетов (межбюджетные трансферты)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</a:tbl>
          </a:graphicData>
        </a:graphic>
      </p:graphicFrame>
      <p:sp>
        <p:nvSpPr>
          <p:cNvPr id="60417" name="AutoShape 1"/>
          <p:cNvSpPr>
            <a:spLocks noChangeArrowheads="1"/>
          </p:cNvSpPr>
          <p:nvPr/>
        </p:nvSpPr>
        <p:spPr bwMode="auto">
          <a:xfrm>
            <a:off x="3923928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00B0F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9" name="AutoShape 3"/>
          <p:cNvSpPr>
            <a:spLocks noChangeArrowheads="1"/>
          </p:cNvSpPr>
          <p:nvPr/>
        </p:nvSpPr>
        <p:spPr bwMode="auto">
          <a:xfrm>
            <a:off x="6732240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chemeClr val="accent2">
                  <a:lumMod val="75000"/>
                </a:schemeClr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8" name="AutoShape 2"/>
          <p:cNvSpPr>
            <a:spLocks noChangeArrowheads="1"/>
          </p:cNvSpPr>
          <p:nvPr/>
        </p:nvSpPr>
        <p:spPr bwMode="auto">
          <a:xfrm>
            <a:off x="1187624" y="2564904"/>
            <a:ext cx="1368152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7030A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AutoShape 3" descr="Уголки"/>
          <p:cNvSpPr>
            <a:spLocks noChangeArrowheads="1"/>
          </p:cNvSpPr>
          <p:nvPr/>
        </p:nvSpPr>
        <p:spPr bwMode="auto">
          <a:xfrm>
            <a:off x="1403648" y="836712"/>
            <a:ext cx="6492875" cy="2232248"/>
          </a:xfrm>
          <a:prstGeom prst="cube">
            <a:avLst>
              <a:gd name="adj" fmla="val 31000"/>
            </a:avLst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Общая сумма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составляет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2022--------------2404,1 тыс.руб.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2023--------------2462,5 тыс.руб.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2024--------------2574,8 тыс.руб.</a:t>
            </a:r>
            <a:endParaRPr lang="ru-RU" sz="800" dirty="0" smtClean="0">
              <a:latin typeface="Arial" pitchFamily="34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2" name="AutoShape 4" descr="Уголки"/>
          <p:cNvSpPr>
            <a:spLocks noChangeArrowheads="1"/>
          </p:cNvSpPr>
          <p:nvPr/>
        </p:nvSpPr>
        <p:spPr bwMode="auto">
          <a:xfrm>
            <a:off x="2266950" y="457200"/>
            <a:ext cx="4999038" cy="1027584"/>
          </a:xfrm>
          <a:prstGeom prst="cube">
            <a:avLst>
              <a:gd name="adj" fmla="val 15907"/>
            </a:avLst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ln w="9525">
            <a:solidFill>
              <a:srgbClr val="62242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Доходы бюджета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200" b="1" i="0" u="none" strike="noStrike" cap="none" normalizeH="0" baseline="0" dirty="0" err="1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4046257162"/>
              </p:ext>
            </p:extLst>
          </p:nvPr>
        </p:nvGraphicFramePr>
        <p:xfrm>
          <a:off x="285720" y="3143248"/>
          <a:ext cx="8858280" cy="40428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837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8375" name="Rectangle 7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9" name="Rectangle 11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260648"/>
            <a:ext cx="7239931" cy="1754326"/>
          </a:xfrm>
          <a:prstGeom prst="rect">
            <a:avLst/>
          </a:prstGeom>
          <a:solidFill>
            <a:schemeClr val="lt1">
              <a:alpha val="63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Налог на имущество</a:t>
            </a:r>
          </a:p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 физических лиц</a:t>
            </a:r>
            <a:endParaRPr lang="ru-RU" sz="5400" b="1" dirty="0">
              <a:ln w="50800"/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450912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2022 – 7,4 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522920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2023 – 7,4 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115616" y="594928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2024 – 7,4 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431bf095_resizedScaled_817to6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528" y="1988840"/>
            <a:ext cx="5289361" cy="4585692"/>
          </a:xfrm>
          <a:prstGeom prst="snip1Rect">
            <a:avLst>
              <a:gd name="adj" fmla="val 50000"/>
            </a:avLst>
          </a:prstGeom>
          <a:effectLst>
            <a:softEdge rad="6350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10284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</a:t>
            </a:r>
            <a:r>
              <a:rPr lang="ru-RU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алог на доходы </a:t>
            </a: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физических лиц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763688" y="2420888"/>
            <a:ext cx="8763139" cy="169277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0,08%</a:t>
            </a:r>
          </a:p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от собственных доходов </a:t>
            </a:r>
            <a:endParaRPr lang="ru-RU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1065882"/>
            <a:ext cx="864096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88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2,0</a:t>
            </a:r>
            <a:r>
              <a:rPr lang="ru-RU" sz="88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тыс.руб.</a:t>
            </a:r>
            <a:endParaRPr lang="ru-RU" sz="88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-171400"/>
            <a:ext cx="9144000" cy="10284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</a:t>
            </a:r>
            <a:r>
              <a:rPr lang="ru-RU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алог на доходы </a:t>
            </a: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физических лиц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314129859"/>
              </p:ext>
            </p:extLst>
          </p:nvPr>
        </p:nvGraphicFramePr>
        <p:xfrm>
          <a:off x="251520" y="908720"/>
          <a:ext cx="8280920" cy="5003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99317"/>
                <a:gridCol w="1921363"/>
                <a:gridCol w="1000911"/>
                <a:gridCol w="1159329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Утверждено решением Совета </a:t>
                      </a:r>
                      <a:r>
                        <a:rPr lang="ru-RU" sz="1400" dirty="0" err="1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Хилковского</a:t>
                      </a:r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 сельского поселения</a:t>
                      </a:r>
                      <a:endParaRPr lang="ru-RU" sz="14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Предусмотрено проектом решения Совета </a:t>
                      </a:r>
                      <a:r>
                        <a:rPr lang="ru-RU" sz="1400" dirty="0" err="1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Хилковского</a:t>
                      </a:r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 сельского поселения</a:t>
                      </a:r>
                      <a:endParaRPr lang="ru-RU" sz="14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2022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2023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2024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Налог на доходы физических лиц, всего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2,0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2,0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2,0</a:t>
                      </a:r>
                      <a:endParaRPr lang="ru-RU" b="1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источником которых является налоговый агент, за исключение</a:t>
                      </a:r>
                      <a:r>
                        <a:rPr lang="ru-RU" sz="1200" baseline="0" dirty="0" smtClean="0"/>
                        <a:t> и уплата налога осуществляются в соответствии со статьями  224,1  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2,0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полученных</a:t>
                      </a:r>
                      <a:r>
                        <a:rPr lang="ru-RU" sz="1200" baseline="0" dirty="0" smtClean="0"/>
                        <a:t> от осуществления деятельности физическими лицами, зарегистрированными в качестве индивидуальных предпринимателей, нотариусов, занимающихся частной практикой, адвокатов, учредивших адвокатские кабинеты, и других лиц, занимающихся частной практикой в соответствии со статьей 227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полученных физическими лицами в соответствии со статьей 228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439972652general_pages_i50245_socialno_nezashchishchennye_jiteli_syol_marksovskogo_raiona_poluchili_lgoty_po_zemelnomu_nalogu.jp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404664"/>
            <a:ext cx="756084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Земельный</a:t>
            </a:r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налог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67740" y="1844824"/>
            <a:ext cx="47820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699,8 </a:t>
            </a:r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тыс.руб.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6" name="Рисунок 5" descr="9tsWejio7bM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59832" y="4077072"/>
            <a:ext cx="2913137" cy="2547440"/>
          </a:xfrm>
          <a:prstGeom prst="rect">
            <a:avLst/>
          </a:prstGeom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2568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2132856"/>
            <a:ext cx="5196408" cy="292298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454944" y="332656"/>
            <a:ext cx="667702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Налоги на </a:t>
            </a:r>
          </a:p>
          <a:p>
            <a:pPr algn="ctr"/>
            <a:r>
              <a:rPr lang="ru-RU" sz="5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совокупный доход</a:t>
            </a:r>
            <a:endParaRPr lang="ru-RU" sz="5400" b="1" dirty="0">
              <a:ln w="1016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5085184"/>
            <a:ext cx="83147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i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Единый сельскохозяйственный </a:t>
            </a:r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налог </a:t>
            </a:r>
          </a:p>
          <a:p>
            <a:pPr algn="ctr"/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1,0 тыс.руб.</a:t>
            </a:r>
            <a:endParaRPr lang="ru-RU" sz="3200" b="1" i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inance_maj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346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548680"/>
            <a:ext cx="79118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Неналоговые доходы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745565" y="5301208"/>
            <a:ext cx="41414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347,9 тыс.руб.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86182" y="3071810"/>
            <a:ext cx="338746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14,5%</a:t>
            </a:r>
            <a:endParaRPr lang="ru-RU" sz="8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e5e9994dfceea3844999360c2ff60dc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26720"/>
            <a:ext cx="9144000" cy="643128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3" name="Прямоугольник 12"/>
          <p:cNvSpPr/>
          <p:nvPr/>
        </p:nvSpPr>
        <p:spPr>
          <a:xfrm>
            <a:off x="214282" y="1357298"/>
            <a:ext cx="8712968" cy="5386090"/>
          </a:xfrm>
          <a:prstGeom prst="rect">
            <a:avLst/>
          </a:prstGeom>
          <a:solidFill>
            <a:schemeClr val="accent5">
              <a:alpha val="74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endParaRPr lang="ru-RU" sz="24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дотации на выравнивание бюджетной обеспеченности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</a:t>
            </a:r>
          </a:p>
          <a:p>
            <a:pPr algn="ctr"/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2022-1346,0 т.руб., 2023-1352,5 т.руб.,2024-1395,7 т.руб.</a:t>
            </a:r>
          </a:p>
          <a:p>
            <a:pPr algn="ctr"/>
            <a:endParaRPr lang="ru-RU" sz="2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>
              <a:buFontTx/>
              <a:buChar char="-"/>
            </a:pP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Прочие субсидии бюджетам сельских поселений в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2022г- 240,4 т.руб.</a:t>
            </a: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2023г-616,7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2024-619,2 т.руб.</a:t>
            </a:r>
          </a:p>
          <a:p>
            <a:pPr>
              <a:buFontTx/>
              <a:buChar char="-"/>
            </a:pP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межбюджетные трансферты, передаваемые бюджетам сельских поселений из бюджета муниципального района на осуществление части полномочий по решению вопросов местного значения в соответствии с заключенными соглашениями в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2022 – 611,1 т. руб., 2023- 619,4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2024- 656,9 т.руб.</a:t>
            </a:r>
          </a:p>
          <a:p>
            <a:pPr>
              <a:buFontTx/>
              <a:buChar char="-"/>
            </a:pP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-субвенции бюджетам на осуществление первичного воинского учета на территориях, где отсутствуют военные комиссариаты – 2022- 89,8 </a:t>
            </a:r>
            <a:r>
              <a:rPr lang="ru-RU" sz="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2023- 92,8 </a:t>
            </a:r>
            <a:r>
              <a:rPr lang="ru-RU" sz="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2000" b="1" cap="none" spc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2024- 96,0 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 руб.</a:t>
            </a: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-субвенции местным бюджетам на выполнение полномочий субъектов Российской Федерации: 2022-0,2т.руб., 2023- 0, т.руб., 2024- 0,2.руб.,</a:t>
            </a:r>
            <a:endParaRPr lang="ru-RU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6329" name="AutoShape 9"/>
          <p:cNvSpPr>
            <a:spLocks noChangeArrowheads="1"/>
          </p:cNvSpPr>
          <p:nvPr/>
        </p:nvSpPr>
        <p:spPr bwMode="auto">
          <a:xfrm>
            <a:off x="179512" y="260648"/>
            <a:ext cx="8766051" cy="1008112"/>
          </a:xfrm>
          <a:prstGeom prst="plaque">
            <a:avLst>
              <a:gd name="adj" fmla="val 16667"/>
            </a:avLst>
          </a:prstGeom>
          <a:solidFill>
            <a:srgbClr val="FFFFFF">
              <a:alpha val="58000"/>
            </a:srgbClr>
          </a:solidFill>
          <a:ln w="95250">
            <a:solidFill>
              <a:srgbClr val="FFFFCC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Объем безвозмездных поступлений в бюджет поселения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2022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год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 на плановый период 2023 и 2024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гг.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33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6332" name="Rectangle 12"/>
          <p:cNvSpPr>
            <a:spLocks noChangeArrowheads="1"/>
          </p:cNvSpPr>
          <p:nvPr/>
        </p:nvSpPr>
        <p:spPr bwMode="auto">
          <a:xfrm>
            <a:off x="0" y="-1654536"/>
            <a:ext cx="184731" cy="627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semeen-budje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652198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8676" name="WordArt 4"/>
          <p:cNvSpPr>
            <a:spLocks noChangeArrowheads="1" noChangeShapeType="1" noTextEdit="1"/>
          </p:cNvSpPr>
          <p:nvPr/>
        </p:nvSpPr>
        <p:spPr bwMode="auto">
          <a:xfrm>
            <a:off x="2267744" y="260648"/>
            <a:ext cx="6677025" cy="1637481"/>
          </a:xfrm>
          <a:prstGeom prst="rect">
            <a:avLst/>
          </a:prstGeom>
          <a:solidFill>
            <a:schemeClr val="lt1">
              <a:alpha val="76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fromWordArt="1">
            <a:prstTxWarp prst="textPlain">
              <a:avLst>
                <a:gd name="adj" fmla="val 50211"/>
              </a:avLst>
            </a:prstTxWarp>
          </a:bodyPr>
          <a:lstStyle/>
          <a:p>
            <a:pPr algn="ctr" rtl="0"/>
            <a:r>
              <a:rPr lang="ru-RU" sz="3600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Параметры расходной части бюджета</a:t>
            </a:r>
          </a:p>
          <a:p>
            <a:pPr algn="ctr" rtl="0"/>
            <a:r>
              <a:rPr lang="ru-RU" sz="3600" kern="10" dirty="0" err="1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Хилковского</a:t>
            </a:r>
            <a:r>
              <a:rPr lang="ru-RU" sz="3600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 сельского поселения</a:t>
            </a:r>
          </a:p>
          <a:p>
            <a:pPr algn="ctr" rtl="0"/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на 2022 год </a:t>
            </a:r>
          </a:p>
          <a:p>
            <a:pPr algn="ctr" rtl="0"/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и на плановый период 2023 и 2024гг.</a:t>
            </a:r>
            <a:endParaRPr lang="ru-RU" sz="3600" kern="10" spc="0" dirty="0">
              <a:ln w="9525">
                <a:noFill/>
                <a:round/>
                <a:headEnd/>
                <a:tailEnd/>
              </a:ln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0" y="332656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18002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32194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8686" name="Rectangle 14"/>
          <p:cNvSpPr>
            <a:spLocks noChangeArrowheads="1"/>
          </p:cNvSpPr>
          <p:nvPr/>
        </p:nvSpPr>
        <p:spPr bwMode="auto">
          <a:xfrm>
            <a:off x="0" y="3717032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 descr="1207913206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34000" y="3171825"/>
            <a:ext cx="3810000" cy="3686175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347864" y="3284984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2022 –2390,0 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563888" y="4221088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2023 – 2441,3 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779912" y="5157192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2024 – 2546,6 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60811324"/>
              </p:ext>
            </p:extLst>
          </p:nvPr>
        </p:nvGraphicFramePr>
        <p:xfrm>
          <a:off x="323528" y="83848"/>
          <a:ext cx="8534752" cy="69227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77166"/>
                <a:gridCol w="1143008"/>
                <a:gridCol w="1143008"/>
                <a:gridCol w="107157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Наименование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2024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Расходы</a:t>
                      </a:r>
                      <a:r>
                        <a:rPr lang="ru-RU" b="1" baseline="0" dirty="0" smtClean="0"/>
                        <a:t> , всего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2390,0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2441,3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2546,6</a:t>
                      </a:r>
                      <a:endParaRPr lang="ru-RU" b="1" dirty="0"/>
                    </a:p>
                  </a:txBody>
                  <a:tcPr/>
                </a:tc>
              </a:tr>
              <a:tr h="17458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Условно утвержденные расходы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28,3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60,0</a:t>
                      </a:r>
                      <a:endParaRPr lang="ru-RU" dirty="0"/>
                    </a:p>
                  </a:txBody>
                  <a:tcPr/>
                </a:tc>
              </a:tr>
              <a:tr h="308886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Общегосударственные вопросы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1185,3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1192,1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1199,3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49,6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49,4          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48,2</a:t>
                      </a:r>
                      <a:endParaRPr lang="ru-RU" sz="1400" i="1" dirty="0"/>
                    </a:p>
                  </a:txBody>
                  <a:tcPr anchor="b"/>
                </a:tc>
              </a:tr>
              <a:tr h="241264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87,0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100,6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100,6</a:t>
                      </a:r>
                      <a:endParaRPr lang="ru-RU" sz="1400" i="1" dirty="0"/>
                    </a:p>
                  </a:txBody>
                  <a:tcPr anchor="b"/>
                </a:tc>
              </a:tr>
              <a:tr h="222216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Национальная</a:t>
                      </a:r>
                      <a:r>
                        <a:rPr lang="ru-RU" sz="1400" b="1" baseline="0" dirty="0" smtClean="0"/>
                        <a:t> оборона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89,8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92,8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96,0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3,8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3,8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3,9</a:t>
                      </a:r>
                      <a:endParaRPr lang="ru-RU" sz="1400" i="1" dirty="0"/>
                    </a:p>
                  </a:txBody>
                  <a:tcPr anchor="b"/>
                </a:tc>
              </a:tr>
              <a:tr h="29747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103,5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103,3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103,4</a:t>
                      </a:r>
                      <a:endParaRPr lang="ru-RU" sz="1400" i="1" dirty="0"/>
                    </a:p>
                  </a:txBody>
                  <a:tcPr anchor="b"/>
                </a:tc>
              </a:tr>
              <a:tr h="325096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Национальная экономика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610,1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619,0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656,5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25,5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25,7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26,4</a:t>
                      </a:r>
                      <a:endParaRPr lang="ru-RU" sz="1400" i="1" dirty="0"/>
                    </a:p>
                  </a:txBody>
                  <a:tcPr anchor="b"/>
                </a:tc>
              </a:tr>
              <a:tr h="328912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156,9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101,5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106,1</a:t>
                      </a:r>
                      <a:endParaRPr lang="ru-RU" sz="1400" i="1" dirty="0"/>
                    </a:p>
                  </a:txBody>
                  <a:tcPr anchor="b"/>
                </a:tc>
              </a:tr>
              <a:tr h="239078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Жилищно-коммунальное хозяйство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278,3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281,9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287,1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11,6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11,7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11,5</a:t>
                      </a:r>
                      <a:endParaRPr lang="ru-RU" sz="1400" i="1" dirty="0"/>
                    </a:p>
                  </a:txBody>
                  <a:tcPr anchor="b"/>
                </a:tc>
              </a:tr>
              <a:tr h="171456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289,0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101,3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101,8</a:t>
                      </a:r>
                      <a:endParaRPr lang="ru-RU" sz="1400" i="1" dirty="0"/>
                    </a:p>
                  </a:txBody>
                  <a:tcPr anchor="b"/>
                </a:tc>
              </a:tr>
              <a:tr h="223846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Социальная политика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226,4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227,1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247,6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09,5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09,3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09,7</a:t>
                      </a:r>
                      <a:endParaRPr lang="ru-RU" sz="1400" i="1" dirty="0"/>
                    </a:p>
                  </a:txBody>
                  <a:tcPr anchor="b"/>
                </a:tc>
              </a:tr>
              <a:tr h="12800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123,2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100,3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109,0</a:t>
                      </a:r>
                      <a:endParaRPr lang="ru-RU" sz="1400" i="1" dirty="0"/>
                    </a:p>
                  </a:txBody>
                  <a:tcPr anchor="b"/>
                </a:tc>
              </a:tr>
            </a:tbl>
          </a:graphicData>
        </a:graphic>
      </p:graphicFrame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Motion origin="layout" path="M -3.05556E-6 -4.96762E-6 L 0.01181 -0.96623 " pathEditMode="relative" rAng="0" ptsTypes="AA">
                                      <p:cBhvr>
                                        <p:cTn id="6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0" y="-48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finance-template-6</Template>
  <TotalTime>5680</TotalTime>
  <Words>742</Words>
  <Application>Microsoft Office PowerPoint</Application>
  <PresentationFormat>Экран (4:3)</PresentationFormat>
  <Paragraphs>238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Default Design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Company>office 2007 rus ent: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Администратор</cp:lastModifiedBy>
  <cp:revision>179</cp:revision>
  <dcterms:created xsi:type="dcterms:W3CDTF">2015-12-02T03:11:26Z</dcterms:created>
  <dcterms:modified xsi:type="dcterms:W3CDTF">2022-02-16T07:00:43Z</dcterms:modified>
</cp:coreProperties>
</file>