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notesSlides/_rels/notesSlide8.xml.rels" ContentType="application/vnd.openxmlformats-package.relationships+xml"/>
  <Override PartName="/ppt/notesSlides/notesSlide8.xml" ContentType="application/vnd.openxmlformats-officedocument.presentationml.notesSlide+xml"/>
  <Override PartName="/ppt/_rels/presentation.xml.rels" ContentType="application/vnd.openxmlformats-package.relationships+xml"/>
  <Override PartName="/ppt/media/image15.jpeg" ContentType="image/jpeg"/>
  <Override PartName="/ppt/media/image13.jpeg" ContentType="image/jpeg"/>
  <Override PartName="/ppt/media/image17.png" ContentType="image/png"/>
  <Override PartName="/ppt/media/image12.jpeg" ContentType="image/jpeg"/>
  <Override PartName="/ppt/media/image11.jpeg" ContentType="image/jpeg"/>
  <Override PartName="/ppt/media/image9.png" ContentType="image/png"/>
  <Override PartName="/ppt/media/image10.jpeg" ContentType="image/jpeg"/>
  <Override PartName="/ppt/media/image8.jpeg" ContentType="image/jpeg"/>
  <Override PartName="/ppt/media/image7.jpeg" ContentType="image/jpeg"/>
  <Override PartName="/ppt/media/image14.png" ContentType="image/png"/>
  <Override PartName="/ppt/media/image6.jpeg" ContentType="image/jpeg"/>
  <Override PartName="/ppt/media/image5.jpeg" ContentType="image/jpeg"/>
  <Override PartName="/ppt/media/image4.jpeg" ContentType="image/jpeg"/>
  <Override PartName="/ppt/media/image3.jpeg" ContentType="image/jpeg"/>
  <Override PartName="/ppt/media/image2.jpeg" ContentType="image/jpeg"/>
  <Override PartName="/ppt/media/image1.jpeg" ContentType="image/jpeg"/>
  <Override PartName="/ppt/media/image16.jpeg" ContentType="image/jpeg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1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2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charts/chart8.xml" ContentType="application/vnd.openxmlformats-officedocument.drawingml.char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slides/slide14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19.xml" ContentType="application/vnd.openxmlformats-officedocument.presentationml.slide+xml"/>
  <Override PartName="/ppt/slides/slide15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17.xml" ContentType="application/vnd.openxmlformats-officedocument.presentationml.slide+xml"/>
  <Override PartName="/ppt/slides/_rels/slide5.xml.rels" ContentType="application/vnd.openxmlformats-package.relationships+xml"/>
  <Override PartName="/ppt/slides/_rels/slide13.xml.rels" ContentType="application/vnd.openxmlformats-package.relationships+xml"/>
  <Override PartName="/ppt/slides/_rels/slide17.xml.rels" ContentType="application/vnd.openxmlformats-package.relationships+xml"/>
  <Override PartName="/ppt/slides/_rels/slide4.xml.rels" ContentType="application/vnd.openxmlformats-package.relationships+xml"/>
  <Override PartName="/ppt/slides/_rels/slide12.xml.rels" ContentType="application/vnd.openxmlformats-package.relationships+xml"/>
  <Override PartName="/ppt/slides/_rels/slide16.xml.rels" ContentType="application/vnd.openxmlformats-package.relationships+xml"/>
  <Override PartName="/ppt/slides/_rels/slide11.xml.rels" ContentType="application/vnd.openxmlformats-package.relationships+xml"/>
  <Override PartName="/ppt/slides/_rels/slide15.xml.rels" ContentType="application/vnd.openxmlformats-package.relationships+xml"/>
  <Override PartName="/ppt/slides/_rels/slide10.xml.rels" ContentType="application/vnd.openxmlformats-package.relationships+xml"/>
  <Override PartName="/ppt/slides/_rels/slide14.xml.rels" ContentType="application/vnd.openxmlformats-package.relationships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3.xml.rels" ContentType="application/vnd.openxmlformats-package.relationships+xml"/>
  <Override PartName="/ppt/slides/_rels/slide7.xml.rels" ContentType="application/vnd.openxmlformats-package.relationships+xml"/>
  <Override PartName="/ppt/slides/_rels/slide20.xml.rels" ContentType="application/vnd.openxmlformats-package.relationships+xml"/>
  <Override PartName="/ppt/slides/_rels/slide19.xml.rels" ContentType="application/vnd.openxmlformats-package.relationships+xml"/>
  <Override PartName="/ppt/slides/_rels/slide2.xml.rels" ContentType="application/vnd.openxmlformats-package.relationships+xml"/>
  <Override PartName="/ppt/slides/_rels/slide6.xml.rels" ContentType="application/vnd.openxmlformats-package.relationships+xml"/>
  <Override PartName="/ppt/slides/_rels/slide18.xml.rels" ContentType="application/vnd.openxmlformats-package.relationships+xml"/>
  <Override PartName="/ppt/slides/_rels/slide1.xml.rels" ContentType="application/vnd.openxmlformats-package.relationships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
</Relationships>
</file>

<file path=ppt/charts/chart8.xml><?xml version="1.0" encoding="utf-8"?>
<c:chartSpace xmlns:a="http://schemas.openxmlformats.org/drawingml/2006/main" xmlns:c="http://schemas.openxmlformats.org/drawingml/2006/chart" xmlns:r="http://schemas.openxmlformats.org/officeDocument/2006/relationships">
  <c:lang val="en-US"/>
  <c:chart>
    <c:title>
      <c:layout/>
      <c:tx>
        <c:rich>
          <a:bodyPr/>
          <a:lstStyle/>
          <a:p>
            <a:pPr>
              <a:defRPr/>
            </a:pPr>
            <a:r>
              <a:rPr b="1" sz="2000">
                <a:solidFill>
                  <a:srgbClr val="ffffcc"/>
                </a:solidFill>
                <a:ea typeface="DejaVu Sans"/>
              </a:rPr>
              <a:t> </a:t>
            </a:r>
          </a:p>
        </c:rich>
      </c:tx>
    </c:title>
    <c:view3D>
      <c:rotX val="270"/>
      <c:rotY val="0"/>
      <c:perspective val="50"/>
      <c:rAngAx val="0"/>
    </c:view3D>
    <c:backWall>
      <c:spPr>
        <a:solidFill>
          <a:srgbClr val="d9d9d9"/>
        </a:solidFill>
      </c:spPr>
    </c:backWall>
    <c:floor>
      <c:spPr>
        <a:solidFill>
          <a:srgbClr val="d9d9d9"/>
        </a:solidFill>
      </c:spPr>
    </c:floor>
    <c:plotArea>
      <c:layout/>
      <c:pie3DChart>
        <c:varyColors val="1"/>
        <c:ser>
          <c:idx val="0"/>
          <c:order val="0"/>
          <c:spPr>
            <a:solidFill>
              <a:srgbClr val="bbe0e3"/>
            </a:solidFill>
          </c:spPr>
          <c:explosion val="5"/>
          <c:dPt>
            <c:idx val="0"/>
            <c:spPr>
              <a:solidFill>
                <a:srgbClr val="72bfc5"/>
              </a:solidFill>
            </c:spPr>
          </c:dPt>
          <c:dPt>
            <c:idx val="1"/>
            <c:spPr>
              <a:solidFill>
                <a:srgbClr val="333399"/>
              </a:solidFill>
            </c:spPr>
          </c:dPt>
          <c:cat>
            <c:strRef>
              <c:f>categories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2"/>
                <c:pt idx="0">
                  <c:v>0.306</c:v>
                </c:pt>
                <c:pt idx="1">
                  <c:v>0.0210000000000001</c:v>
                </c:pt>
              </c:numCache>
            </c:numRef>
          </c:val>
        </c:ser>
        <c:firstSliceAng val="0"/>
      </c:pie3DChart>
      <c:spPr>
        <a:solidFill>
          <a:srgbClr val="d9d9d9"/>
        </a:solidFill>
      </c:spPr>
    </c:plotArea>
    <c:legend>
      <c:legendPos val="r"/>
      <c:spPr/>
    </c:legend>
    <c:plotVisOnly val="1"/>
  </c:chart>
  <c:spPr/>
</c:chartSpace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bIns="0" lIns="0" rIns="0" tIns="0" wrap="none"/>
          <a:p>
            <a:r>
              <a:rPr lang="ru-RU"/>
              <a:t>Для правки формата примечаний щелкните мышью</a:t>
            </a:r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r>
              <a:rPr lang="ru-RU"/>
              <a:t>&lt;заголовок&gt;</a:t>
            </a:r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pPr algn="r"/>
            <a:r>
              <a:rPr lang="ru-RU"/>
              <a:t>&lt;дата/время&gt;</a:t>
            </a:r>
            <a:endParaRPr/>
          </a:p>
        </p:txBody>
      </p:sp>
      <p:sp>
        <p:nvSpPr>
          <p:cNvPr id="71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r>
              <a:rPr lang="ru-RU"/>
              <a:t>&lt;нижний колонтитул&gt;</a:t>
            </a:r>
            <a:endParaRPr/>
          </a:p>
        </p:txBody>
      </p:sp>
      <p:sp>
        <p:nvSpPr>
          <p:cNvPr id="72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pPr algn="r"/>
            <a:fld id="{105A7156-68F2-45E7-9199-10571FEB4D5F}" type="slidenum">
              <a:rPr lang="ru-RU"/>
              <a:t>&lt;номер&gt;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</p:notesMaster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11792520" cy="11792520"/>
          </a:xfrm>
          <a:prstGeom prst="rect">
            <a:avLst/>
          </a:prstGeom>
        </p:spPr>
        <p:txBody>
          <a:bodyPr bIns="45000" lIns="90000" rIns="90000" tIns="45000"/>
          <a:p>
            <a:endParaRPr/>
          </a:p>
        </p:txBody>
      </p:sp>
      <p:sp>
        <p:nvSpPr>
          <p:cNvPr id="165" name="CustomShape 2"/>
          <p:cNvSpPr/>
          <p:nvPr/>
        </p:nvSpPr>
        <p:spPr>
          <a:xfrm>
            <a:off x="0" y="0"/>
            <a:ext cx="11792520" cy="1179252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fld id="{AFDD6EB8-B416-4818-B43B-227C58CAEE88}" type="slidenum">
              <a:rPr lang="ru-RU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04636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56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04636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8" name="PlaceHolder 4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56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3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4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ru-RU"/>
              <a:t>Для правки текста заголовка щелкните мышью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ru-RU"/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/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/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/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/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/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/>
              <a:t>Седьмой уровень структуры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ru-RU"/>
              <a:t>Для правки текста заголовка щелкните мышью</a:t>
            </a:r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ru-RU"/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/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/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/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/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/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/>
              <a:t>Седьмой уровень структуры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chart" Target="../charts/chart8.xml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png"/><Relationship Id="rId3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png"/><Relationship Id="rId3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73" name="Рисунок 6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39320" cy="6853320"/>
          </a:xfrm>
          <a:prstGeom prst="rect">
            <a:avLst/>
          </a:prstGeom>
        </p:spPr>
      </p:pic>
      <p:sp>
        <p:nvSpPr>
          <p:cNvPr id="74" name="CustomShape 1"/>
          <p:cNvSpPr/>
          <p:nvPr/>
        </p:nvSpPr>
        <p:spPr>
          <a:xfrm>
            <a:off x="4572000" y="4086360"/>
            <a:ext cx="4315680" cy="2800080"/>
          </a:xfrm>
          <a:prstGeom prst="rect">
            <a:avLst/>
          </a:prstGeom>
        </p:spPr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b="1" i="1" lang="ru-RU">
                <a:solidFill>
                  <a:srgbClr val="1a1a4d"/>
                </a:solidFill>
                <a:latin typeface="Times New Roman"/>
                <a:ea typeface="Calibri"/>
              </a:rPr>
              <a:t>к решению Совета Красноармейского сельского поселения Торбеевского муниципального района от 29.12.2021г. №20</a:t>
            </a:r>
            <a:endParaRPr/>
          </a:p>
          <a:p>
            <a:pPr algn="ctr">
              <a:lnSpc>
                <a:spcPct val="100000"/>
              </a:lnSpc>
            </a:pPr>
            <a:r>
              <a:rPr b="1" i="1" lang="ru-RU">
                <a:solidFill>
                  <a:srgbClr val="1a1a4d"/>
                </a:solidFill>
                <a:latin typeface="Times New Roman"/>
                <a:ea typeface="Calibri"/>
              </a:rPr>
              <a:t>«О бюджете  Красноармейского сельского поселения Торбеевского муниципального района Республики Мордовия на 2022 год и на плановый период 2023 – 2024 гг »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75" name="CustomShape 2"/>
          <p:cNvSpPr/>
          <p:nvPr/>
        </p:nvSpPr>
        <p:spPr>
          <a:xfrm>
            <a:off x="3276000" y="2055240"/>
            <a:ext cx="5468040" cy="2282040"/>
          </a:xfrm>
          <a:prstGeom prst="rect">
            <a:avLst/>
          </a:prstGeom>
        </p:spPr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b="1" i="1" lang="ru-RU" sz="5400">
                <a:solidFill>
                  <a:srgbClr val="ff0000"/>
                </a:solidFill>
                <a:latin typeface="Times New Roman"/>
                <a:ea typeface="Calibri"/>
              </a:rPr>
              <a:t>БЮДЖЕТ</a:t>
            </a:r>
            <a:endParaRPr/>
          </a:p>
          <a:p>
            <a:pPr algn="ctr">
              <a:lnSpc>
                <a:spcPct val="100000"/>
              </a:lnSpc>
            </a:pPr>
            <a:r>
              <a:rPr b="1" i="1" lang="ru-RU" sz="5400">
                <a:solidFill>
                  <a:srgbClr val="ff0000"/>
                </a:solidFill>
                <a:latin typeface="Times New Roman"/>
                <a:ea typeface="Calibri"/>
              </a:rPr>
              <a:t> </a:t>
            </a:r>
            <a:r>
              <a:rPr b="1" i="1" lang="ru-RU" sz="4400">
                <a:solidFill>
                  <a:srgbClr val="ff0000"/>
                </a:solidFill>
                <a:latin typeface="Times New Roman"/>
                <a:ea typeface="Calibri"/>
              </a:rPr>
              <a:t>ДЛЯ ГРАЖДАН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16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</p:spTree>
  </p:cSld>
  <p:transition>
    <p:pull dir="u"/>
  </p:transition>
  <p:timing>
    <p:tnLst>
      <p:par>
        <p:cTn dur="indefinite" id="1" nodeType="tmRoot" restart="never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ustomShape 1"/>
          <p:cNvSpPr/>
          <p:nvPr/>
        </p:nvSpPr>
        <p:spPr>
          <a:xfrm>
            <a:off x="1115640" y="548640"/>
            <a:ext cx="7484040" cy="3091680"/>
          </a:xfrm>
          <a:prstGeom prst="snip1Rect">
            <a:avLst>
              <a:gd fmla="val 48183" name="adj"/>
            </a:avLst>
          </a:prstGeom>
          <a:gradFill>
            <a:gsLst>
              <a:gs pos="0">
                <a:srgbClr val="6b6bcf"/>
              </a:gs>
              <a:gs pos="100000">
                <a:srgbClr val="e6e6e6"/>
              </a:gs>
            </a:gsLst>
            <a:lin ang="5400000"/>
          </a:gradFill>
          <a:ln w="3240">
            <a:solidFill>
              <a:srgbClr val="eaf1dd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161645"/>
                </a:solidFill>
                <a:latin typeface="Times New Roman"/>
                <a:ea typeface="Calibri"/>
              </a:rPr>
              <a:t>Решение по  бюджету разработано в соответствии с бюджетным и налоговым обязательством РФ, порядком составления бюджета  Красноармейского сельского поселения на 2022 год и на плановый период 2023 -2024 гг  на основе: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77" name="CustomShape 2"/>
          <p:cNvSpPr/>
          <p:nvPr/>
        </p:nvSpPr>
        <p:spPr>
          <a:xfrm>
            <a:off x="827640" y="3141000"/>
            <a:ext cx="6908040" cy="1291320"/>
          </a:xfrm>
          <a:prstGeom prst="corner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ffffcc"/>
              </a:gs>
              <a:gs pos="100000">
                <a:srgbClr val="ffffd9"/>
              </a:gs>
            </a:gsLst>
            <a:lin ang="5400000"/>
          </a:gradFill>
          <a:ln w="25560">
            <a:solidFill>
              <a:srgbClr val="6b6bcf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ежегодного послания Президента РФ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Федеральному Собранию РФ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78" name="CustomShape 3"/>
          <p:cNvSpPr/>
          <p:nvPr/>
        </p:nvSpPr>
        <p:spPr>
          <a:xfrm>
            <a:off x="3326760" y="-60480"/>
            <a:ext cx="2485800" cy="57384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79" name="CustomShape 4"/>
          <p:cNvSpPr/>
          <p:nvPr/>
        </p:nvSpPr>
        <p:spPr>
          <a:xfrm>
            <a:off x="3614040" y="168480"/>
            <a:ext cx="1911240" cy="57384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80" name="CustomShape 5"/>
          <p:cNvSpPr/>
          <p:nvPr/>
        </p:nvSpPr>
        <p:spPr>
          <a:xfrm>
            <a:off x="3282480" y="153000"/>
            <a:ext cx="2574360" cy="1061280"/>
          </a:xfrm>
          <a:prstGeom prst="rect">
            <a:avLst/>
          </a:prstGeom>
        </p:spPr>
        <p:txBody>
          <a:bodyPr anchor="ctr" bIns="45000" lIns="90000" rIns="90000" tIns="45000" wrap="none"/>
          <a:p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    </a:t>
            </a:r>
            <a:endParaRPr/>
          </a:p>
        </p:txBody>
      </p:sp>
      <p:sp>
        <p:nvSpPr>
          <p:cNvPr id="81" name="CustomShape 6"/>
          <p:cNvSpPr/>
          <p:nvPr/>
        </p:nvSpPr>
        <p:spPr>
          <a:xfrm>
            <a:off x="0" y="908640"/>
            <a:ext cx="9139320" cy="452520"/>
          </a:xfrm>
          <a:prstGeom prst="rect">
            <a:avLst/>
          </a:prstGeom>
        </p:spPr>
      </p:sp>
      <p:sp>
        <p:nvSpPr>
          <p:cNvPr id="82" name="CustomShape 7"/>
          <p:cNvSpPr/>
          <p:nvPr/>
        </p:nvSpPr>
        <p:spPr>
          <a:xfrm>
            <a:off x="1043640" y="4077000"/>
            <a:ext cx="7124040" cy="1291320"/>
          </a:xfrm>
          <a:prstGeom prst="corner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ffffcc"/>
              </a:gs>
              <a:gs pos="100000">
                <a:srgbClr val="ffffd9"/>
              </a:gs>
            </a:gsLst>
            <a:lin ang="5400000"/>
          </a:gradFill>
          <a:ln w="25560">
            <a:solidFill>
              <a:srgbClr val="6b6bcf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прогноза социально-экономического развития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Красноармейского сельского поселения</a:t>
            </a:r>
            <a:endParaRPr/>
          </a:p>
        </p:txBody>
      </p:sp>
      <p:sp>
        <p:nvSpPr>
          <p:cNvPr id="83" name="CustomShape 8"/>
          <p:cNvSpPr/>
          <p:nvPr/>
        </p:nvSpPr>
        <p:spPr>
          <a:xfrm>
            <a:off x="1475640" y="5085360"/>
            <a:ext cx="6980040" cy="1219320"/>
          </a:xfrm>
          <a:prstGeom prst="corner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ffffcc"/>
              </a:gs>
              <a:gs pos="100000">
                <a:srgbClr val="ffffed"/>
              </a:gs>
            </a:gsLst>
            <a:lin ang="5400000"/>
          </a:gradFill>
          <a:ln w="25560">
            <a:solidFill>
              <a:srgbClr val="6b6bcf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муниципальных программ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Красноармейского сельского поселения</a:t>
            </a:r>
            <a:endParaRPr/>
          </a:p>
        </p:txBody>
      </p:sp>
    </p:spTree>
  </p:cSld>
  <p:transition>
    <p:pull dir="u"/>
  </p:transition>
  <p:timing>
    <p:tnLst>
      <p:par>
        <p:cTn dur="indefinite" id="3" nodeType="tmRoot" restart="never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84" name="Рисунок 1"/>
          <p:cNvPicPr/>
          <p:nvPr/>
        </p:nvPicPr>
        <p:blipFill>
          <a:blip r:embed="rId1"/>
          <a:stretch>
            <a:fillRect/>
          </a:stretch>
        </p:blipFill>
        <p:spPr>
          <a:xfrm>
            <a:off x="3996000" y="1179720"/>
            <a:ext cx="3625920" cy="5614920"/>
          </a:xfrm>
          <a:prstGeom prst="rect">
            <a:avLst/>
          </a:prstGeom>
        </p:spPr>
      </p:pic>
      <p:pic>
        <p:nvPicPr>
          <p:cNvPr descr="" id="85" name="Рисунок 2"/>
          <p:cNvPicPr/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323640" y="1109520"/>
            <a:ext cx="3695040" cy="5466960"/>
          </a:xfrm>
          <a:prstGeom prst="rect">
            <a:avLst/>
          </a:prstGeom>
        </p:spPr>
      </p:pic>
    </p:spTree>
  </p:cSld>
  <p:transition>
    <p:pull dir="r"/>
  </p:transition>
  <p:timing>
    <p:tnLst>
      <p:par>
        <p:cTn dur="indefinite" id="5" nodeType="tmRoot" restart="never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CustomShape 1"/>
          <p:cNvSpPr/>
          <p:nvPr/>
        </p:nvSpPr>
        <p:spPr>
          <a:xfrm>
            <a:off x="437040" y="188640"/>
            <a:ext cx="8375760" cy="63612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9c9c9c"/>
                </a:solidFill>
                <a:latin typeface="Arial"/>
              </a:rPr>
              <a:t>Основные характеристики бюджета</a:t>
            </a:r>
            <a:endParaRPr/>
          </a:p>
        </p:txBody>
      </p:sp>
      <p:graphicFrame>
        <p:nvGraphicFramePr>
          <p:cNvPr id="87" name="Table 2"/>
          <p:cNvGraphicFramePr/>
          <p:nvPr/>
        </p:nvGraphicFramePr>
        <p:xfrm>
          <a:off x="467640" y="908640"/>
          <a:ext cx="7159320" cy="5734800"/>
        </p:xfrm>
        <a:graphic>
          <a:graphicData uri="http://schemas.openxmlformats.org/drawingml/2006/table">
            <a:tbl>
              <a:tblPr/>
              <a:tblGrid>
                <a:gridCol w="432000"/>
                <a:gridCol w="3168000"/>
                <a:gridCol w="1188000"/>
                <a:gridCol w="1188000"/>
                <a:gridCol w="1183320"/>
              </a:tblGrid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Показатель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2024</a:t>
                      </a:r>
                      <a:endParaRPr/>
                    </a:p>
                  </a:txBody>
                  <a:tcPr/>
                </a:tc>
              </a:tr>
              <a:tr h="3250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Доходы, всего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3940.6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4023.1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4217.1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                           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из них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Налоговые доходы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1170.7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1246.2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1309.0</a:t>
                      </a:r>
                      <a:endParaRPr/>
                    </a:p>
                  </a:txBody>
                  <a:tcPr/>
                </a:tc>
              </a:tr>
              <a:tr h="49140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Безвозмездные поступления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2769.9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2776.9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2908.1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                          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из них 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                               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дотации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338.1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0,6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0,6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77.4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102.1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r>
                        <a:rPr lang="ru-RU"/>
                        <a:t>  </a:t>
                      </a:r>
                      <a:r>
                        <a:rPr lang="ru-RU"/>
                        <a:t>104.8</a:t>
                      </a:r>
                      <a:endParaRPr/>
                    </a:p>
                  </a:txBody>
                  <a:tcPr/>
                </a:tc>
              </a:tr>
              <a:tr h="3250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Расходы, всего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3940,6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4023,1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4217.1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88.1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102.1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104.8</a:t>
                      </a:r>
                      <a:endParaRPr/>
                    </a:p>
                  </a:txBody>
                  <a:tcPr/>
                </a:tc>
              </a:tr>
              <a:tr h="55836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Дефицит (-)</a:t>
                      </a: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Профицит (+)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  <a:tr h="55836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Источники финансирования дефицита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ransition>
    <p:pull dir="r"/>
  </p:transition>
  <p:timing>
    <p:tnLst>
      <p:par>
        <p:cTn dur="indefinite" id="7" nodeType="tmRoot" restart="never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88" name="Рисунок 8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857160"/>
            <a:ext cx="9139320" cy="5139000"/>
          </a:xfrm>
          <a:prstGeom prst="rect">
            <a:avLst/>
          </a:prstGeom>
        </p:spPr>
      </p:pic>
      <p:graphicFrame>
        <p:nvGraphicFramePr>
          <p:cNvPr id="89" name="Table 1"/>
          <p:cNvGraphicFramePr/>
          <p:nvPr/>
        </p:nvGraphicFramePr>
        <p:xfrm>
          <a:off x="755640" y="404640"/>
          <a:ext cx="7843320" cy="1677240"/>
        </p:xfrm>
        <a:graphic>
          <a:graphicData uri="http://schemas.openxmlformats.org/drawingml/2006/table">
            <a:tbl>
              <a:tblPr/>
              <a:tblGrid>
                <a:gridCol w="7843320"/>
              </a:tblGrid>
              <a:tr h="1677240"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320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b="1" i="1" lang="ru-RU" sz="320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0" name="Table 2"/>
          <p:cNvGraphicFramePr/>
          <p:nvPr/>
        </p:nvGraphicFramePr>
        <p:xfrm>
          <a:off x="899640" y="3501000"/>
          <a:ext cx="7627320" cy="2895840"/>
        </p:xfrm>
        <a:graphic>
          <a:graphicData uri="http://schemas.openxmlformats.org/drawingml/2006/table">
            <a:tbl>
              <a:tblPr/>
              <a:tblGrid>
                <a:gridCol w="2177640"/>
                <a:gridCol w="337320"/>
                <a:gridCol w="2369880"/>
                <a:gridCol w="365760"/>
                <a:gridCol w="2376720"/>
              </a:tblGrid>
              <a:tr h="644400"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/>
                    </a:p>
                  </a:txBody>
                  <a:tcPr/>
                </a:tc>
              </a:tr>
              <a:tr h="2251440"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Поступления от уплаты других  пошлин и сборов, установленных законодательством Российской Федерации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1" name="CustomShape 3"/>
          <p:cNvSpPr/>
          <p:nvPr/>
        </p:nvSpPr>
        <p:spPr>
          <a:xfrm>
            <a:off x="3924000" y="2565000"/>
            <a:ext cx="1291320" cy="711360"/>
          </a:xfrm>
          <a:prstGeom prst="downArrow">
            <a:avLst>
              <a:gd fmla="val 50000" name="adj1"/>
              <a:gd fmla="val 30147" name="adj2"/>
            </a:avLst>
          </a:prstGeom>
          <a:gradFill>
            <a:gsLst>
              <a:gs pos="0">
                <a:srgbClr val="00b0f0"/>
              </a:gs>
              <a:gs pos="100000">
                <a:srgbClr val="b6dde8"/>
              </a:gs>
            </a:gsLst>
            <a:lin ang="5400000"/>
          </a:gradFill>
          <a:ln w="9360">
            <a:solidFill>
              <a:srgbClr val="00b0f0"/>
            </a:solidFill>
            <a:miter/>
          </a:ln>
        </p:spPr>
      </p:sp>
      <p:sp>
        <p:nvSpPr>
          <p:cNvPr id="92" name="CustomShape 4"/>
          <p:cNvSpPr/>
          <p:nvPr/>
        </p:nvSpPr>
        <p:spPr>
          <a:xfrm>
            <a:off x="6732360" y="2565000"/>
            <a:ext cx="1291320" cy="711360"/>
          </a:xfrm>
          <a:prstGeom prst="downArrow">
            <a:avLst>
              <a:gd fmla="val 50000" name="adj1"/>
              <a:gd fmla="val 30147" name="adj2"/>
            </a:avLst>
          </a:prstGeom>
          <a:gradFill>
            <a:gsLst>
              <a:gs pos="0">
                <a:srgbClr val="262673"/>
              </a:gs>
              <a:gs pos="100000">
                <a:srgbClr val="b6dde8"/>
              </a:gs>
            </a:gsLst>
            <a:lin ang="5400000"/>
          </a:gradFill>
          <a:ln w="9360">
            <a:solidFill>
              <a:srgbClr val="00b0f0"/>
            </a:solidFill>
            <a:miter/>
          </a:ln>
        </p:spPr>
      </p:sp>
      <p:sp>
        <p:nvSpPr>
          <p:cNvPr id="93" name="CustomShape 5"/>
          <p:cNvSpPr/>
          <p:nvPr/>
        </p:nvSpPr>
        <p:spPr>
          <a:xfrm>
            <a:off x="1187640" y="2565000"/>
            <a:ext cx="1363320" cy="711360"/>
          </a:xfrm>
          <a:prstGeom prst="downArrow">
            <a:avLst>
              <a:gd fmla="val 50000" name="adj1"/>
              <a:gd fmla="val 30147" name="adj2"/>
            </a:avLst>
          </a:prstGeom>
          <a:gradFill>
            <a:gsLst>
              <a:gs pos="0">
                <a:srgbClr val="7030a0"/>
              </a:gs>
              <a:gs pos="100000">
                <a:srgbClr val="b6dde8"/>
              </a:gs>
            </a:gsLst>
            <a:lin ang="5400000"/>
          </a:gradFill>
          <a:ln w="9360">
            <a:solidFill>
              <a:srgbClr val="00b0f0"/>
            </a:solidFill>
            <a:miter/>
          </a:ln>
        </p:spPr>
      </p:sp>
      <p:sp>
        <p:nvSpPr>
          <p:cNvPr id="94" name="CustomShape 6"/>
          <p:cNvSpPr/>
          <p:nvPr/>
        </p:nvSpPr>
        <p:spPr>
          <a:xfrm>
            <a:off x="4232520" y="-60480"/>
            <a:ext cx="673920" cy="57384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ransition>
    <p:pull dir="u"/>
  </p:transition>
  <p:timing>
    <p:tnLst>
      <p:par>
        <p:cTn dur="indefinite" id="9" nodeType="tmRoot" restart="never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CustomShape 1"/>
          <p:cNvSpPr/>
          <p:nvPr/>
        </p:nvSpPr>
        <p:spPr>
          <a:xfrm>
            <a:off x="1403640" y="836640"/>
            <a:ext cx="6488280" cy="2227680"/>
          </a:xfrm>
          <a:prstGeom prst="cube">
            <a:avLst>
              <a:gd fmla="val 31000" name="adj"/>
            </a:avLst>
          </a:prstGeom>
          <a:gradFill>
            <a:gsLst>
              <a:gs pos="0">
                <a:srgbClr val="b7e2e5"/>
              </a:gs>
              <a:gs pos="50000">
                <a:srgbClr val="6c8588"/>
              </a:gs>
              <a:gs pos="100000">
                <a:srgbClr val="b7e2e5"/>
              </a:gs>
            </a:gsLst>
            <a:lin ang="5400000"/>
          </a:gradFill>
          <a:ln w="12600">
            <a:solidFill>
              <a:srgbClr val="ffffff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Общая сумма составляет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2022--------------3940,6 тыс.руб.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2023--------------4023,1 тыс.руб.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2024--------------4217.1 тыс.руб.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96" name="CustomShape 2"/>
          <p:cNvSpPr/>
          <p:nvPr/>
        </p:nvSpPr>
        <p:spPr>
          <a:xfrm>
            <a:off x="2266920" y="457200"/>
            <a:ext cx="4994280" cy="1022760"/>
          </a:xfrm>
          <a:prstGeom prst="cube">
            <a:avLst>
              <a:gd fmla="val 15907" name="adj"/>
            </a:avLst>
          </a:prstGeom>
          <a:gradFill>
            <a:gsLst>
              <a:gs pos="0">
                <a:srgbClr val="b7e2e5"/>
              </a:gs>
              <a:gs pos="50000">
                <a:srgbClr val="6c8588"/>
              </a:gs>
              <a:gs pos="100000">
                <a:srgbClr val="b7e2e5"/>
              </a:gs>
            </a:gsLst>
            <a:lin ang="5400000"/>
          </a:gradFill>
          <a:ln w="9360">
            <a:solidFill>
              <a:srgbClr val="622423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2200">
                <a:solidFill>
                  <a:srgbClr val="244061"/>
                </a:solidFill>
                <a:latin typeface="Times New Roman"/>
                <a:ea typeface="Calibri"/>
              </a:rPr>
              <a:t>Доходы бюджета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200">
                <a:solidFill>
                  <a:srgbClr val="244061"/>
                </a:solidFill>
                <a:latin typeface="Times New Roman"/>
                <a:ea typeface="Calibri"/>
              </a:rPr>
              <a:t> </a:t>
            </a:r>
            <a:r>
              <a:rPr b="1" lang="ru-RU" sz="2200">
                <a:solidFill>
                  <a:srgbClr val="244061"/>
                </a:solidFill>
                <a:latin typeface="Times New Roman"/>
                <a:ea typeface="Calibri"/>
              </a:rPr>
              <a:t>Красноармейского сельского поселения </a:t>
            </a:r>
            <a:endParaRPr/>
          </a:p>
        </p:txBody>
      </p:sp>
      <p:graphicFrame>
        <p:nvGraphicFramePr>
          <p:cNvPr id="97" name="Диаграмма 3"/>
          <p:cNvGraphicFramePr/>
          <p:nvPr/>
        </p:nvGraphicFramePr>
        <p:xfrm>
          <a:off x="285840" y="3143160"/>
          <a:ext cx="8853480" cy="4038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98" name="CustomShape 3"/>
          <p:cNvSpPr/>
          <p:nvPr/>
        </p:nvSpPr>
        <p:spPr>
          <a:xfrm>
            <a:off x="0" y="0"/>
            <a:ext cx="9139320" cy="452520"/>
          </a:xfrm>
          <a:prstGeom prst="rect">
            <a:avLst/>
          </a:prstGeom>
        </p:spPr>
      </p:sp>
      <p:sp>
        <p:nvSpPr>
          <p:cNvPr id="99" name="CustomShape 4"/>
          <p:cNvSpPr/>
          <p:nvPr/>
        </p:nvSpPr>
        <p:spPr>
          <a:xfrm>
            <a:off x="3595680" y="61920"/>
            <a:ext cx="1947600" cy="78696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0" name="CustomShape 5"/>
          <p:cNvSpPr/>
          <p:nvPr/>
        </p:nvSpPr>
        <p:spPr>
          <a:xfrm>
            <a:off x="3370680" y="168480"/>
            <a:ext cx="2397600" cy="57384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1" name="CustomShape 6"/>
          <p:cNvSpPr/>
          <p:nvPr/>
        </p:nvSpPr>
        <p:spPr>
          <a:xfrm>
            <a:off x="4254840" y="168480"/>
            <a:ext cx="629640" cy="57384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2" name="CustomShape 7"/>
          <p:cNvSpPr/>
          <p:nvPr/>
        </p:nvSpPr>
        <p:spPr>
          <a:xfrm>
            <a:off x="4254840" y="61920"/>
            <a:ext cx="629640" cy="78696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ransition>
    <p:pull dir="u"/>
  </p:transition>
  <p:timing>
    <p:tnLst>
      <p:par>
        <p:cTn dur="indefinite" id="11" nodeType="tmRoot" restart="never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CustomShape 1"/>
          <p:cNvSpPr/>
          <p:nvPr/>
        </p:nvSpPr>
        <p:spPr>
          <a:xfrm>
            <a:off x="1079280" y="260640"/>
            <a:ext cx="7164000" cy="173340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Налог на имущество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0070c0"/>
                </a:solidFill>
                <a:latin typeface="Arial"/>
              </a:rPr>
              <a:t>физических лиц</a:t>
            </a:r>
            <a:endParaRPr/>
          </a:p>
        </p:txBody>
      </p:sp>
      <p:sp>
        <p:nvSpPr>
          <p:cNvPr id="104" name="CustomShape 2"/>
          <p:cNvSpPr/>
          <p:nvPr/>
        </p:nvSpPr>
        <p:spPr>
          <a:xfrm>
            <a:off x="323640" y="4509000"/>
            <a:ext cx="7728480" cy="696960"/>
          </a:xfrm>
          <a:prstGeom prst="rect">
            <a:avLst/>
          </a:prstGeom>
          <a:gradFill>
            <a:gsLst>
              <a:gs pos="0">
                <a:srgbClr val="e8e8f9"/>
              </a:gs>
              <a:gs pos="50000">
                <a:srgbClr val="a8a8ea"/>
              </a:gs>
              <a:gs pos="100000">
                <a:srgbClr val="e8e8f9"/>
              </a:gs>
            </a:gsLst>
            <a:lin ang="16200000"/>
          </a:gradFill>
          <a:ln w="9360">
            <a:solidFill>
              <a:srgbClr val="2f2f98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ffffff"/>
                </a:solidFill>
                <a:latin typeface="Arial"/>
              </a:rPr>
              <a:t>2022 – 22,5 тыс.руб</a:t>
            </a:r>
            <a:r>
              <a:rPr lang="ru-RU" sz="4000">
                <a:solidFill>
                  <a:srgbClr val="ffffff"/>
                </a:solidFill>
                <a:latin typeface="Arial"/>
              </a:rPr>
              <a:t>.</a:t>
            </a:r>
            <a:endParaRPr/>
          </a:p>
        </p:txBody>
      </p:sp>
      <p:sp>
        <p:nvSpPr>
          <p:cNvPr id="105" name="CustomShape 3"/>
          <p:cNvSpPr/>
          <p:nvPr/>
        </p:nvSpPr>
        <p:spPr>
          <a:xfrm>
            <a:off x="683640" y="5229360"/>
            <a:ext cx="7728480" cy="696960"/>
          </a:xfrm>
          <a:prstGeom prst="rect">
            <a:avLst/>
          </a:prstGeom>
          <a:gradFill>
            <a:gsLst>
              <a:gs pos="0">
                <a:srgbClr val="e8e8f9"/>
              </a:gs>
              <a:gs pos="50000">
                <a:srgbClr val="a8a8ea"/>
              </a:gs>
              <a:gs pos="100000">
                <a:srgbClr val="e8e8f9"/>
              </a:gs>
            </a:gsLst>
            <a:lin ang="16200000"/>
          </a:gradFill>
          <a:ln w="9360">
            <a:solidFill>
              <a:srgbClr val="2f2f98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ffffff"/>
                </a:solidFill>
                <a:latin typeface="Arial"/>
              </a:rPr>
              <a:t>2023 – 23,8 тыс.руб</a:t>
            </a:r>
            <a:r>
              <a:rPr lang="ru-RU" sz="4000">
                <a:solidFill>
                  <a:srgbClr val="ffffff"/>
                </a:solidFill>
                <a:latin typeface="Arial"/>
              </a:rPr>
              <a:t>.</a:t>
            </a:r>
            <a:endParaRPr/>
          </a:p>
        </p:txBody>
      </p:sp>
      <p:sp>
        <p:nvSpPr>
          <p:cNvPr id="106" name="CustomShape 4"/>
          <p:cNvSpPr/>
          <p:nvPr/>
        </p:nvSpPr>
        <p:spPr>
          <a:xfrm>
            <a:off x="1115640" y="5949360"/>
            <a:ext cx="7728480" cy="696960"/>
          </a:xfrm>
          <a:prstGeom prst="rect">
            <a:avLst/>
          </a:prstGeom>
          <a:gradFill>
            <a:gsLst>
              <a:gs pos="0">
                <a:srgbClr val="e8e8f9"/>
              </a:gs>
              <a:gs pos="50000">
                <a:srgbClr val="a8a8ea"/>
              </a:gs>
              <a:gs pos="100000">
                <a:srgbClr val="e8e8f9"/>
              </a:gs>
            </a:gsLst>
            <a:lin ang="16200000"/>
          </a:gradFill>
          <a:ln w="9360">
            <a:solidFill>
              <a:srgbClr val="2f2f98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ffffff"/>
                </a:solidFill>
                <a:latin typeface="Arial"/>
              </a:rPr>
              <a:t>2024 – 25,0 тыс.руб</a:t>
            </a:r>
            <a:r>
              <a:rPr lang="ru-RU" sz="4000">
                <a:solidFill>
                  <a:srgbClr val="ffffff"/>
                </a:solidFill>
                <a:latin typeface="Arial"/>
              </a:rPr>
              <a:t>.</a:t>
            </a:r>
            <a:endParaRPr/>
          </a:p>
        </p:txBody>
      </p:sp>
    </p:spTree>
  </p:cSld>
  <p:transition>
    <p:pull dir="u"/>
  </p:transition>
  <p:timing>
    <p:tnLst>
      <p:par>
        <p:cTn dur="indefinite" id="13" nodeType="tmRoot" restart="never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07" name="Рисунок 5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484640"/>
            <a:ext cx="9139320" cy="5133960"/>
          </a:xfrm>
          <a:prstGeom prst="rect">
            <a:avLst/>
          </a:prstGeom>
        </p:spPr>
      </p:pic>
      <p:sp>
        <p:nvSpPr>
          <p:cNvPr id="108" name="CustomShape 1"/>
          <p:cNvSpPr/>
          <p:nvPr/>
        </p:nvSpPr>
        <p:spPr>
          <a:xfrm>
            <a:off x="4254840" y="-167040"/>
            <a:ext cx="629640" cy="78696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9" name="CustomShape 2"/>
          <p:cNvSpPr/>
          <p:nvPr/>
        </p:nvSpPr>
        <p:spPr>
          <a:xfrm>
            <a:off x="0" y="457200"/>
            <a:ext cx="9139320" cy="452520"/>
          </a:xfrm>
          <a:prstGeom prst="rect">
            <a:avLst/>
          </a:prstGeom>
        </p:spPr>
      </p:sp>
      <p:sp>
        <p:nvSpPr>
          <p:cNvPr id="110" name="CustomShape 3"/>
          <p:cNvSpPr/>
          <p:nvPr/>
        </p:nvSpPr>
        <p:spPr>
          <a:xfrm>
            <a:off x="611640" y="260640"/>
            <a:ext cx="7988040" cy="1363320"/>
          </a:xfrm>
          <a:prstGeom prst="foldedCorner">
            <a:avLst>
              <a:gd fmla="val 50000" name="adj"/>
            </a:avLst>
          </a:prstGeom>
          <a:gradFill>
            <a:gsLst>
              <a:gs pos="0">
                <a:srgbClr val="fde9d9"/>
              </a:gs>
              <a:gs pos="100000">
                <a:srgbClr val="ffffff"/>
              </a:gs>
            </a:gsLst>
            <a:lin ang="5400000"/>
          </a:gradFill>
          <a:ln w="9360">
            <a:solidFill>
              <a:srgbClr val="943634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c00000"/>
                </a:solidFill>
                <a:latin typeface="Calibri"/>
              </a:rPr>
              <a:t>Собственные доходы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800">
                <a:solidFill>
                  <a:srgbClr val="c00000"/>
                </a:solidFill>
                <a:latin typeface="Calibri"/>
              </a:rPr>
              <a:t>Красноармейского сельского поселения </a:t>
            </a:r>
            <a:endParaRPr/>
          </a:p>
        </p:txBody>
      </p:sp>
      <p:sp>
        <p:nvSpPr>
          <p:cNvPr id="111" name="CustomShape 4"/>
          <p:cNvSpPr/>
          <p:nvPr/>
        </p:nvSpPr>
        <p:spPr>
          <a:xfrm>
            <a:off x="2988000" y="1917000"/>
            <a:ext cx="5540040" cy="2587680"/>
          </a:xfrm>
          <a:prstGeom prst="downArrowCallout">
            <a:avLst>
              <a:gd fmla="val 25000" name="adj1"/>
              <a:gd fmla="val 25000" name="adj2"/>
              <a:gd fmla="val 25000" name="adj3"/>
              <a:gd fmla="val 64977" name="adj4"/>
            </a:avLst>
          </a:prstGeom>
          <a:solidFill>
            <a:srgbClr val="bbe0e3"/>
          </a:solidFill>
          <a:ln w="25560">
            <a:solidFill>
              <a:srgbClr val="8aa5a7"/>
            </a:solidFill>
            <a:round/>
          </a:ln>
        </p:spPr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lang="ru-RU" sz="3200">
                <a:solidFill>
                  <a:srgbClr val="222267"/>
                </a:solidFill>
                <a:latin typeface="Arial"/>
              </a:rPr>
              <a:t>2022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200">
                <a:solidFill>
                  <a:srgbClr val="222267"/>
                </a:solidFill>
                <a:latin typeface="Arial"/>
              </a:rPr>
              <a:t>2023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200">
                <a:solidFill>
                  <a:srgbClr val="222267"/>
                </a:solidFill>
                <a:latin typeface="Arial"/>
              </a:rPr>
              <a:t>2024</a:t>
            </a:r>
            <a:endParaRPr/>
          </a:p>
        </p:txBody>
      </p:sp>
      <p:sp>
        <p:nvSpPr>
          <p:cNvPr id="112" name="CustomShape 5"/>
          <p:cNvSpPr/>
          <p:nvPr/>
        </p:nvSpPr>
        <p:spPr>
          <a:xfrm>
            <a:off x="2942640" y="4725000"/>
            <a:ext cx="5361480" cy="91044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lang="ru-RU" sz="5400">
                <a:solidFill>
                  <a:srgbClr val="ffffff"/>
                </a:solidFill>
                <a:latin typeface="Arial"/>
              </a:rPr>
              <a:t>3725,9 </a:t>
            </a:r>
            <a:r>
              <a:rPr b="1" lang="ru-RU" sz="5400">
                <a:solidFill>
                  <a:srgbClr val="ffffff"/>
                </a:solidFill>
                <a:latin typeface="Arial"/>
              </a:rPr>
              <a:t>тыс.руб.</a:t>
            </a:r>
            <a:endParaRPr/>
          </a:p>
        </p:txBody>
      </p:sp>
    </p:spTree>
  </p:cSld>
  <p:transition>
    <p:pull dir="lu"/>
  </p:transition>
  <p:timing>
    <p:tnLst>
      <p:par>
        <p:cTn dur="indefinite" id="15" nodeType="tmRoot" restart="never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13" name="Рисунок 4"/>
          <p:cNvPicPr/>
          <p:nvPr/>
        </p:nvPicPr>
        <p:blipFill>
          <a:blip r:embed="rId1"/>
          <a:stretch>
            <a:fillRect/>
          </a:stretch>
        </p:blipFill>
        <p:spPr>
          <a:xfrm>
            <a:off x="288000" y="360000"/>
            <a:ext cx="8348400" cy="6369120"/>
          </a:xfrm>
          <a:prstGeom prst="rect">
            <a:avLst/>
          </a:prstGeom>
        </p:spPr>
      </p:pic>
      <p:sp>
        <p:nvSpPr>
          <p:cNvPr id="114" name="CustomShape 1"/>
          <p:cNvSpPr/>
          <p:nvPr/>
        </p:nvSpPr>
        <p:spPr>
          <a:xfrm>
            <a:off x="0" y="0"/>
            <a:ext cx="9139320" cy="118404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200000"/>
              </a:lnSpc>
            </a:pPr>
            <a:r>
              <a:rPr b="1" lang="ru-RU" sz="3600">
                <a:solidFill>
                  <a:srgbClr val="fdfdfe"/>
                </a:solidFill>
                <a:latin typeface="Arial"/>
              </a:rPr>
              <a:t>Налог на доходы физических лиц</a:t>
            </a:r>
            <a:endParaRPr/>
          </a:p>
        </p:txBody>
      </p:sp>
      <p:sp>
        <p:nvSpPr>
          <p:cNvPr id="115" name="CustomShape 2"/>
          <p:cNvSpPr/>
          <p:nvPr/>
        </p:nvSpPr>
        <p:spPr>
          <a:xfrm>
            <a:off x="1763640" y="2421000"/>
            <a:ext cx="8758440" cy="161136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7200">
                <a:solidFill>
                  <a:srgbClr val="9c9c9c"/>
                </a:solidFill>
                <a:latin typeface="Arial"/>
              </a:rPr>
              <a:t>0,3%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800">
                <a:solidFill>
                  <a:srgbClr val="9c9c9c"/>
                </a:solidFill>
                <a:latin typeface="Arial"/>
              </a:rPr>
              <a:t>от собственных доходов </a:t>
            </a:r>
            <a:endParaRPr/>
          </a:p>
        </p:txBody>
      </p:sp>
      <p:sp>
        <p:nvSpPr>
          <p:cNvPr id="116" name="CustomShape 3"/>
          <p:cNvSpPr/>
          <p:nvPr/>
        </p:nvSpPr>
        <p:spPr>
          <a:xfrm>
            <a:off x="251640" y="1065960"/>
            <a:ext cx="8636400" cy="142812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8800">
                <a:solidFill>
                  <a:srgbClr val="f8f8f8"/>
                </a:solidFill>
                <a:latin typeface="Arial"/>
              </a:rPr>
              <a:t>11 тыс.руб.</a:t>
            </a:r>
            <a:endParaRPr/>
          </a:p>
        </p:txBody>
      </p:sp>
    </p:spTree>
  </p:cSld>
  <p:transition>
    <p:pull dir="u"/>
  </p:transition>
  <p:timing>
    <p:tnLst>
      <p:par>
        <p:cTn dur="indefinite" id="17" nodeType="tmRoot" restart="never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CustomShape 1"/>
          <p:cNvSpPr/>
          <p:nvPr/>
        </p:nvSpPr>
        <p:spPr>
          <a:xfrm>
            <a:off x="0" y="-171360"/>
            <a:ext cx="9139320" cy="118404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200000"/>
              </a:lnSpc>
            </a:pPr>
            <a:r>
              <a:rPr b="1" lang="ru-RU" sz="3600">
                <a:solidFill>
                  <a:srgbClr val="fdfdfe"/>
                </a:solidFill>
                <a:latin typeface="Arial"/>
              </a:rPr>
              <a:t>Налог на доходы физических лиц</a:t>
            </a:r>
            <a:endParaRPr/>
          </a:p>
        </p:txBody>
      </p:sp>
      <p:graphicFrame>
        <p:nvGraphicFramePr>
          <p:cNvPr id="118" name="Table 2"/>
          <p:cNvGraphicFramePr/>
          <p:nvPr/>
        </p:nvGraphicFramePr>
        <p:xfrm>
          <a:off x="251640" y="908640"/>
          <a:ext cx="8275680" cy="6460920"/>
        </p:xfrm>
        <a:graphic>
          <a:graphicData uri="http://schemas.openxmlformats.org/drawingml/2006/table">
            <a:tbl>
              <a:tblPr/>
              <a:tblGrid>
                <a:gridCol w="4198320"/>
                <a:gridCol w="1921320"/>
                <a:gridCol w="1000800"/>
                <a:gridCol w="1155240"/>
              </a:tblGrid>
              <a:tr h="2745360"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404040"/>
                          </a:solidFill>
                          <a:latin typeface="Arial"/>
                        </a:rPr>
                        <a:t>Утверждено решением Совета Красноармейскогосельского поселения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404040"/>
                          </a:solidFill>
                          <a:latin typeface="Arial"/>
                        </a:rPr>
                        <a:t>Предусмотрено проектом решения Совета  Красноармейского сельского поселения</a:t>
                      </a:r>
                      <a:endParaRPr/>
                    </a:p>
                  </a:txBody>
                  <a:tcPr/>
                </a:tc>
                <a:tc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i="1" lang="ru-RU">
                          <a:solidFill>
                            <a:srgbClr val="262673"/>
                          </a:solidFill>
                          <a:latin typeface="Arial"/>
                        </a:rPr>
                        <a:t>2022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i="1" lang="ru-RU">
                          <a:solidFill>
                            <a:srgbClr val="262673"/>
                          </a:solidFill>
                          <a:latin typeface="Arial"/>
                        </a:rPr>
                        <a:t>2023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i="1" lang="ru-RU">
                          <a:solidFill>
                            <a:srgbClr val="262673"/>
                          </a:solidFill>
                          <a:latin typeface="Arial"/>
                        </a:rPr>
                        <a:t>2024</a:t>
                      </a:r>
                      <a:endParaRPr/>
                    </a:p>
                  </a:txBody>
                  <a:tcPr/>
                </a:tc>
              </a:tr>
              <a:tr h="61884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Налог на доходы физических лиц, всего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11.0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11.0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11.0</a:t>
                      </a:r>
                      <a:endParaRPr/>
                    </a:p>
                  </a:txBody>
                  <a:tcPr/>
                </a:tc>
              </a:tr>
              <a:tr h="77436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Arial"/>
                        </a:rPr>
                        <a:t>НДФЛ с доходов, источником которых является налоговый агент, за исключение и уплата налога осуществляются в соответствии со статьями  224,1   Налогового кодекса РФ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11.0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11.0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11.0</a:t>
                      </a:r>
                      <a:endParaRPr/>
                    </a:p>
                  </a:txBody>
                  <a:tcPr/>
                </a:tc>
              </a:tr>
              <a:tr h="14569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Arial"/>
                        </a:rPr>
                        <a:t>НДФЛ с доходов, полученных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  <a:tr h="4330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Arial"/>
                        </a:rPr>
                        <a:t>НДФЛ с доходов, полученных физическими лицами в соответствии со статьей 228 Налогового кодекса РФ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ransition>
    <p:pull dir="u"/>
  </p:transition>
  <p:timing>
    <p:tnLst>
      <p:par>
        <p:cTn dur="indefinite" id="19" nodeType="tmRoot" restart="never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19" name="Рисунок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692640"/>
            <a:ext cx="9139320" cy="6160680"/>
          </a:xfrm>
          <a:prstGeom prst="rect">
            <a:avLst/>
          </a:prstGeom>
        </p:spPr>
      </p:pic>
      <p:sp>
        <p:nvSpPr>
          <p:cNvPr id="120" name="CustomShape 1"/>
          <p:cNvSpPr/>
          <p:nvPr/>
        </p:nvSpPr>
        <p:spPr>
          <a:xfrm>
            <a:off x="1079280" y="260640"/>
            <a:ext cx="7164000" cy="173340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Налог на имущество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0070c0"/>
                </a:solidFill>
                <a:latin typeface="Arial"/>
              </a:rPr>
              <a:t>физических лиц</a:t>
            </a:r>
            <a:endParaRPr/>
          </a:p>
        </p:txBody>
      </p:sp>
      <p:sp>
        <p:nvSpPr>
          <p:cNvPr id="121" name="CustomShape 2"/>
          <p:cNvSpPr/>
          <p:nvPr/>
        </p:nvSpPr>
        <p:spPr>
          <a:xfrm>
            <a:off x="4212000" y="4581000"/>
            <a:ext cx="4022640" cy="183996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11500">
                <a:solidFill>
                  <a:srgbClr val="000000"/>
                </a:solidFill>
                <a:latin typeface="Arial"/>
              </a:rPr>
              <a:t>100%</a:t>
            </a:r>
            <a:endParaRPr/>
          </a:p>
        </p:txBody>
      </p:sp>
      <p:sp>
        <p:nvSpPr>
          <p:cNvPr id="122" name="CustomShape 3"/>
          <p:cNvSpPr/>
          <p:nvPr/>
        </p:nvSpPr>
        <p:spPr>
          <a:xfrm>
            <a:off x="4140000" y="3213000"/>
            <a:ext cx="4747680" cy="81864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4800">
                <a:solidFill>
                  <a:srgbClr val="000000"/>
                </a:solidFill>
                <a:latin typeface="Arial"/>
              </a:rPr>
              <a:t>22,5 тыс.руб.</a:t>
            </a:r>
            <a:endParaRPr/>
          </a:p>
        </p:txBody>
      </p:sp>
    </p:spTree>
  </p:cSld>
  <p:transition>
    <p:pull dir="u"/>
  </p:transition>
  <p:timing>
    <p:tnLst>
      <p:par>
        <p:cTn dur="indefinite" id="21" nodeType="tmRoot" restart="never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23" name="Рисунок 2"/>
          <p:cNvPicPr/>
          <p:nvPr/>
        </p:nvPicPr>
        <p:blipFill>
          <a:blip r:embed="rId1">
            <a:lum bright="10000"/>
          </a:blip>
          <a:stretch>
            <a:fillRect/>
          </a:stretch>
        </p:blipFill>
        <p:spPr>
          <a:xfrm>
            <a:off x="0" y="1412640"/>
            <a:ext cx="9139320" cy="5440680"/>
          </a:xfrm>
          <a:prstGeom prst="rect">
            <a:avLst/>
          </a:prstGeom>
        </p:spPr>
      </p:pic>
      <p:sp>
        <p:nvSpPr>
          <p:cNvPr id="124" name="CustomShape 1"/>
          <p:cNvSpPr/>
          <p:nvPr/>
        </p:nvSpPr>
        <p:spPr>
          <a:xfrm>
            <a:off x="683640" y="404640"/>
            <a:ext cx="7556040" cy="91044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9c9c9c"/>
                </a:solidFill>
                <a:latin typeface="Arial"/>
              </a:rPr>
              <a:t>Земельный</a:t>
            </a:r>
            <a:r>
              <a:rPr b="1" lang="ru-RU" sz="5400">
                <a:solidFill>
                  <a:srgbClr val="7c7c7c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9c9c9c"/>
                </a:solidFill>
                <a:latin typeface="Arial"/>
              </a:rPr>
              <a:t>налог</a:t>
            </a:r>
            <a:endParaRPr/>
          </a:p>
        </p:txBody>
      </p:sp>
      <p:sp>
        <p:nvSpPr>
          <p:cNvPr id="125" name="CustomShape 2"/>
          <p:cNvSpPr/>
          <p:nvPr/>
        </p:nvSpPr>
        <p:spPr>
          <a:xfrm>
            <a:off x="2290320" y="1845000"/>
            <a:ext cx="4731840" cy="91044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lang="ru-RU" sz="5400">
                <a:solidFill>
                  <a:srgbClr val="ffffff"/>
                </a:solidFill>
                <a:latin typeface="Arial"/>
              </a:rPr>
              <a:t>907,6 тыс.руб.</a:t>
            </a:r>
            <a:endParaRPr/>
          </a:p>
        </p:txBody>
      </p:sp>
      <p:pic>
        <p:nvPicPr>
          <p:cNvPr descr="" id="126" name="Рисунок 5"/>
          <p:cNvPicPr/>
          <p:nvPr/>
        </p:nvPicPr>
        <p:blipFill>
          <a:blip r:embed="rId2"/>
          <a:stretch>
            <a:fillRect/>
          </a:stretch>
        </p:blipFill>
        <p:spPr>
          <a:xfrm>
            <a:off x="3060000" y="4077000"/>
            <a:ext cx="2908440" cy="2542680"/>
          </a:xfrm>
          <a:prstGeom prst="rect">
            <a:avLst/>
          </a:prstGeom>
        </p:spPr>
      </p:pic>
      <p:sp>
        <p:nvSpPr>
          <p:cNvPr id="127" name="CustomShape 3"/>
          <p:cNvSpPr/>
          <p:nvPr/>
        </p:nvSpPr>
        <p:spPr>
          <a:xfrm>
            <a:off x="3603240" y="2967480"/>
            <a:ext cx="1932120" cy="91044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lang="ru-RU" sz="5400">
                <a:solidFill>
                  <a:srgbClr val="ffffff"/>
                </a:solidFill>
                <a:latin typeface="Arial"/>
              </a:rPr>
              <a:t>100%</a:t>
            </a:r>
            <a:endParaRPr/>
          </a:p>
        </p:txBody>
      </p:sp>
    </p:spTree>
  </p:cSld>
  <p:transition>
    <p:pull dir="u"/>
  </p:transition>
  <p:timing>
    <p:tnLst>
      <p:par>
        <p:cTn dur="indefinite" id="23" nodeType="tmRoot" restart="never">
          <p:childTnLst>
            <p:seq>
              <p:cTn id="2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28" name="Рисунок 4"/>
          <p:cNvPicPr/>
          <p:nvPr/>
        </p:nvPicPr>
        <p:blipFill>
          <a:blip r:embed="rId1"/>
          <a:stretch>
            <a:fillRect/>
          </a:stretch>
        </p:blipFill>
        <p:spPr>
          <a:xfrm>
            <a:off x="1835640" y="2133000"/>
            <a:ext cx="5191560" cy="2918160"/>
          </a:xfrm>
          <a:prstGeom prst="rect">
            <a:avLst/>
          </a:prstGeom>
        </p:spPr>
      </p:pic>
      <p:sp>
        <p:nvSpPr>
          <p:cNvPr id="129" name="CustomShape 1"/>
          <p:cNvSpPr/>
          <p:nvPr/>
        </p:nvSpPr>
        <p:spPr>
          <a:xfrm>
            <a:off x="1485720" y="332640"/>
            <a:ext cx="6611040" cy="173340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6b6bcf"/>
                </a:solidFill>
                <a:latin typeface="Arial"/>
              </a:rPr>
              <a:t>Налоги на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6b6bcf"/>
                </a:solidFill>
                <a:latin typeface="Arial"/>
              </a:rPr>
              <a:t>совокупный доход</a:t>
            </a:r>
            <a:endParaRPr/>
          </a:p>
        </p:txBody>
      </p:sp>
      <p:sp>
        <p:nvSpPr>
          <p:cNvPr id="130" name="CustomShape 2"/>
          <p:cNvSpPr/>
          <p:nvPr/>
        </p:nvSpPr>
        <p:spPr>
          <a:xfrm>
            <a:off x="435960" y="5085360"/>
            <a:ext cx="8229240" cy="106236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i="1" lang="ru-RU" sz="3200">
                <a:solidFill>
                  <a:srgbClr val="000000"/>
                </a:solidFill>
                <a:latin typeface="Arial"/>
              </a:rPr>
              <a:t>Единый сельскохозяйственный налог </a:t>
            </a:r>
            <a:endParaRPr/>
          </a:p>
          <a:p>
            <a:pPr algn="ctr">
              <a:lnSpc>
                <a:spcPct val="100000"/>
              </a:lnSpc>
            </a:pPr>
            <a:r>
              <a:rPr b="1" i="1" lang="ru-RU" sz="3200">
                <a:solidFill>
                  <a:srgbClr val="000000"/>
                </a:solidFill>
                <a:latin typeface="Arial"/>
              </a:rPr>
              <a:t>0 тыс.руб.</a:t>
            </a:r>
            <a:endParaRPr/>
          </a:p>
        </p:txBody>
      </p:sp>
    </p:spTree>
  </p:cSld>
  <p:transition>
    <p:pull dir="u"/>
  </p:transition>
  <p:timing>
    <p:tnLst>
      <p:par>
        <p:cTn dur="indefinite" id="25" nodeType="tmRoot" restart="never">
          <p:childTnLst>
            <p:seq>
              <p:cTn id="2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31" name="Рисунок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28880" cy="6853320"/>
          </a:xfrm>
          <a:prstGeom prst="rect">
            <a:avLst/>
          </a:prstGeom>
        </p:spPr>
      </p:pic>
      <p:sp>
        <p:nvSpPr>
          <p:cNvPr id="132" name="CustomShape 1"/>
          <p:cNvSpPr/>
          <p:nvPr/>
        </p:nvSpPr>
        <p:spPr>
          <a:xfrm>
            <a:off x="779760" y="548640"/>
            <a:ext cx="7714800" cy="91044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Неналоговые доходы</a:t>
            </a:r>
            <a:endParaRPr/>
          </a:p>
        </p:txBody>
      </p:sp>
      <p:sp>
        <p:nvSpPr>
          <p:cNvPr id="133" name="CustomShape 2"/>
          <p:cNvSpPr/>
          <p:nvPr/>
        </p:nvSpPr>
        <p:spPr>
          <a:xfrm>
            <a:off x="3152160" y="5301360"/>
            <a:ext cx="3009600" cy="75780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1515a8"/>
                </a:solidFill>
                <a:latin typeface="Arial"/>
              </a:rPr>
              <a:t>0 тыс.руб.</a:t>
            </a:r>
            <a:endParaRPr/>
          </a:p>
        </p:txBody>
      </p:sp>
      <p:sp>
        <p:nvSpPr>
          <p:cNvPr id="134" name="CustomShape 3"/>
          <p:cNvSpPr/>
          <p:nvPr/>
        </p:nvSpPr>
        <p:spPr>
          <a:xfrm>
            <a:off x="4658040" y="3069000"/>
            <a:ext cx="1794960" cy="142812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8800">
                <a:solidFill>
                  <a:srgbClr val="aed5d8"/>
                </a:solidFill>
                <a:latin typeface="Arial"/>
              </a:rPr>
              <a:t>0%</a:t>
            </a:r>
            <a:endParaRPr/>
          </a:p>
        </p:txBody>
      </p:sp>
    </p:spTree>
  </p:cSld>
  <p:transition>
    <p:pull dir="r"/>
  </p:transition>
  <p:timing>
    <p:tnLst>
      <p:par>
        <p:cTn dur="indefinite" id="27" nodeType="tmRoot" restart="never">
          <p:childTnLst>
            <p:seq>
              <p:cTn id="2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35" name="Рисунок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27360"/>
            <a:ext cx="9128880" cy="6853320"/>
          </a:xfrm>
          <a:prstGeom prst="rect">
            <a:avLst/>
          </a:prstGeom>
        </p:spPr>
      </p:pic>
      <p:sp>
        <p:nvSpPr>
          <p:cNvPr id="136" name="CustomShape 1"/>
          <p:cNvSpPr/>
          <p:nvPr/>
        </p:nvSpPr>
        <p:spPr>
          <a:xfrm>
            <a:off x="779760" y="548640"/>
            <a:ext cx="7714800" cy="91044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Неналоговые доходы</a:t>
            </a:r>
            <a:endParaRPr/>
          </a:p>
        </p:txBody>
      </p:sp>
      <p:graphicFrame>
        <p:nvGraphicFramePr>
          <p:cNvPr id="137" name="Table 2"/>
          <p:cNvGraphicFramePr/>
          <p:nvPr/>
        </p:nvGraphicFramePr>
        <p:xfrm>
          <a:off x="467640" y="1397160"/>
          <a:ext cx="5683320" cy="6012720"/>
        </p:xfrm>
        <a:graphic>
          <a:graphicData uri="http://schemas.openxmlformats.org/drawingml/2006/table">
            <a:tbl>
              <a:tblPr/>
              <a:tblGrid>
                <a:gridCol w="2088000"/>
                <a:gridCol w="1584000"/>
                <a:gridCol w="1008000"/>
                <a:gridCol w="1003320"/>
              </a:tblGrid>
              <a:tr h="2199960"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Наименование доходов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Утверждено решением Совета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Предусмотрено проектом решения Совета</a:t>
                      </a:r>
                      <a:endParaRPr/>
                    </a:p>
                  </a:txBody>
                  <a:tcPr/>
                </a:tc>
                <a:tc>
                  <a:tcPr/>
                </a:tc>
              </a:tr>
              <a:tr h="434880"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      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2022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2023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r>
                        <a:rPr lang="ru-RU" sz="2000"/>
                        <a:t>2024</a:t>
                      </a:r>
                      <a:endParaRPr/>
                    </a:p>
                  </a:txBody>
                  <a:tcPr/>
                </a:tc>
              </a:tr>
              <a:tr h="2689200"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  <a:tr h="691200"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Прочие неналоговые доходы бюджетных поселений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</a:tbl>
          </a:graphicData>
        </a:graphic>
      </p:graphicFrame>
    </p:spTree>
  </p:cSld>
  <p:transition>
    <p:pull dir="r"/>
  </p:transition>
  <p:timing>
    <p:tnLst>
      <p:par>
        <p:cTn dur="indefinite" id="29" nodeType="tmRoot" restart="never">
          <p:childTnLst>
            <p:seq>
              <p:cTn id="3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38" name="Рисунок 4"/>
          <p:cNvPicPr/>
          <p:nvPr/>
        </p:nvPicPr>
        <p:blipFill>
          <a:blip r:embed="rId1"/>
          <a:stretch>
            <a:fillRect/>
          </a:stretch>
        </p:blipFill>
        <p:spPr>
          <a:xfrm>
            <a:off x="6516360" y="4293000"/>
            <a:ext cx="2622960" cy="2560320"/>
          </a:xfrm>
          <a:prstGeom prst="rect">
            <a:avLst/>
          </a:prstGeom>
        </p:spPr>
      </p:pic>
      <p:sp>
        <p:nvSpPr>
          <p:cNvPr id="139" name="CustomShape 1"/>
          <p:cNvSpPr/>
          <p:nvPr/>
        </p:nvSpPr>
        <p:spPr>
          <a:xfrm>
            <a:off x="792000" y="548640"/>
            <a:ext cx="7356240" cy="173340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Доходы от сдачи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000000"/>
                </a:solidFill>
                <a:latin typeface="Arial"/>
              </a:rPr>
              <a:t>в аренду имущества</a:t>
            </a:r>
            <a:endParaRPr/>
          </a:p>
        </p:txBody>
      </p:sp>
      <p:sp>
        <p:nvSpPr>
          <p:cNvPr id="140" name="CustomShape 2"/>
          <p:cNvSpPr/>
          <p:nvPr/>
        </p:nvSpPr>
        <p:spPr>
          <a:xfrm>
            <a:off x="1662120" y="4869000"/>
            <a:ext cx="3476160" cy="75780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1515a8"/>
                </a:solidFill>
                <a:latin typeface="Arial"/>
              </a:rPr>
              <a:t>0.0 тыс.руб.</a:t>
            </a:r>
            <a:endParaRPr/>
          </a:p>
        </p:txBody>
      </p:sp>
    </p:spTree>
  </p:cSld>
  <p:transition>
    <p:pull dir="r"/>
  </p:transition>
  <p:timing>
    <p:tnLst>
      <p:par>
        <p:cTn dur="indefinite" id="31" nodeType="tmRoot" restart="never">
          <p:childTnLst>
            <p:seq>
              <p:cTn id="3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CustomShape 1"/>
          <p:cNvSpPr/>
          <p:nvPr/>
        </p:nvSpPr>
        <p:spPr>
          <a:xfrm>
            <a:off x="3938400" y="2925360"/>
            <a:ext cx="4877640" cy="1202760"/>
          </a:xfrm>
          <a:prstGeom prst="rightArrow">
            <a:avLst>
              <a:gd fmla="val 75000" name="adj1"/>
              <a:gd fmla="val 50000" name="adj2"/>
            </a:avLst>
          </a:prstGeom>
          <a:solidFill>
            <a:srgbClr val="e6f3f4"/>
          </a:solidFill>
          <a:ln w="25560">
            <a:solidFill>
              <a:srgbClr val="e6f3f4"/>
            </a:solidFill>
            <a:round/>
          </a:ln>
        </p:spPr>
        <p:txBody>
          <a:bodyPr bIns="36360" lIns="36360" rIns="36360" tIns="36360"/>
          <a:p>
            <a:pPr lvl="1">
              <a:lnSpc>
                <a:spcPct val="90000"/>
              </a:lnSpc>
              <a:buFont typeface="StarSymbol"/>
              <a:buChar char="l"/>
            </a:pPr>
            <a:r>
              <a:rPr lang="ru-RU" sz="5700">
                <a:solidFill>
                  <a:srgbClr val="0070c0"/>
                </a:solidFill>
                <a:latin typeface="Arial"/>
              </a:rPr>
              <a:t>0,0 тыс.руб.</a:t>
            </a:r>
            <a:endParaRPr/>
          </a:p>
        </p:txBody>
      </p:sp>
      <p:sp>
        <p:nvSpPr>
          <p:cNvPr id="142" name="CustomShape 2"/>
          <p:cNvSpPr/>
          <p:nvPr/>
        </p:nvSpPr>
        <p:spPr>
          <a:xfrm>
            <a:off x="683640" y="2925360"/>
            <a:ext cx="3250080" cy="1202760"/>
          </a:xfrm>
          <a:prstGeom prst="roundRect">
            <a:avLst>
              <a:gd fmla="val 16667" name="adj"/>
            </a:avLst>
          </a:prstGeom>
          <a:solidFill>
            <a:srgbClr val="bbe0e3"/>
          </a:solidFill>
          <a:ln w="25560">
            <a:solidFill>
              <a:srgbClr val="ffffff"/>
            </a:solidFill>
            <a:round/>
          </a:ln>
        </p:spPr>
        <p:txBody>
          <a:bodyPr anchor="ctr" bIns="63000" lIns="125640" rIns="125640" tIns="63000"/>
          <a:p>
            <a:pPr algn="ctr">
              <a:lnSpc>
                <a:spcPct val="90000"/>
              </a:lnSpc>
            </a:pPr>
            <a:r>
              <a:rPr lang="ru-RU" sz="3300">
                <a:solidFill>
                  <a:srgbClr val="0070c0"/>
                </a:solidFill>
                <a:latin typeface="Arial"/>
              </a:rPr>
              <a:t>- От платных услуг</a:t>
            </a:r>
            <a:endParaRPr/>
          </a:p>
        </p:txBody>
      </p:sp>
      <p:sp>
        <p:nvSpPr>
          <p:cNvPr id="143" name="CustomShape 3"/>
          <p:cNvSpPr/>
          <p:nvPr/>
        </p:nvSpPr>
        <p:spPr>
          <a:xfrm>
            <a:off x="3938400" y="4253400"/>
            <a:ext cx="4877640" cy="1202760"/>
          </a:xfrm>
          <a:prstGeom prst="rightArrow">
            <a:avLst>
              <a:gd fmla="val 75000" name="adj1"/>
              <a:gd fmla="val 50000" name="adj2"/>
            </a:avLst>
          </a:prstGeom>
          <a:solidFill>
            <a:srgbClr val="e6f3f4"/>
          </a:solidFill>
          <a:ln w="25560">
            <a:solidFill>
              <a:srgbClr val="e6f3f4"/>
            </a:solidFill>
            <a:round/>
          </a:ln>
        </p:spPr>
        <p:txBody>
          <a:bodyPr bIns="36360" lIns="36360" rIns="36360" tIns="36360"/>
          <a:p>
            <a:pPr lvl="1">
              <a:lnSpc>
                <a:spcPct val="90000"/>
              </a:lnSpc>
              <a:buFont typeface="StarSymbol"/>
              <a:buChar char="l"/>
            </a:pPr>
            <a:r>
              <a:rPr lang="ru-RU" sz="5700">
                <a:solidFill>
                  <a:srgbClr val="0070c0"/>
                </a:solidFill>
                <a:latin typeface="Arial"/>
              </a:rPr>
              <a:t>0,0 тыс.руб.</a:t>
            </a:r>
            <a:endParaRPr/>
          </a:p>
        </p:txBody>
      </p:sp>
      <p:sp>
        <p:nvSpPr>
          <p:cNvPr id="144" name="CustomShape 4"/>
          <p:cNvSpPr/>
          <p:nvPr/>
        </p:nvSpPr>
        <p:spPr>
          <a:xfrm>
            <a:off x="683640" y="4253760"/>
            <a:ext cx="3250080" cy="1202760"/>
          </a:xfrm>
          <a:prstGeom prst="roundRect">
            <a:avLst>
              <a:gd fmla="val 16667" name="adj"/>
            </a:avLst>
          </a:prstGeom>
          <a:solidFill>
            <a:srgbClr val="bbe0e3"/>
          </a:solidFill>
          <a:ln w="25560">
            <a:solidFill>
              <a:srgbClr val="ffffff"/>
            </a:solidFill>
            <a:round/>
          </a:ln>
        </p:spPr>
        <p:txBody>
          <a:bodyPr anchor="ctr" bIns="63000" lIns="125640" rIns="125640" tIns="63000"/>
          <a:p>
            <a:pPr algn="ctr">
              <a:lnSpc>
                <a:spcPct val="90000"/>
              </a:lnSpc>
            </a:pPr>
            <a:r>
              <a:rPr lang="ru-RU" sz="3300">
                <a:solidFill>
                  <a:srgbClr val="0070c0"/>
                </a:solidFill>
                <a:latin typeface="Arial"/>
              </a:rPr>
              <a:t>- Неналоговые доходы</a:t>
            </a:r>
            <a:endParaRPr/>
          </a:p>
        </p:txBody>
      </p:sp>
      <p:pic>
        <p:nvPicPr>
          <p:cNvPr descr="" id="145" name="Рисунок 5"/>
          <p:cNvPicPr/>
          <p:nvPr/>
        </p:nvPicPr>
        <p:blipFill>
          <a:blip r:embed="rId1"/>
          <a:stretch>
            <a:fillRect/>
          </a:stretch>
        </p:blipFill>
        <p:spPr>
          <a:xfrm>
            <a:off x="3924000" y="0"/>
            <a:ext cx="4999320" cy="3331440"/>
          </a:xfrm>
          <a:prstGeom prst="rect">
            <a:avLst/>
          </a:prstGeom>
        </p:spPr>
      </p:pic>
      <p:sp>
        <p:nvSpPr>
          <p:cNvPr id="146" name="CustomShape 5"/>
          <p:cNvSpPr/>
          <p:nvPr/>
        </p:nvSpPr>
        <p:spPr>
          <a:xfrm>
            <a:off x="767880" y="692640"/>
            <a:ext cx="2813040" cy="173340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Прочие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доходы</a:t>
            </a:r>
            <a:endParaRPr/>
          </a:p>
        </p:txBody>
      </p:sp>
      <p:sp>
        <p:nvSpPr>
          <p:cNvPr id="147" name="CustomShape 6"/>
          <p:cNvSpPr/>
          <p:nvPr/>
        </p:nvSpPr>
        <p:spPr>
          <a:xfrm>
            <a:off x="539640" y="5949360"/>
            <a:ext cx="8204400" cy="69696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000000"/>
                </a:solidFill>
                <a:latin typeface="Arial"/>
              </a:rPr>
              <a:t>зачисляются в бюджет 100%</a:t>
            </a:r>
            <a:endParaRPr/>
          </a:p>
        </p:txBody>
      </p:sp>
    </p:spTree>
  </p:cSld>
  <p:transition>
    <p:pull dir="u"/>
  </p:transition>
  <p:timing>
    <p:tnLst>
      <p:par>
        <p:cTn dur="indefinite" id="33" nodeType="tmRoot" restart="never">
          <p:childTnLst>
            <p:seq>
              <p:cTn id="3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48" name="Рисунок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426600"/>
            <a:ext cx="9139320" cy="6426720"/>
          </a:xfrm>
          <a:prstGeom prst="rect">
            <a:avLst/>
          </a:prstGeom>
        </p:spPr>
      </p:pic>
      <p:sp>
        <p:nvSpPr>
          <p:cNvPr id="149" name="CustomShape 1"/>
          <p:cNvSpPr/>
          <p:nvPr/>
        </p:nvSpPr>
        <p:spPr>
          <a:xfrm>
            <a:off x="435600" y="2143080"/>
            <a:ext cx="8708400" cy="4722120"/>
          </a:xfrm>
          <a:prstGeom prst="rect">
            <a:avLst/>
          </a:prstGeom>
          <a:solidFill>
            <a:srgbClr val="daedef"/>
          </a:solidFill>
          <a:ln w="38160">
            <a:solidFill>
              <a:srgbClr val="ffffff"/>
            </a:solidFill>
            <a:round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ru-RU" sz="2400">
                <a:solidFill>
                  <a:srgbClr val="ffffff"/>
                </a:solidFill>
                <a:latin typeface="Arial"/>
              </a:rPr>
              <a:t>-</a:t>
            </a:r>
            <a:r>
              <a:rPr b="1" lang="ru-RU" sz="2000">
                <a:solidFill>
                  <a:srgbClr val="000000"/>
                </a:solidFill>
                <a:latin typeface="Arial"/>
              </a:rPr>
              <a:t> дотации на выравнивание бюджетной обеспеченности – 2022-338.1,т.руб., 2023 – 0,6т.руб.,2024- 0,6 т.руб.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Прочие субсидии бюджетам сельских поселений в 2022г- 410.4т.руб.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2023г- 724.2т.руб, 2024- 733.7 т.руб.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 </a:t>
            </a:r>
            <a:r>
              <a:rPr b="1" lang="ru-RU" sz="2000">
                <a:solidFill>
                  <a:srgbClr val="000000"/>
                </a:solidFill>
                <a:latin typeface="Arial"/>
              </a:rPr>
              <a:t>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2022 – 1931.4 т. руб., 2023- 1959.1 т.руб, 2024 -2007.6 т.руб. 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-субвенции бюджетам на осуществление первичного воинского учета на территориях, где отсутствуют военные комиссариаты – 2022- 89,8 тыс.руб, 2023- 92.8 тыс.руб, 2024- 96.0 тыс. 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-субвенции местным бюджетам на выполнение полномочий</a:t>
            </a:r>
            <a:r>
              <a:rPr b="1" lang="ru-RU" sz="2000">
                <a:solidFill>
                  <a:srgbClr val="ffffff"/>
                </a:solidFill>
                <a:latin typeface="Arial"/>
              </a:rPr>
              <a:t> </a:t>
            </a:r>
            <a:r>
              <a:rPr b="1" lang="ru-RU" sz="2000">
                <a:solidFill>
                  <a:srgbClr val="000000"/>
                </a:solidFill>
                <a:latin typeface="Arial"/>
              </a:rPr>
              <a:t>субъектов Российской Федерации: 2022-0,2т.руб., 2023- 0,2 т.руб., 2024- 0,2.руб.,</a:t>
            </a:r>
            <a:endParaRPr/>
          </a:p>
        </p:txBody>
      </p:sp>
      <p:sp>
        <p:nvSpPr>
          <p:cNvPr id="150" name="CustomShape 2"/>
          <p:cNvSpPr/>
          <p:nvPr/>
        </p:nvSpPr>
        <p:spPr>
          <a:xfrm>
            <a:off x="179640" y="260640"/>
            <a:ext cx="8761320" cy="1003320"/>
          </a:xfrm>
          <a:prstGeom prst="plaque">
            <a:avLst>
              <a:gd fmla="val 16667" name="adj"/>
            </a:avLst>
          </a:prstGeom>
          <a:solidFill>
            <a:srgbClr val="ffffff"/>
          </a:solidFill>
          <a:ln w="95400">
            <a:solidFill>
              <a:srgbClr val="ffffcc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Times New Roman"/>
                <a:ea typeface="Calibri"/>
              </a:rPr>
              <a:t>Объем безвозмездных поступлений в бюджет поселения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Times New Roman"/>
                <a:ea typeface="Calibri"/>
              </a:rPr>
              <a:t>на 2022 год и на плановый период 2023 и 2024 гг»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51" name="CustomShape 3"/>
          <p:cNvSpPr/>
          <p:nvPr/>
        </p:nvSpPr>
        <p:spPr>
          <a:xfrm>
            <a:off x="0" y="0"/>
            <a:ext cx="9139320" cy="452520"/>
          </a:xfrm>
          <a:prstGeom prst="rect">
            <a:avLst/>
          </a:prstGeom>
        </p:spPr>
      </p:sp>
      <p:sp>
        <p:nvSpPr>
          <p:cNvPr id="152" name="CustomShape 4"/>
          <p:cNvSpPr/>
          <p:nvPr/>
        </p:nvSpPr>
        <p:spPr>
          <a:xfrm>
            <a:off x="0" y="-1624680"/>
            <a:ext cx="179640" cy="621432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ransition>
    <p:pull dir="u"/>
  </p:transition>
  <p:timing>
    <p:tnLst>
      <p:par>
        <p:cTn dur="indefinite" id="35" nodeType="tmRoot" restart="never">
          <p:childTnLst>
            <p:seq>
              <p:cTn dur="indefinite" id="36" nodeType="mainSeq">
                <p:childTnLst>
                  <p:par>
                    <p:cTn fill="hold" id="37">
                      <p:stCondLst>
                        <p:cond delay="indefinite"/>
                      </p:stCondLst>
                      <p:childTnLst>
                        <p:par>
                          <p:cTn fill="hold" id="38">
                            <p:stCondLst>
                              <p:cond delay="0"/>
                            </p:stCondLst>
                            <p:childTnLst>
                              <p:par>
                                <p:cTn fill="hold" id="39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dur="500" fill="freeze" id="41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53" name="Рисунок 7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647680" cy="6853320"/>
          </a:xfrm>
          <a:prstGeom prst="rect">
            <a:avLst/>
          </a:prstGeom>
        </p:spPr>
      </p:pic>
      <p:sp>
        <p:nvSpPr>
          <p:cNvPr id="154" name="CustomShape 1"/>
          <p:cNvSpPr/>
          <p:nvPr/>
        </p:nvSpPr>
        <p:spPr>
          <a:xfrm>
            <a:off x="2267640" y="260640"/>
            <a:ext cx="6672240" cy="163296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Параметры расходной части бюджета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Красноармейского сельского поселения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на 2022 год 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и на плановый период 2023 и 2024гг.</a:t>
            </a:r>
            <a:endParaRPr/>
          </a:p>
        </p:txBody>
      </p:sp>
      <p:sp>
        <p:nvSpPr>
          <p:cNvPr id="155" name="CustomShape 2"/>
          <p:cNvSpPr/>
          <p:nvPr/>
        </p:nvSpPr>
        <p:spPr>
          <a:xfrm>
            <a:off x="0" y="332640"/>
            <a:ext cx="9139320" cy="452520"/>
          </a:xfrm>
          <a:prstGeom prst="rect">
            <a:avLst/>
          </a:prstGeom>
        </p:spPr>
      </p:sp>
      <p:sp>
        <p:nvSpPr>
          <p:cNvPr id="156" name="CustomShape 3"/>
          <p:cNvSpPr/>
          <p:nvPr/>
        </p:nvSpPr>
        <p:spPr>
          <a:xfrm>
            <a:off x="0" y="1857240"/>
            <a:ext cx="9139320" cy="452520"/>
          </a:xfrm>
          <a:prstGeom prst="rect">
            <a:avLst/>
          </a:prstGeom>
        </p:spPr>
      </p:sp>
      <p:sp>
        <p:nvSpPr>
          <p:cNvPr id="157" name="CustomShape 4"/>
          <p:cNvSpPr/>
          <p:nvPr/>
        </p:nvSpPr>
        <p:spPr>
          <a:xfrm>
            <a:off x="0" y="3219480"/>
            <a:ext cx="9139320" cy="452520"/>
          </a:xfrm>
          <a:prstGeom prst="rect">
            <a:avLst/>
          </a:prstGeom>
        </p:spPr>
      </p:sp>
      <p:sp>
        <p:nvSpPr>
          <p:cNvPr id="158" name="CustomShape 5"/>
          <p:cNvSpPr/>
          <p:nvPr/>
        </p:nvSpPr>
        <p:spPr>
          <a:xfrm>
            <a:off x="4232520" y="3534840"/>
            <a:ext cx="673920" cy="817200"/>
          </a:xfrm>
          <a:prstGeom prst="rect">
            <a:avLst/>
          </a:prstGeom>
        </p:spPr>
        <p:txBody>
          <a:bodyPr anchor="ctr" bIns="45000" lIns="90000" rIns="90000" tIns="45000" wrap="none"/>
          <a:p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descr="" id="159" name="Рисунок 8"/>
          <p:cNvPicPr/>
          <p:nvPr/>
        </p:nvPicPr>
        <p:blipFill>
          <a:blip r:embed="rId2"/>
          <a:stretch>
            <a:fillRect/>
          </a:stretch>
        </p:blipFill>
        <p:spPr>
          <a:xfrm>
            <a:off x="5334120" y="3171960"/>
            <a:ext cx="3805200" cy="3681360"/>
          </a:xfrm>
          <a:prstGeom prst="rect">
            <a:avLst/>
          </a:prstGeom>
        </p:spPr>
      </p:pic>
      <p:sp>
        <p:nvSpPr>
          <p:cNvPr id="160" name="CustomShape 6"/>
          <p:cNvSpPr/>
          <p:nvPr/>
        </p:nvSpPr>
        <p:spPr>
          <a:xfrm>
            <a:off x="3348000" y="3285000"/>
            <a:ext cx="4892040" cy="63468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0070c0"/>
                </a:solidFill>
                <a:latin typeface="Times New Roman"/>
                <a:ea typeface="Calibri"/>
              </a:rPr>
              <a:t>2022 –3940,6 тыс.руб.</a:t>
            </a:r>
            <a:endParaRPr/>
          </a:p>
        </p:txBody>
      </p:sp>
      <p:sp>
        <p:nvSpPr>
          <p:cNvPr id="161" name="CustomShape 7"/>
          <p:cNvSpPr/>
          <p:nvPr/>
        </p:nvSpPr>
        <p:spPr>
          <a:xfrm>
            <a:off x="3564000" y="4221000"/>
            <a:ext cx="4892040" cy="63468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0070c0"/>
                </a:solidFill>
                <a:latin typeface="Times New Roman"/>
                <a:ea typeface="Calibri"/>
              </a:rPr>
              <a:t>2023 – 4023,1 тыс.руб.</a:t>
            </a:r>
            <a:endParaRPr/>
          </a:p>
        </p:txBody>
      </p:sp>
      <p:sp>
        <p:nvSpPr>
          <p:cNvPr id="162" name="CustomShape 8"/>
          <p:cNvSpPr/>
          <p:nvPr/>
        </p:nvSpPr>
        <p:spPr>
          <a:xfrm>
            <a:off x="3780000" y="5157360"/>
            <a:ext cx="4892040" cy="63468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0070c0"/>
                </a:solidFill>
                <a:latin typeface="Times New Roman"/>
                <a:ea typeface="Calibri"/>
              </a:rPr>
              <a:t>2024 – 4217,1 тыс.руб.</a:t>
            </a:r>
            <a:endParaRPr/>
          </a:p>
        </p:txBody>
      </p:sp>
    </p:spTree>
  </p:cSld>
  <p:timing>
    <p:tnLst>
      <p:par>
        <p:cTn dur="indefinite" id="42" nodeType="tmRoot" restart="never">
          <p:childTnLst>
            <p:seq>
              <p:cTn id="43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" name="Table 1"/>
          <p:cNvGraphicFramePr/>
          <p:nvPr/>
        </p:nvGraphicFramePr>
        <p:xfrm>
          <a:off x="323640" y="83880"/>
          <a:ext cx="7519320" cy="6232680"/>
        </p:xfrm>
        <a:graphic>
          <a:graphicData uri="http://schemas.openxmlformats.org/drawingml/2006/table">
            <a:tbl>
              <a:tblPr/>
              <a:tblGrid>
                <a:gridCol w="4391640"/>
                <a:gridCol w="1044000"/>
                <a:gridCol w="1044000"/>
                <a:gridCol w="1039680"/>
              </a:tblGrid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Наименование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2024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Расходы , всего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3940,6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4023,1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4217,1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Общегосударственные вопросы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1420,7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1428,6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1436,9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36.1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35.5        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34.1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88.1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100.6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100.6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Национальная оборона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89,8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92.8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96.0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2,3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2,3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2,3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103.5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103.3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103.4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Национальная экономика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1930.4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1958.5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2077.0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49.0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48.7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49.3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105.0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101.5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106.1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Жилищно-коммунальное хозяйство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310.9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322.7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335.5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7.9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8,0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8,0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80.2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103.8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104.0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Социальная политика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188.7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189.2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206.3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4.8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  </a:t>
                      </a: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4,9</a:t>
                      </a:r>
                      <a:endParaRPr/>
                    </a:p>
                  </a:txBody>
                  <a:tcPr/>
                </a:tc>
              </a:tr>
              <a:tr h="29016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134.0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100.3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109.0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ransition>
    <p:pull dir="ru"/>
  </p:transition>
  <p:timing>
    <p:tnLst>
      <p:par>
        <p:cTn dur="indefinite" id="44" nodeType="tmRoot" restart="never">
          <p:childTnLst>
            <p:seq>
              <p:cTn dur="indefinite" id="45" nodeType="mainSeq">
                <p:childTnLst>
                  <p:par>
                    <p:cTn fill="hold" id="46">
                      <p:stCondLst>
                        <p:cond delay="indefinite"/>
                      </p:stCondLst>
                      <p:childTnLst>
                        <p:par>
                          <p:cTn fill="hold" id="47">
                            <p:stCondLst>
                              <p:cond delay="0"/>
                            </p:stCondLst>
                            <p:childTnLst>
                              <p:par>
                                <p:cTn fill="hold" id="48" nodeType="withEffect" presetClass="path" presetID="64">
                                  <p:stCondLst>
                                    <p:cond delay="1000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