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notesSlides/notesSlide3.xml" ContentType="application/vnd.openxmlformats-officedocument.presentationml.notesSlide+xml"/>
  <Override PartName="/ppt/charts/chart7.xml" ContentType="application/vnd.openxmlformats-officedocument.drawingml.chart+xml"/>
  <Override PartName="/ppt/notesSlides/notesSlide4.xml" ContentType="application/vnd.openxmlformats-officedocument.presentationml.notesSlide+xml"/>
  <Override PartName="/ppt/charts/chart8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4083" r:id="rId1"/>
    <p:sldMasterId id="2147484200" r:id="rId2"/>
  </p:sldMasterIdLst>
  <p:notesMasterIdLst>
    <p:notesMasterId r:id="rId41"/>
  </p:notesMasterIdLst>
  <p:handoutMasterIdLst>
    <p:handoutMasterId r:id="rId42"/>
  </p:handoutMasterIdLst>
  <p:sldIdLst>
    <p:sldId id="519" r:id="rId3"/>
    <p:sldId id="497" r:id="rId4"/>
    <p:sldId id="514" r:id="rId5"/>
    <p:sldId id="468" r:id="rId6"/>
    <p:sldId id="480" r:id="rId7"/>
    <p:sldId id="482" r:id="rId8"/>
    <p:sldId id="499" r:id="rId9"/>
    <p:sldId id="500" r:id="rId10"/>
    <p:sldId id="498" r:id="rId11"/>
    <p:sldId id="401" r:id="rId12"/>
    <p:sldId id="516" r:id="rId13"/>
    <p:sldId id="521" r:id="rId14"/>
    <p:sldId id="485" r:id="rId15"/>
    <p:sldId id="486" r:id="rId16"/>
    <p:sldId id="487" r:id="rId17"/>
    <p:sldId id="488" r:id="rId18"/>
    <p:sldId id="489" r:id="rId19"/>
    <p:sldId id="491" r:id="rId20"/>
    <p:sldId id="490" r:id="rId21"/>
    <p:sldId id="472" r:id="rId22"/>
    <p:sldId id="483" r:id="rId23"/>
    <p:sldId id="492" r:id="rId24"/>
    <p:sldId id="501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510" r:id="rId33"/>
    <p:sldId id="512" r:id="rId34"/>
    <p:sldId id="496" r:id="rId35"/>
    <p:sldId id="523" r:id="rId36"/>
    <p:sldId id="515" r:id="rId37"/>
    <p:sldId id="447" r:id="rId38"/>
    <p:sldId id="478" r:id="rId39"/>
    <p:sldId id="495" r:id="rId40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FD2F1"/>
    <a:srgbClr val="D8EDF0"/>
    <a:srgbClr val="FFFF99"/>
    <a:srgbClr val="4B04CC"/>
    <a:srgbClr val="E5D7FD"/>
    <a:srgbClr val="4780A7"/>
    <a:srgbClr val="00FF00"/>
    <a:srgbClr val="99CC00"/>
    <a:srgbClr val="CEB4FC"/>
    <a:srgbClr val="5234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7" autoAdjust="0"/>
    <p:restoredTop sz="94342" autoAdjust="0"/>
  </p:normalViewPr>
  <p:slideViewPr>
    <p:cSldViewPr>
      <p:cViewPr varScale="1">
        <p:scale>
          <a:sx n="103" d="100"/>
          <a:sy n="103" d="100"/>
        </p:scale>
        <p:origin x="-1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12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21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18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1600" dirty="0"/>
              <a:t>Динамика родившихся и </a:t>
            </a:r>
            <a:r>
              <a:rPr lang="ru-RU" sz="1600" dirty="0" smtClean="0"/>
              <a:t>умерших</a:t>
            </a:r>
          </a:p>
        </c:rich>
      </c:tx>
      <c:layout>
        <c:manualLayout>
          <c:xMode val="edge"/>
          <c:yMode val="edge"/>
          <c:x val="0.17128874388254584"/>
          <c:y val="1.9933554817275909E-2"/>
        </c:manualLayout>
      </c:layout>
      <c:overlay val="0"/>
      <c:spPr>
        <a:noFill/>
        <a:ln w="19421">
          <a:noFill/>
        </a:ln>
      </c:spPr>
    </c:title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  <c:spPr>
        <a:solidFill>
          <a:srgbClr val="CCFFFF"/>
        </a:solidFill>
        <a:ln w="9710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CCFFFF"/>
        </a:solidFill>
        <a:ln w="971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8.2364127836814502E-2"/>
          <c:y val="0.22240800404893388"/>
          <c:w val="0.89722675367047922"/>
          <c:h val="0.44850498338870842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Число родившихся, чел.</c:v>
                </c:pt>
              </c:strCache>
            </c:strRef>
          </c:tx>
          <c:spPr>
            <a:ln w="9710">
              <a:solidFill>
                <a:srgbClr val="000080"/>
              </a:solidFill>
              <a:prstDash val="solid"/>
            </a:ln>
          </c:spPr>
          <c:invertIfNegative val="0"/>
          <c:dLbls>
            <c:spPr>
              <a:noFill/>
              <a:ln w="19421">
                <a:noFill/>
              </a:ln>
            </c:spPr>
            <c:txPr>
              <a:bodyPr/>
              <a:lstStyle/>
              <a:p>
                <a:pPr>
                  <a:defRPr sz="918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Sheet1!$B$1:$F$1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Sheet1!$B$2:$F$2</c:f>
              <c:numCache>
                <c:formatCode>General</c:formatCode>
                <c:ptCount val="5"/>
                <c:pt idx="0">
                  <c:v>125</c:v>
                </c:pt>
                <c:pt idx="1">
                  <c:v>150</c:v>
                </c:pt>
                <c:pt idx="2">
                  <c:v>152</c:v>
                </c:pt>
                <c:pt idx="3">
                  <c:v>119</c:v>
                </c:pt>
                <c:pt idx="4">
                  <c:v>119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Число умерших, чел.</c:v>
                </c:pt>
              </c:strCache>
            </c:strRef>
          </c:tx>
          <c:spPr>
            <a:ln w="9710">
              <a:solidFill>
                <a:srgbClr val="FF00FF"/>
              </a:solidFill>
              <a:prstDash val="solid"/>
            </a:ln>
          </c:spPr>
          <c:invertIfNegative val="0"/>
          <c:dLbls>
            <c:spPr>
              <a:noFill/>
              <a:ln w="19421">
                <a:noFill/>
              </a:ln>
            </c:spPr>
            <c:txPr>
              <a:bodyPr/>
              <a:lstStyle/>
              <a:p>
                <a:pPr>
                  <a:defRPr sz="918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Sheet1!$B$1:$F$1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Sheet1!$B$3:$F$3</c:f>
              <c:numCache>
                <c:formatCode>General</c:formatCode>
                <c:ptCount val="5"/>
                <c:pt idx="0">
                  <c:v>252</c:v>
                </c:pt>
                <c:pt idx="1">
                  <c:v>239</c:v>
                </c:pt>
                <c:pt idx="2">
                  <c:v>217</c:v>
                </c:pt>
                <c:pt idx="3">
                  <c:v>292</c:v>
                </c:pt>
                <c:pt idx="4">
                  <c:v>316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8780160"/>
        <c:axId val="128781696"/>
        <c:axId val="177850112"/>
      </c:bar3DChart>
      <c:catAx>
        <c:axId val="128780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2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18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2878169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8781696"/>
        <c:scaling>
          <c:orientation val="minMax"/>
          <c:min val="100"/>
        </c:scaling>
        <c:delete val="0"/>
        <c:axPos val="l"/>
        <c:majorGridlines>
          <c:spPr>
            <a:ln w="2428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2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18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28780160"/>
        <c:crosses val="autoZero"/>
        <c:crossBetween val="between"/>
        <c:majorUnit val="30"/>
        <c:minorUnit val="30"/>
      </c:valAx>
      <c:serAx>
        <c:axId val="177850112"/>
        <c:scaling>
          <c:orientation val="minMax"/>
        </c:scaling>
        <c:delete val="0"/>
        <c:axPos val="b"/>
        <c:majorTickMark val="out"/>
        <c:minorTickMark val="none"/>
        <c:tickLblPos val="nextTo"/>
        <c:crossAx val="128781696"/>
        <c:crosses val="autoZero"/>
      </c:serAx>
    </c:plotArea>
    <c:legend>
      <c:legendPos val="b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ayout>
        <c:manualLayout>
          <c:xMode val="edge"/>
          <c:yMode val="edge"/>
          <c:x val="0.21076871111528112"/>
          <c:y val="0.80234943031021599"/>
          <c:w val="0.78923130404865349"/>
          <c:h val="7.5548395857250414E-2"/>
        </c:manualLayout>
      </c:layout>
      <c:overlay val="0"/>
      <c:spPr>
        <a:noFill/>
        <a:ln w="2428">
          <a:solidFill>
            <a:srgbClr val="000000"/>
          </a:solidFill>
          <a:prstDash val="solid"/>
        </a:ln>
      </c:spPr>
      <c:txPr>
        <a:bodyPr/>
        <a:lstStyle/>
        <a:p>
          <a:pPr>
            <a:defRPr sz="1200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18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/>
              <a:t>Динамика численности населения</a:t>
            </a:r>
            <a:endParaRPr lang="ru-RU" sz="1800" dirty="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Численность населения, чел.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6.1883962210826883E-3"/>
                  <c:y val="-2.00419650341881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1.20251790205129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1883962210826883E-3"/>
                  <c:y val="-4.00839300683764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-1.60335720273505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4753584884330437E-2"/>
                  <c:y val="-1.60335720273505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dd/mm/yyyy</c:formatCode>
                <c:ptCount val="5"/>
                <c:pt idx="0">
                  <c:v>43101</c:v>
                </c:pt>
                <c:pt idx="1">
                  <c:v>43466</c:v>
                </c:pt>
                <c:pt idx="2">
                  <c:v>43831</c:v>
                </c:pt>
                <c:pt idx="3">
                  <c:v>44197</c:v>
                </c:pt>
                <c:pt idx="4">
                  <c:v>44562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18704</c:v>
                </c:pt>
                <c:pt idx="1">
                  <c:v>18419</c:v>
                </c:pt>
                <c:pt idx="2">
                  <c:v>18287</c:v>
                </c:pt>
                <c:pt idx="3">
                  <c:v>18179</c:v>
                </c:pt>
                <c:pt idx="4">
                  <c:v>17995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dd/mm/yyyy</c:formatCode>
                <c:ptCount val="5"/>
                <c:pt idx="0">
                  <c:v>43101</c:v>
                </c:pt>
                <c:pt idx="1">
                  <c:v>43466</c:v>
                </c:pt>
                <c:pt idx="2">
                  <c:v>43831</c:v>
                </c:pt>
                <c:pt idx="3">
                  <c:v>44197</c:v>
                </c:pt>
                <c:pt idx="4">
                  <c:v>44562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dd/mm/yyyy</c:formatCode>
                <c:ptCount val="5"/>
                <c:pt idx="0">
                  <c:v>43101</c:v>
                </c:pt>
                <c:pt idx="1">
                  <c:v>43466</c:v>
                </c:pt>
                <c:pt idx="2">
                  <c:v>43831</c:v>
                </c:pt>
                <c:pt idx="3">
                  <c:v>44197</c:v>
                </c:pt>
                <c:pt idx="4">
                  <c:v>44562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830848"/>
        <c:axId val="128836736"/>
      </c:barChart>
      <c:dateAx>
        <c:axId val="128830848"/>
        <c:scaling>
          <c:orientation val="minMax"/>
        </c:scaling>
        <c:delete val="0"/>
        <c:axPos val="b"/>
        <c:numFmt formatCode="dd/mm/yyyy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28836736"/>
        <c:crosses val="autoZero"/>
        <c:auto val="1"/>
        <c:lblOffset val="100"/>
        <c:baseTimeUnit val="years"/>
      </c:dateAx>
      <c:valAx>
        <c:axId val="12883673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6350">
            <a:noFill/>
          </a:ln>
        </c:spPr>
        <c:txPr>
          <a:bodyPr/>
          <a:lstStyle/>
          <a:p>
            <a:pPr>
              <a:defRPr sz="1400"/>
            </a:pPr>
            <a:endParaRPr lang="ru-RU"/>
          </a:p>
        </c:txPr>
        <c:crossAx val="128830848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legend>
      <c:legendPos val="b"/>
      <c:legendEntry>
        <c:idx val="1"/>
        <c:delete val="1"/>
      </c:legendEntry>
      <c:legendEntry>
        <c:idx val="2"/>
        <c:delete val="1"/>
      </c:legendEntry>
      <c:layout/>
      <c:overlay val="0"/>
      <c:spPr>
        <a:ln>
          <a:solidFill>
            <a:srgbClr val="000000"/>
          </a:solidFill>
        </a:ln>
      </c:spPr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698816099474069E-3"/>
          <c:y val="0"/>
          <c:w val="0.96564376743019709"/>
          <c:h val="0.857500180755926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9615</c:v>
                </c:pt>
                <c:pt idx="1">
                  <c:v>10422</c:v>
                </c:pt>
                <c:pt idx="2">
                  <c:v>11491</c:v>
                </c:pt>
                <c:pt idx="3">
                  <c:v>13714</c:v>
                </c:pt>
                <c:pt idx="4">
                  <c:v>15060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Лист1!$E$2:$E$6</c:f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Лист1!$F$2:$F$6</c:f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29187200"/>
        <c:axId val="129201280"/>
      </c:barChart>
      <c:catAx>
        <c:axId val="129187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29201280"/>
        <c:crosses val="autoZero"/>
        <c:auto val="1"/>
        <c:lblAlgn val="ctr"/>
        <c:lblOffset val="100"/>
        <c:noMultiLvlLbl val="0"/>
      </c:catAx>
      <c:valAx>
        <c:axId val="1292012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291872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Распределение субъектов МСП по видам экономической деятельности за</a:t>
            </a:r>
            <a:r>
              <a:rPr lang="ru-RU" sz="1100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aseline="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100" baseline="0" dirty="0"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 </a:t>
            </a:r>
          </a:p>
        </c:rich>
      </c:tx>
      <c:layout>
        <c:manualLayout>
          <c:xMode val="edge"/>
          <c:yMode val="edge"/>
          <c:x val="0.14627449176708895"/>
          <c:y val="3.6570986583260028E-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9283894525969"/>
          <c:y val="0.31427093883793072"/>
          <c:w val="0.64374582555104143"/>
          <c:h val="0.533769728442357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субъектов МСП по видам экономической деятельности на 2019 год</c:v>
                </c:pt>
              </c:strCache>
            </c:strRef>
          </c:tx>
          <c:explosion val="6"/>
          <c:dPt>
            <c:idx val="0"/>
            <c:bubble3D val="0"/>
            <c:explosion val="0"/>
          </c:dPt>
          <c:dPt>
            <c:idx val="7"/>
            <c:bubble3D val="0"/>
            <c:explosion val="0"/>
          </c:dPt>
          <c:dLbls>
            <c:dLbl>
              <c:idx val="0"/>
              <c:layout>
                <c:manualLayout>
                  <c:x val="-0.38905131352185585"/>
                  <c:y val="0.23112587026809367"/>
                </c:manualLayout>
              </c:layout>
              <c:tx>
                <c:rich>
                  <a:bodyPr/>
                  <a:lstStyle/>
                  <a:p>
                    <a:r>
                      <a:rPr lang="ru-RU" sz="800" dirty="0" smtClean="0">
                        <a:latin typeface="Times New Roman" pitchFamily="18" charset="0"/>
                        <a:cs typeface="Times New Roman" pitchFamily="18" charset="0"/>
                      </a:rPr>
                      <a:t>Транспортировка и хранение 28%</a:t>
                    </a:r>
                    <a:endParaRPr lang="ru-RU" sz="8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32358312947750811"/>
                  <c:y val="-0.40660153255667175"/>
                </c:manualLayout>
              </c:layout>
              <c:tx>
                <c:rich>
                  <a:bodyPr/>
                  <a:lstStyle/>
                  <a:p>
                    <a:r>
                      <a:rPr lang="ru-RU" sz="800" dirty="0" smtClean="0">
                        <a:latin typeface="Times New Roman" pitchFamily="18" charset="0"/>
                        <a:cs typeface="Times New Roman" pitchFamily="18" charset="0"/>
                      </a:rPr>
                      <a:t>Оптовая и розничная торговля и ремонт автотранспортных средств  </a:t>
                    </a:r>
                    <a:r>
                      <a:rPr lang="ru-RU" sz="8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800" dirty="0" smtClean="0">
                        <a:latin typeface="Times New Roman" pitchFamily="18" charset="0"/>
                        <a:cs typeface="Times New Roman" pitchFamily="18" charset="0"/>
                      </a:rPr>
                      <a:t>41,1%</a:t>
                    </a:r>
                    <a:endParaRPr lang="ru-RU" sz="8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3117361912092571E-2"/>
                  <c:y val="0.2392933662344557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Сельское </a:t>
                    </a:r>
                    <a:r>
                      <a:rPr lang="ru-RU" dirty="0"/>
                      <a:t>хозяйство
</a:t>
                    </a:r>
                    <a:r>
                      <a:rPr lang="ru-RU" dirty="0" smtClean="0"/>
                      <a:t>5,2%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3.8409206907765205E-2"/>
                  <c:y val="0.2277345731826814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Обрабатывающие </a:t>
                    </a:r>
                    <a:r>
                      <a:rPr lang="ru-RU" dirty="0"/>
                      <a:t>производства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4.7681367597938673E-2"/>
                  <c:y val="6.65352661253592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Деятельность гостиниц и предприятий общественного питания
</a:t>
                    </a:r>
                    <a:r>
                      <a:rPr lang="ru-RU" dirty="0" smtClean="0"/>
                      <a:t>2,2%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03212037549505"/>
                  <c:y val="-0.1320213536691205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Деятельность </a:t>
                    </a:r>
                    <a:r>
                      <a:rPr lang="ru-RU" dirty="0" smtClean="0"/>
                      <a:t>финансовая </a:t>
                    </a:r>
                    <a:r>
                      <a:rPr lang="ru-RU" dirty="0"/>
                      <a:t>и страховая
</a:t>
                    </a:r>
                    <a:r>
                      <a:rPr lang="ru-RU" dirty="0" smtClean="0"/>
                      <a:t>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1.8137679896671983E-2"/>
                  <c:y val="-0.1801869152127963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Строительство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0.14813365811480186"/>
                  <c:y val="-0.10665687939535611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Иная деятельность
</a:t>
                    </a:r>
                    <a:r>
                      <a:rPr lang="ru-RU" dirty="0" smtClean="0"/>
                      <a:t>14,4%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8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Лист1!$A$2:$A$9</c:f>
              <c:strCache>
                <c:ptCount val="8"/>
                <c:pt idx="0">
                  <c:v>Оптова и розничная торговля и ремонт автотранспортных средств</c:v>
                </c:pt>
                <c:pt idx="1">
                  <c:v>Транспортировка и хранение </c:v>
                </c:pt>
                <c:pt idx="2">
                  <c:v>Сельское хозяйство</c:v>
                </c:pt>
                <c:pt idx="3">
                  <c:v>Обрабатывающие производства</c:v>
                </c:pt>
                <c:pt idx="4">
                  <c:v>Деятельность гостиниц и предприятий общественного питания</c:v>
                </c:pt>
                <c:pt idx="5">
                  <c:v>Деятельность финансова и страховая</c:v>
                </c:pt>
                <c:pt idx="6">
                  <c:v>Строительство</c:v>
                </c:pt>
                <c:pt idx="7">
                  <c:v>Иная деятельность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41.4</c:v>
                </c:pt>
                <c:pt idx="1">
                  <c:v>28</c:v>
                </c:pt>
                <c:pt idx="2" formatCode="0.0">
                  <c:v>5.2</c:v>
                </c:pt>
                <c:pt idx="3">
                  <c:v>3.3</c:v>
                </c:pt>
                <c:pt idx="4">
                  <c:v>2.2000000000000002</c:v>
                </c:pt>
                <c:pt idx="5">
                  <c:v>3</c:v>
                </c:pt>
                <c:pt idx="6">
                  <c:v>2.2000000000000002</c:v>
                </c:pt>
                <c:pt idx="7">
                  <c:v>14.4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664653335476278E-2"/>
          <c:y val="6.2007002575659977E-2"/>
          <c:w val="0.9369175484813701"/>
          <c:h val="0.673129146952602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296</c:v>
                </c:pt>
                <c:pt idx="1">
                  <c:v>291</c:v>
                </c:pt>
                <c:pt idx="2">
                  <c:v>302</c:v>
                </c:pt>
                <c:pt idx="3">
                  <c:v>286</c:v>
                </c:pt>
                <c:pt idx="4">
                  <c:v>286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Лист1!$C$2:$C$6</c:f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Лист1!$D$2:$D$6</c:f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Лист1!$E$2:$E$6</c:f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Лист1!$F$2:$F$6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4624768"/>
        <c:axId val="244630656"/>
      </c:barChart>
      <c:catAx>
        <c:axId val="244624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44630656"/>
        <c:crosses val="autoZero"/>
        <c:auto val="1"/>
        <c:lblAlgn val="ctr"/>
        <c:lblOffset val="100"/>
        <c:noMultiLvlLbl val="0"/>
      </c:catAx>
      <c:valAx>
        <c:axId val="24463065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one"/>
        <c:crossAx val="244624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 cap="flat" cmpd="sng" algn="ctr">
          <a:solidFill>
            <a:schemeClr val="tx1">
              <a:tint val="75000"/>
              <a:shade val="60000"/>
              <a:satMod val="110000"/>
            </a:schemeClr>
          </a:solidFill>
          <a:prstDash val="solid"/>
          <a:round/>
        </a:ln>
        <a:effectLst/>
        <a:sp3d contourW="9525">
          <a:contourClr>
            <a:schemeClr val="tx1">
              <a:tint val="75000"/>
              <a:shade val="60000"/>
              <a:satMod val="110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8726842850794398E-2"/>
          <c:y val="3.6848513430480512E-2"/>
          <c:w val="0.78517039773358765"/>
          <c:h val="0.8698676337549849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>
              <a:outerShdw blurRad="50800" dist="50800" dir="5400000" algn="t" rotWithShape="0">
                <a:srgbClr val="000000">
                  <a:alpha val="60000"/>
                </a:srgbClr>
              </a:outerShdw>
            </a:effectLst>
            <a:scene3d>
              <a:camera prst="isometricBottomUp" fov="0">
                <a:rot lat="0" lon="0" rev="0"/>
              </a:camera>
              <a:lightRig rig="soft" dir="b">
                <a:rot lat="0" lon="0" rev="9000000"/>
              </a:lightRig>
            </a:scene3d>
            <a:sp3d prstMaterial="matte">
              <a:bevelT w="45000" h="38100" prst="convex"/>
              <a:contourClr>
                <a:schemeClr val="dk1">
                  <a:tint val="10000"/>
                  <a:satMod val="13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432313076324818E-2"/>
                  <c:y val="-4.3192479747149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E20-45DB-9CBC-B89A5FFA3C5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6138484612821439E-3"/>
                  <c:y val="-4.31924797471490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E20-45DB-9CBC-B89A5FFA3C5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1840.1</c:v>
                </c:pt>
                <c:pt idx="1">
                  <c:v>2224.8000000000002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E20-45DB-9CBC-B89A5FFA3C5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>
              <a:outerShdw blurRad="50800" dist="50800" dir="5400000" algn="t" rotWithShape="0">
                <a:srgbClr val="000000">
                  <a:alpha val="60000"/>
                </a:srgbClr>
              </a:outerShdw>
            </a:effectLst>
            <a:scene3d>
              <a:camera prst="isometricBottomUp" fov="0">
                <a:rot lat="0" lon="0" rev="0"/>
              </a:camera>
              <a:lightRig rig="soft" dir="b">
                <a:rot lat="0" lon="0" rev="9000000"/>
              </a:lightRig>
            </a:scene3d>
            <a:sp3d prstMaterial="matte">
              <a:bevelT w="45000" h="38100" prst="convex"/>
              <a:contourClr>
                <a:schemeClr val="dk1">
                  <a:tint val="10000"/>
                  <a:satMod val="13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3.0864626152649666E-2"/>
                  <c:y val="-2.87949864980987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E20-45DB-9CBC-B89A5FFA3C5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250777691367752E-2"/>
                  <c:y val="-3.9593106434885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FE20-45DB-9CBC-B89A5FFA3C5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2101.3000000000002</c:v>
                </c:pt>
                <c:pt idx="1">
                  <c:v>1988.5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FE20-45DB-9CBC-B89A5FFA3C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2580096"/>
        <c:axId val="132593920"/>
        <c:axId val="0"/>
      </c:bar3DChart>
      <c:catAx>
        <c:axId val="1325800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60000"/>
                <a:satMod val="11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32593920"/>
        <c:crosses val="autoZero"/>
        <c:auto val="1"/>
        <c:lblAlgn val="ctr"/>
        <c:lblOffset val="100"/>
        <c:noMultiLvlLbl val="0"/>
      </c:catAx>
      <c:valAx>
        <c:axId val="132593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tint val="75000"/>
                  <a:shade val="60000"/>
                  <a:satMod val="110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60000"/>
                <a:satMod val="11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32580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2528399622264159"/>
          <c:y val="0.8689230108219268"/>
          <c:w val="0.13503291300966561"/>
          <c:h val="0.111606080050062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 cap="flat" cmpd="sng" algn="ctr">
          <a:solidFill>
            <a:schemeClr val="tx1">
              <a:tint val="75000"/>
              <a:shade val="60000"/>
              <a:satMod val="110000"/>
            </a:schemeClr>
          </a:solidFill>
          <a:prstDash val="solid"/>
          <a:round/>
        </a:ln>
        <a:effectLst/>
        <a:sp3d contourW="9525">
          <a:contourClr>
            <a:schemeClr val="tx1">
              <a:tint val="75000"/>
              <a:shade val="60000"/>
              <a:satMod val="110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518223669592268"/>
          <c:y val="2.5564619804148737E-2"/>
          <c:w val="0.78517039773358765"/>
          <c:h val="0.8698676337549849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50800" dist="50800" dir="5400000" algn="t" rotWithShape="0">
                <a:srgbClr val="000000">
                  <a:alpha val="60000"/>
                </a:srgbClr>
              </a:outerShdw>
            </a:effectLst>
            <a:scene3d>
              <a:camera prst="isometricBottomUp" fov="0">
                <a:rot lat="0" lon="0" rev="0"/>
              </a:camera>
              <a:lightRig rig="soft" dir="b">
                <a:rot lat="0" lon="0" rev="9000000"/>
              </a:lightRig>
            </a:scene3d>
            <a:sp3d prstMaterial="matte">
              <a:bevelT w="45000" h="38100" prst="convex"/>
              <a:contourClr>
                <a:schemeClr val="dk1">
                  <a:tint val="10000"/>
                  <a:satMod val="13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432313076324818E-2"/>
                  <c:y val="-4.3192479747149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34A-46E9-9EA5-5EEDC581BE8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636929230085623E-2"/>
                  <c:y val="1.09376419350774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7560</a:t>
                    </a:r>
                    <a:endParaRPr lang="en-US" dirty="0"/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34A-46E9-9EA5-5EEDC581BE8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7560</c:v>
                </c:pt>
                <c:pt idx="1">
                  <c:v>7500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34A-46E9-9EA5-5EEDC581BE8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50800" dir="5400000" algn="t" rotWithShape="0">
                <a:srgbClr val="000000">
                  <a:alpha val="60000"/>
                </a:srgbClr>
              </a:outerShdw>
            </a:effectLst>
            <a:scene3d>
              <a:camera prst="isometricBottomUp" fov="0">
                <a:rot lat="0" lon="0" rev="0"/>
              </a:camera>
              <a:lightRig rig="soft" dir="b">
                <a:rot lat="0" lon="0" rev="9000000"/>
              </a:lightRig>
            </a:scene3d>
            <a:sp3d prstMaterial="matte">
              <a:bevelT w="45000" h="38100" prst="convex"/>
              <a:contourClr>
                <a:schemeClr val="dk1">
                  <a:tint val="10000"/>
                  <a:satMod val="13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2.6455393845128412E-2"/>
                  <c:y val="-3.3259392788919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34A-46E9-9EA5-5EEDC581BE8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2046161537606992E-2"/>
                  <c:y val="-1.25279807731497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D34A-46E9-9EA5-5EEDC581BE8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7839</c:v>
                </c:pt>
                <c:pt idx="1">
                  <c:v>7707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34A-46E9-9EA5-5EEDC581BE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9356928"/>
        <c:axId val="129358464"/>
        <c:axId val="0"/>
      </c:bar3DChart>
      <c:catAx>
        <c:axId val="129356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60000"/>
                <a:satMod val="11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29358464"/>
        <c:crosses val="autoZero"/>
        <c:auto val="1"/>
        <c:lblAlgn val="ctr"/>
        <c:lblOffset val="100"/>
        <c:noMultiLvlLbl val="0"/>
      </c:catAx>
      <c:valAx>
        <c:axId val="1293584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tint val="75000"/>
                  <a:shade val="60000"/>
                  <a:satMod val="110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60000"/>
                <a:satMod val="11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29356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2528399622264159"/>
          <c:y val="0.8689230108219268"/>
          <c:w val="0.13503291300966561"/>
          <c:h val="0.100807960113275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ru-RU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826188393117825"/>
          <c:y val="0.18514486332295291"/>
          <c:w val="0.8662751531058791"/>
          <c:h val="0.617327223164628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внебюджетные средства</c:v>
                </c:pt>
              </c:strCache>
            </c:strRef>
          </c:tx>
          <c:invertIfNegative val="0"/>
          <c:dLbls>
            <c:spPr>
              <a:noFill/>
              <a:ln w="2537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567775</c:v>
                </c:pt>
                <c:pt idx="1">
                  <c:v>1517194</c:v>
                </c:pt>
                <c:pt idx="2">
                  <c:v>1579722</c:v>
                </c:pt>
                <c:pt idx="3">
                  <c:v>820735</c:v>
                </c:pt>
                <c:pt idx="4">
                  <c:v>785540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бюджетные средства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8072652632801281E-3"/>
                  <c:y val="-4.53001132502831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8072652632801281E-3"/>
                  <c:y val="-5.4360135900340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5.4360135900340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8072652632801281E-3"/>
                  <c:y val="-3.6240090600226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7.2290610531205619E-3"/>
                  <c:y val="-4.0770101925254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37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128598</c:v>
                </c:pt>
                <c:pt idx="1">
                  <c:v>38733</c:v>
                </c:pt>
                <c:pt idx="2">
                  <c:v>9991</c:v>
                </c:pt>
                <c:pt idx="3">
                  <c:v>11453</c:v>
                </c:pt>
                <c:pt idx="4">
                  <c:v>16396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54039040"/>
        <c:axId val="154040576"/>
      </c:barChart>
      <c:catAx>
        <c:axId val="1540390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54040576"/>
        <c:crosses val="autoZero"/>
        <c:auto val="1"/>
        <c:lblAlgn val="ctr"/>
        <c:lblOffset val="100"/>
        <c:noMultiLvlLbl val="0"/>
      </c:catAx>
      <c:valAx>
        <c:axId val="154040576"/>
        <c:scaling>
          <c:orientation val="minMax"/>
          <c:min val="0"/>
        </c:scaling>
        <c:delete val="0"/>
        <c:axPos val="l"/>
        <c:majorGridlines/>
        <c:minorGridlines/>
        <c:numFmt formatCode="General" sourceLinked="0"/>
        <c:majorTickMark val="none"/>
        <c:minorTickMark val="none"/>
        <c:tickLblPos val="nextTo"/>
        <c:spPr>
          <a:ln w="9513">
            <a:noFill/>
          </a:ln>
        </c:spPr>
        <c:crossAx val="154039040"/>
        <c:crosses val="autoZero"/>
        <c:crossBetween val="between"/>
        <c:minorUnit val="100000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899" baseline="0"/>
      </a:pPr>
      <a:endParaRPr lang="ru-RU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0.05556</cdr:x>
      <cdr:y>0.21875</cdr:y>
    </cdr:from>
    <cdr:to>
      <cdr:x>0.17862</cdr:x>
      <cdr:y>0.37027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" y="500066"/>
          <a:ext cx="474717" cy="3463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 296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0.24074</cdr:x>
      <cdr:y>0.28125</cdr:y>
    </cdr:from>
    <cdr:to>
      <cdr:x>0.37097</cdr:x>
      <cdr:y>0.40246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28694" y="642942"/>
          <a:ext cx="502369" cy="2770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  291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0.42593</cdr:x>
      <cdr:y>0.03125</cdr:y>
    </cdr:from>
    <cdr:to>
      <cdr:x>0.58065</cdr:x>
      <cdr:y>0.18277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643074" y="71438"/>
          <a:ext cx="596851" cy="3463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 </a:t>
          </a:r>
        </a:p>
        <a:p xmlns:a="http://schemas.openxmlformats.org/drawingml/2006/main">
          <a:r>
            <a:rPr lang="ru-RU" dirty="0"/>
            <a:t> </a:t>
          </a:r>
          <a:r>
            <a:rPr lang="ru-RU" dirty="0" smtClean="0"/>
            <a:t> </a:t>
          </a:r>
          <a:r>
            <a:rPr lang="ru-RU" sz="1100" dirty="0" smtClean="0"/>
            <a:t>302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0.62963</cdr:x>
      <cdr:y>0.2963</cdr:y>
    </cdr:from>
    <cdr:to>
      <cdr:x>0.74254</cdr:x>
      <cdr:y>0.41751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428892" y="571504"/>
          <a:ext cx="435541" cy="2337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  286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0.7963</cdr:x>
      <cdr:y>0.21875</cdr:y>
    </cdr:from>
    <cdr:to>
      <cdr:x>0.9331</cdr:x>
      <cdr:y>0.40625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071834" y="500066"/>
          <a:ext cx="527715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ru-RU" sz="1100" dirty="0" smtClean="0"/>
        </a:p>
        <a:p xmlns:a="http://schemas.openxmlformats.org/drawingml/2006/main">
          <a:r>
            <a:rPr lang="ru-RU" sz="1100" dirty="0" smtClean="0"/>
            <a:t>  </a:t>
          </a:r>
        </a:p>
        <a:p xmlns:a="http://schemas.openxmlformats.org/drawingml/2006/main">
          <a:r>
            <a:rPr lang="ru-RU" sz="1100" dirty="0" smtClean="0"/>
            <a:t>  286</a:t>
          </a:r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64393-DAB7-417C-96B2-50F002A57546}" type="datetimeFigureOut">
              <a:rPr lang="ru-RU"/>
              <a:pPr>
                <a:defRPr/>
              </a:pPr>
              <a:t>28.06.2022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8F685B-A564-4811-BBAB-CD8659677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8344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9A0F40-78AF-4538-ABEE-817A11023BC1}" type="datetimeFigureOut">
              <a:rPr lang="ru-RU"/>
              <a:pPr>
                <a:defRPr/>
              </a:pPr>
              <a:t>28.06.2022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98" tIns="45999" rIns="91998" bIns="45999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5"/>
            <a:ext cx="5408930" cy="4474131"/>
          </a:xfrm>
          <a:prstGeom prst="rect">
            <a:avLst/>
          </a:prstGeom>
        </p:spPr>
        <p:txBody>
          <a:bodyPr vert="horz" lIns="91998" tIns="45999" rIns="91998" bIns="45999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8" cy="49712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7AE1A6-26B9-47E2-8C59-7053238A5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01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99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99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773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772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194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194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21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9DBE5-EDE1-4CF8-A06C-6F034BFE2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0F6B3-9A25-48DD-9F4B-E350A6224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C22AA-4475-4556-A62D-4B59DBA226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D1CF8-F450-4EAA-B622-FC19B45F16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56974D-AE3B-4CFA-90EF-37FCEA8FAA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1FCB9-49DF-4F9A-9067-02D6837469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30D673-5E2F-4792-A5D7-88989BF640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9D951C-219E-4089-BB13-50EEA87EC9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0FD06E-047D-49EC-9631-6C9D6FB885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E77DB-13E2-46DD-9A5E-5000FE7D05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60E18D-292E-4952-A78F-467E66729B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D67EF4-2790-4BDC-BD11-AB6616FF622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240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23D865-0DC7-41B8-BD6A-42FB522D30E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188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E8CC9D-1049-42D3-8B1C-04F43A8C86D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826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C820AF-64DF-4C86-B02B-24D60A4F4E6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30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F8B363-5847-40DB-B79B-E44321E1A80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6452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BFB1CF-2F37-43C8-96D0-DF403B6FE47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189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63DB19-FBD3-499B-AC49-2F2DA10125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9368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523B2A-B935-4EB2-9AF9-A1012D7FC5B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1456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6A9A2-ECE7-47C9-BB4D-64370DE568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7882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9E2BD2-7ED0-4575-A600-DD9CD8DB27C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0731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AF138C-401F-4723-98A9-793D8ED8036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81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ED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F52C378-B297-4657-AC99-A95286B123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ED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6ABAA7F-8C0F-44AC-BD27-AF81DB4DA1E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964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oleObject" Target="../embeddings/_____Microsoft_Excel_97-20031.xls"/><Relationship Id="rId7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oleObject" Target="../embeddings/_____Microsoft_Excel_97-20034.xls"/><Relationship Id="rId7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5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2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gif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1484784"/>
            <a:ext cx="8929750" cy="4985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Autofit/>
          </a:bodyPr>
          <a:lstStyle/>
          <a:p>
            <a:r>
              <a:rPr lang="ru-RU" sz="3600" dirty="0" smtClean="0"/>
              <a:t>Инвестиционный паспорт </a:t>
            </a:r>
            <a:r>
              <a:rPr lang="ru-RU" sz="3600" dirty="0" err="1" smtClean="0"/>
              <a:t>Торбеевского</a:t>
            </a:r>
            <a:r>
              <a:rPr lang="ru-RU" sz="3600" dirty="0" smtClean="0"/>
              <a:t> муниципального района</a:t>
            </a:r>
            <a:endParaRPr lang="ru-RU" sz="3600" dirty="0"/>
          </a:p>
        </p:txBody>
      </p:sp>
      <p:pic>
        <p:nvPicPr>
          <p:cNvPr id="5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620688"/>
            <a:ext cx="4303390" cy="4176464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 «</a:t>
            </a:r>
            <a:r>
              <a:rPr lang="ru-RU" sz="1800" b="1" dirty="0" err="1" smtClean="0"/>
              <a:t>Торбеевский</a:t>
            </a:r>
            <a:r>
              <a:rPr lang="ru-RU" sz="1800" b="1" dirty="0" smtClean="0"/>
              <a:t>  муниципальный район — идеальное место для инвестиций. </a:t>
            </a:r>
            <a:br>
              <a:rPr lang="ru-RU" sz="1800" b="1" dirty="0" smtClean="0"/>
            </a:br>
            <a:r>
              <a:rPr lang="ru-RU" sz="1800" b="1" dirty="0" smtClean="0"/>
              <a:t>Наш муниципалитет — это земельные ресурсы, прекрасная  экология, развитая экономика, хорошая транспортная доступность, богатое культурное наследие. </a:t>
            </a:r>
            <a:br>
              <a:rPr lang="ru-RU" sz="1800" b="1" dirty="0" smtClean="0"/>
            </a:br>
            <a:r>
              <a:rPr lang="ru-RU" sz="1800" b="1" dirty="0" smtClean="0"/>
              <a:t>        Мы рады всем предпринимателям, которые хотят работать в </a:t>
            </a:r>
            <a:br>
              <a:rPr lang="ru-RU" sz="1800" b="1" dirty="0" smtClean="0"/>
            </a:br>
            <a:r>
              <a:rPr lang="ru-RU" sz="1800" b="1" dirty="0" smtClean="0"/>
              <a:t>нашем районе, и окажем содействие всем конструктивным </a:t>
            </a:r>
            <a:r>
              <a:rPr lang="ru-RU" sz="1800" b="1" dirty="0" err="1" smtClean="0"/>
              <a:t>бизнес-проектам</a:t>
            </a:r>
            <a:r>
              <a:rPr lang="ru-RU" sz="1800" b="1" dirty="0" smtClean="0"/>
              <a:t>.» </a:t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                            Ваш глава Сергей </a:t>
            </a:r>
            <a:r>
              <a:rPr lang="ru-RU" sz="1800" b="1" dirty="0" err="1" smtClean="0"/>
              <a:t>Шичкин</a:t>
            </a:r>
            <a:r>
              <a:rPr lang="ru-RU" sz="1800" b="1" dirty="0" smtClean="0"/>
              <a:t>.</a:t>
            </a:r>
            <a:endParaRPr lang="ru-RU" sz="1800" b="1" dirty="0"/>
          </a:p>
        </p:txBody>
      </p:sp>
      <p:pic>
        <p:nvPicPr>
          <p:cNvPr id="5" name="Рисунок 4" descr="X:\Корнеева\фото шичкин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75285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323528" y="836712"/>
            <a:ext cx="4228328" cy="12241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1400" spc="-1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район Республики Мордовия на </a:t>
            </a:r>
            <a:r>
              <a:rPr lang="ru-RU" sz="1400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01.01.2022 </a:t>
            </a:r>
            <a:r>
              <a:rPr lang="ru-RU" sz="1400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 включает  в  себя  </a:t>
            </a:r>
            <a:r>
              <a:rPr lang="ru-RU" sz="1400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 </a:t>
            </a:r>
            <a:r>
              <a:rPr lang="ru-RU" sz="1400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административных  единиц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городское поселение – </a:t>
            </a:r>
            <a:r>
              <a:rPr lang="ru-RU" sz="1400" spc="-1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Торбеево </a:t>
            </a:r>
            <a:endParaRPr lang="ru-RU" sz="1400" spc="-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поселений (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 населенных пункта) </a:t>
            </a:r>
            <a:endParaRPr lang="ru-RU" sz="1400" spc="-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2181363"/>
            <a:ext cx="4156320" cy="81559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 территории  района  –  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1125  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 км., в том числе площадь сельскохозяйственных угодий  </a:t>
            </a: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71,4  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га</a:t>
            </a:r>
            <a:endParaRPr lang="ru-RU" sz="1400" b="1" i="1" spc="-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932040" y="764704"/>
            <a:ext cx="4104456" cy="39604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dirty="0" err="1" smtClean="0">
                <a:solidFill>
                  <a:srgbClr val="0D0612"/>
                </a:solidFill>
                <a:latin typeface="Times New Roman" pitchFamily="18" charset="0"/>
              </a:rPr>
              <a:t>Торбеевский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 муниципальный район расположен в юго-западной части Мордовии, площадь района составляет 1125 кв.км.- 4,2% от общей площади Республики Мордовия. Расположен в юго-западной части Мордовии, граничит на востоке с </a:t>
            </a:r>
            <a:r>
              <a:rPr lang="ru-RU" altLang="ru-RU" sz="1400" dirty="0" err="1" smtClean="0">
                <a:solidFill>
                  <a:srgbClr val="0D0612"/>
                </a:solidFill>
                <a:latin typeface="Times New Roman" pitchFamily="18" charset="0"/>
              </a:rPr>
              <a:t>Ковылкинским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, на севере- с </a:t>
            </a:r>
            <a:r>
              <a:rPr lang="ru-RU" altLang="ru-RU" sz="1400" dirty="0" err="1" smtClean="0">
                <a:solidFill>
                  <a:srgbClr val="0D0612"/>
                </a:solidFill>
                <a:latin typeface="Times New Roman" pitchFamily="18" charset="0"/>
              </a:rPr>
              <a:t>Атюрьевским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 и </a:t>
            </a:r>
            <a:r>
              <a:rPr lang="ru-RU" altLang="ru-RU" sz="1400" dirty="0" err="1" smtClean="0">
                <a:solidFill>
                  <a:srgbClr val="0D0612"/>
                </a:solidFill>
                <a:latin typeface="Times New Roman" pitchFamily="18" charset="0"/>
              </a:rPr>
              <a:t>Темниковским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, на западе – с </a:t>
            </a:r>
            <a:r>
              <a:rPr lang="ru-RU" altLang="ru-RU" sz="1400" dirty="0" err="1" smtClean="0">
                <a:solidFill>
                  <a:srgbClr val="0D0612"/>
                </a:solidFill>
                <a:latin typeface="Times New Roman" pitchFamily="18" charset="0"/>
              </a:rPr>
              <a:t>Зубово-Полянским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 районами Республики Мордовия, на юге- со Спасским районом Пензенской области.  Расстояние от </a:t>
            </a:r>
            <a:r>
              <a:rPr lang="ru-RU" altLang="ru-RU" sz="1400" dirty="0" err="1" smtClean="0">
                <a:solidFill>
                  <a:srgbClr val="0D0612"/>
                </a:solidFill>
                <a:latin typeface="Times New Roman" pitchFamily="18" charset="0"/>
              </a:rPr>
              <a:t>рп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 Торбеево до г. Саранска-168 км. Выгодное экономико-географическое положение района определяется близостью транспортных магистралей- железной дороги   и автотрассы федерального значения М5-Урал, проходящих через его территорию</a:t>
            </a: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20102" cy="57524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Административно-территориальное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деление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1312" y="6381328"/>
            <a:ext cx="498239" cy="381007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3672407" cy="3343275"/>
          </a:xfrm>
          <a:prstGeom prst="rect">
            <a:avLst/>
          </a:prstGeom>
          <a:noFill/>
        </p:spPr>
      </p:pic>
      <p:sp>
        <p:nvSpPr>
          <p:cNvPr id="21" name="Овал 20"/>
          <p:cNvSpPr/>
          <p:nvPr/>
        </p:nvSpPr>
        <p:spPr>
          <a:xfrm>
            <a:off x="5292080" y="5013176"/>
            <a:ext cx="136815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800" dirty="0" smtClean="0"/>
              <a:t>Площадь района</a:t>
            </a:r>
          </a:p>
          <a:p>
            <a:pPr algn="ctr"/>
            <a:r>
              <a:rPr lang="ru-RU" dirty="0" smtClean="0"/>
              <a:t>1129 </a:t>
            </a:r>
            <a:r>
              <a:rPr lang="ru-RU" sz="800" dirty="0" smtClean="0"/>
              <a:t>кв.м.</a:t>
            </a:r>
            <a:endParaRPr lang="ru-RU" sz="800" dirty="0"/>
          </a:p>
        </p:txBody>
      </p:sp>
      <p:sp>
        <p:nvSpPr>
          <p:cNvPr id="22" name="Овал 21"/>
          <p:cNvSpPr/>
          <p:nvPr/>
        </p:nvSpPr>
        <p:spPr>
          <a:xfrm>
            <a:off x="7164288" y="5085184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4,2% </a:t>
            </a:r>
            <a:r>
              <a:rPr lang="ru-RU" sz="1000" dirty="0" smtClean="0"/>
              <a:t>от площади Республики Мордовия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5481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1858F443-79BF-4061-BD9D-3D5E3A632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60648"/>
            <a:ext cx="8122096" cy="922114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Население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6476993"/>
            <a:ext cx="498240" cy="381007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052736"/>
            <a:ext cx="8136904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На территории района проживает 2,3 % населения Республики Мордовия. </a:t>
            </a:r>
          </a:p>
          <a:p>
            <a:pPr algn="ctr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На 01.01.2022 г. численность постоянного населения района  -  17 995 человек, </a:t>
            </a:r>
          </a:p>
          <a:p>
            <a:pPr marL="266700" algn="ctr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в том числе : в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рп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Торбеево  –  8910 человек,</a:t>
            </a:r>
          </a:p>
          <a:p>
            <a:pPr marL="266700" algn="ctr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в сельской местности  –  9085 человек.</a:t>
            </a:r>
          </a:p>
          <a:p>
            <a:pPr algn="ctr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В структуре национального состава населения присутствуют:</a:t>
            </a:r>
          </a:p>
          <a:p>
            <a:pPr algn="ctr" eaLnBrk="1" hangingPunct="1"/>
            <a:r>
              <a:rPr lang="ru-RU" altLang="ru-RU" sz="1600" dirty="0" smtClean="0">
                <a:solidFill>
                  <a:srgbClr val="0D0612"/>
                </a:solidFill>
                <a:latin typeface="Arial" pitchFamily="34" charset="0"/>
                <a:cs typeface="Arial" pitchFamily="34" charset="0"/>
              </a:rPr>
              <a:t> русские - 63%, мордва - 32%, татары - 2%, другие национальности - 3%</a:t>
            </a:r>
            <a:endParaRPr lang="ru-RU" altLang="ru-RU" sz="1600" dirty="0">
              <a:solidFill>
                <a:srgbClr val="0D061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/>
        </p:nvGraphicFramePr>
        <p:xfrm>
          <a:off x="251520" y="2924944"/>
          <a:ext cx="4464496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Диаграмма 16"/>
          <p:cNvGraphicFramePr/>
          <p:nvPr/>
        </p:nvGraphicFramePr>
        <p:xfrm>
          <a:off x="4860032" y="2852936"/>
          <a:ext cx="4104456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050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75642"/>
          </a:xfrm>
          <a:ln>
            <a:noFill/>
          </a:ln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Климат и природные 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4365104"/>
            <a:ext cx="7886700" cy="1811859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755576" y="1340768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ru-RU" dirty="0" smtClean="0"/>
              <a:t>     Климат умеренно-континентальный, по сравнению с восточными районами Мордовии отличается более мягкой зимой, прохладным летом и большей влажностью.</a:t>
            </a:r>
          </a:p>
        </p:txBody>
      </p:sp>
      <p:pic>
        <p:nvPicPr>
          <p:cNvPr id="118786" name="Picture 2" descr="C:\Users\Ермакова\Desktop\Nature_Seasons_Spring_Early_spring_027425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340768"/>
            <a:ext cx="3096344" cy="176419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355976" y="3429000"/>
            <a:ext cx="4176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Гидрографическая сеть района представлена небольшими реками, ручьями, прудами, шахтными и артезианскими колодцами. Территория района относится к лесостепной зоне и входит в водный бассейн реки Мокша.</a:t>
            </a:r>
            <a:endParaRPr lang="ru-RU" dirty="0"/>
          </a:p>
        </p:txBody>
      </p:sp>
      <p:pic>
        <p:nvPicPr>
          <p:cNvPr id="118787" name="Picture 3" descr="C:\Users\Ермакова\Desktop\пруд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212976"/>
            <a:ext cx="3137545" cy="2592288"/>
          </a:xfrm>
          <a:prstGeom prst="rect">
            <a:avLst/>
          </a:prstGeom>
          <a:noFill/>
        </p:spPr>
      </p:pic>
      <p:sp>
        <p:nvSpPr>
          <p:cNvPr id="11" name="Овал 10"/>
          <p:cNvSpPr/>
          <p:nvPr/>
        </p:nvSpPr>
        <p:spPr>
          <a:xfrm>
            <a:off x="0" y="6387543"/>
            <a:ext cx="539552" cy="45103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119658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404664"/>
            <a:ext cx="35283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 Среди месторождений полезных ископаемых – кирпичные суглинки, керамзитовые и тугоплавкие глины, проявление стекольных песков, также строительных песков и торфа.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355976" y="4005064"/>
            <a:ext cx="4320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  В структуре почвенного покрова наблюдается сочетание серых и лесных почв и черноземов, преобладают черноземы (70,3% земель). Леса занимают 24,2% территории.  В естественной растительности преобладают дубовые леса и луговые степи.</a:t>
            </a:r>
            <a:endParaRPr lang="ru-RU" dirty="0"/>
          </a:p>
        </p:txBody>
      </p:sp>
      <p:pic>
        <p:nvPicPr>
          <p:cNvPr id="119810" name="Picture 2" descr="X:\Ермакова\16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32656"/>
            <a:ext cx="4197846" cy="3148385"/>
          </a:xfrm>
          <a:prstGeom prst="rect">
            <a:avLst/>
          </a:prstGeom>
          <a:noFill/>
        </p:spPr>
      </p:pic>
      <p:pic>
        <p:nvPicPr>
          <p:cNvPr id="119811" name="Picture 3" descr="X:\Ермакова\IMG_97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2996952"/>
            <a:ext cx="3744416" cy="3028628"/>
          </a:xfrm>
          <a:prstGeom prst="rect">
            <a:avLst/>
          </a:prstGeom>
          <a:noFill/>
        </p:spPr>
      </p:pic>
      <p:sp>
        <p:nvSpPr>
          <p:cNvPr id="10" name="Овал 9"/>
          <p:cNvSpPr/>
          <p:nvPr/>
        </p:nvSpPr>
        <p:spPr>
          <a:xfrm>
            <a:off x="0" y="6387543"/>
            <a:ext cx="539552" cy="45103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368127" y="1176114"/>
            <a:ext cx="8524353" cy="55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altLang="ru-RU" sz="18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Промышленную отрасль района представляют  </a:t>
            </a:r>
            <a:r>
              <a:rPr lang="ru-RU" altLang="ru-RU" sz="18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1 крупное  </a:t>
            </a:r>
            <a:r>
              <a:rPr lang="ru-RU" altLang="ru-RU" sz="18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18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2 малых предприятия:</a:t>
            </a:r>
            <a:endParaRPr lang="ru-RU" altLang="ru-RU" sz="1800" dirty="0">
              <a:ln w="1016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2195736" y="4293096"/>
            <a:ext cx="4536504" cy="12241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ООО «Энергия» занимается производством, распределением и передачей тепловой энергии. Объем отгруженной продукции за 2021 года – 60,5 млн. руб.</a:t>
            </a: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411760" y="1772816"/>
            <a:ext cx="4320480" cy="23042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sz="14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ООО «МОЛОКО» занимается переработкой молока, производством масла сливочного, цельномолочной продукции. </a:t>
            </a:r>
          </a:p>
          <a:p>
            <a:pPr algn="just"/>
            <a:r>
              <a:rPr 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Произведено за 2021 год:</a:t>
            </a:r>
          </a:p>
          <a:p>
            <a:pPr algn="just"/>
            <a:r>
              <a:rPr 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Масла сливочного-267 тонн</a:t>
            </a:r>
          </a:p>
          <a:p>
            <a:pPr algn="just"/>
            <a:r>
              <a:rPr 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Цельномолочной продукции- 849 тонн</a:t>
            </a:r>
          </a:p>
          <a:p>
            <a:pPr algn="just"/>
            <a:r>
              <a:rPr 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Казеина-10 тонн </a:t>
            </a:r>
            <a:endParaRPr lang="ru-RU" sz="1600" dirty="0">
              <a:ln w="1016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591955" y="404664"/>
            <a:ext cx="8185298" cy="720080"/>
          </a:xfrm>
        </p:spPr>
        <p:txBody>
          <a:bodyPr>
            <a:normAutofit/>
          </a:bodyPr>
          <a:lstStyle/>
          <a:p>
            <a:pPr algn="ctr"/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Промышленность</a:t>
            </a:r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alt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</a:t>
            </a:r>
            <a:endParaRPr lang="ru-RU" altLang="ru-RU" sz="3600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0" y="6387543"/>
            <a:ext cx="539552" cy="45103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C:\диск е\фото для паспорта\IMG_9916 МОЛОКО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6832"/>
            <a:ext cx="1961952" cy="1512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 descr="C:\Users\Ермакова\Downloads\IMG-20201216-WA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72816"/>
            <a:ext cx="1872207" cy="1584176"/>
          </a:xfrm>
          <a:prstGeom prst="rect">
            <a:avLst/>
          </a:prstGeom>
          <a:noFill/>
        </p:spPr>
      </p:pic>
      <p:pic>
        <p:nvPicPr>
          <p:cNvPr id="3076" name="Picture 4" descr="C:\Users\Ермакова\Downloads\1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077072"/>
            <a:ext cx="1872208" cy="1728192"/>
          </a:xfrm>
          <a:prstGeom prst="rect">
            <a:avLst/>
          </a:prstGeom>
          <a:noFill/>
        </p:spPr>
      </p:pic>
      <p:pic>
        <p:nvPicPr>
          <p:cNvPr id="3077" name="Picture 5" descr="C:\Users\Ермакова\Downloads\100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221088"/>
            <a:ext cx="2002241" cy="1656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6541234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368127" y="1176114"/>
            <a:ext cx="8524353" cy="55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endParaRPr lang="ru-RU" altLang="ru-RU" sz="1800" dirty="0">
              <a:ln w="1016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16024" y="6290338"/>
            <a:ext cx="539552" cy="45103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467544" y="548680"/>
            <a:ext cx="7920880" cy="11658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ОП «</a:t>
            </a:r>
            <a:r>
              <a:rPr lang="ru-RU" sz="1600" dirty="0" err="1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Торбеевское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» ООО «МПК </a:t>
            </a:r>
            <a:r>
              <a:rPr lang="ru-RU" sz="1600" dirty="0" err="1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Атяшевский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» – </a:t>
            </a:r>
            <a:r>
              <a:rPr lang="ru-RU" sz="1600" dirty="0" err="1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бюджетообразующее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anose="02020603050405020304" pitchFamily="18" charset="0"/>
              </a:rPr>
              <a:t> предприятие. Производит колбасы, деликатесы, полуфабрикаты, корма для домашних животных.</a:t>
            </a: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 descr="X:\Ермакова\2-1-804x5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2448272" cy="2088232"/>
          </a:xfrm>
          <a:prstGeom prst="rect">
            <a:avLst/>
          </a:prstGeom>
          <a:noFill/>
        </p:spPr>
      </p:pic>
      <p:pic>
        <p:nvPicPr>
          <p:cNvPr id="17" name="Рисунок 16" descr="C:\диск е\фото для паспорта\мясокомбинат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72816"/>
            <a:ext cx="2330946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818" name="Picture 2" descr="X:\Корнеева\мясокомбинат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293096"/>
            <a:ext cx="2448272" cy="1965407"/>
          </a:xfrm>
          <a:prstGeom prst="rect">
            <a:avLst/>
          </a:prstGeom>
          <a:noFill/>
        </p:spPr>
      </p:pic>
      <p:pic>
        <p:nvPicPr>
          <p:cNvPr id="162819" name="Picture 3" descr="X:\Корнеева\мясокомбина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293096"/>
            <a:ext cx="2376264" cy="2075548"/>
          </a:xfrm>
          <a:prstGeom prst="rect">
            <a:avLst/>
          </a:prstGeom>
          <a:noFill/>
        </p:spPr>
      </p:pic>
      <p:pic>
        <p:nvPicPr>
          <p:cNvPr id="162820" name="Picture 4" descr="X:\Корнеева\мясокомбинат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2996952"/>
            <a:ext cx="3528392" cy="3168352"/>
          </a:xfrm>
          <a:prstGeom prst="rect">
            <a:avLst/>
          </a:prstGeom>
          <a:noFill/>
        </p:spPr>
      </p:pic>
      <p:sp>
        <p:nvSpPr>
          <p:cNvPr id="24" name="Овал 23"/>
          <p:cNvSpPr/>
          <p:nvPr/>
        </p:nvSpPr>
        <p:spPr>
          <a:xfrm>
            <a:off x="3059832" y="1844824"/>
            <a:ext cx="136815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800" dirty="0" smtClean="0"/>
              <a:t>численность работающих </a:t>
            </a:r>
            <a:r>
              <a:rPr lang="ru-RU" dirty="0" smtClean="0"/>
              <a:t>1</a:t>
            </a:r>
            <a:r>
              <a:rPr lang="en-US" dirty="0" smtClean="0"/>
              <a:t>500</a:t>
            </a:r>
            <a:endParaRPr lang="ru-RU" dirty="0" smtClean="0"/>
          </a:p>
          <a:p>
            <a:pPr algn="ctr"/>
            <a:r>
              <a:rPr lang="ru-RU" sz="800" dirty="0" smtClean="0"/>
              <a:t>человека</a:t>
            </a:r>
            <a:endParaRPr lang="ru-RU" sz="800" dirty="0"/>
          </a:p>
        </p:txBody>
      </p:sp>
      <p:sp>
        <p:nvSpPr>
          <p:cNvPr id="25" name="Овал 24"/>
          <p:cNvSpPr/>
          <p:nvPr/>
        </p:nvSpPr>
        <p:spPr>
          <a:xfrm>
            <a:off x="4716016" y="1844824"/>
            <a:ext cx="12961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/>
              <a:t>Среднемесячная заработная плата</a:t>
            </a:r>
          </a:p>
          <a:p>
            <a:pPr algn="ctr"/>
            <a:r>
              <a:rPr lang="ru-RU" dirty="0" smtClean="0"/>
              <a:t>3</a:t>
            </a:r>
            <a:r>
              <a:rPr lang="en-US" dirty="0" smtClean="0"/>
              <a:t>7</a:t>
            </a:r>
            <a:r>
              <a:rPr lang="ru-RU" sz="800" dirty="0" smtClean="0"/>
              <a:t> тыс. руб.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2096541234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Объемы промышленного производства, млн. рублей</a:t>
            </a:r>
            <a:endParaRPr lang="ru-RU" sz="32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611560" y="1484784"/>
          <a:ext cx="8132440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Овал 6"/>
          <p:cNvSpPr/>
          <p:nvPr/>
        </p:nvSpPr>
        <p:spPr>
          <a:xfrm>
            <a:off x="216024" y="6290338"/>
            <a:ext cx="539552" cy="45103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644008" y="5013176"/>
            <a:ext cx="3024336" cy="10584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843 новых рабочих места</a:t>
            </a:r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1475656" y="4941168"/>
            <a:ext cx="3096344" cy="12047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 последние 5 лет создано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2495545" y="4695600"/>
            <a:ext cx="5184576" cy="140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395536" y="1268760"/>
            <a:ext cx="835292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    В районе функционирует </a:t>
            </a:r>
            <a:r>
              <a:rPr lang="ru-RU" sz="1600" dirty="0" err="1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Торбеевское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ЛПУ МГ – филиал ООО «Газпром </a:t>
            </a:r>
            <a:r>
              <a:rPr lang="ru-RU" sz="1600" dirty="0" err="1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трансгаз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Нижний Новгород». Предприятие занимается транспортировкой газа по магистральным газопроводам и обеспечением топливом промышленных объектов, бытовых потребителей Республики Мордовия, Пензенской, Рязанской, и Нижегородской областей. Протяженность </a:t>
            </a:r>
            <a:r>
              <a:rPr lang="ru-RU" sz="1600" dirty="0" err="1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шестиниточного</a:t>
            </a:r>
            <a:r>
              <a:rPr lang="ru-RU" sz="1600" dirty="0" smtClean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коридора магистрального газопровода и газопроводов-отводов, обслуживаемых филиалом, составляет 1045 км.  На предприятии трудятся более 500 человек. </a:t>
            </a: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555776" y="2852936"/>
            <a:ext cx="419507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361701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Отрасль транспортировка и хранение</a:t>
            </a:r>
            <a:endParaRPr 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79512" y="6309320"/>
            <a:ext cx="648072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7" name="Picture 1" descr="X:\Ермакова\1lhBGH4NbyN477uq_aiczA=s1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56992"/>
            <a:ext cx="3607197" cy="2704816"/>
          </a:xfrm>
          <a:prstGeom prst="rect">
            <a:avLst/>
          </a:prstGeom>
          <a:noFill/>
        </p:spPr>
      </p:pic>
      <p:pic>
        <p:nvPicPr>
          <p:cNvPr id="19458" name="Picture 2" descr="X:\Ермакова\816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56992"/>
            <a:ext cx="4003051" cy="2666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Экономика района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000" dirty="0" smtClean="0"/>
              <a:t>Основные показатели социально-экономического развития района</a:t>
            </a:r>
            <a:endParaRPr lang="ru-RU" sz="20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3048"/>
              </p:ext>
            </p:extLst>
          </p:nvPr>
        </p:nvGraphicFramePr>
        <p:xfrm>
          <a:off x="899592" y="1844824"/>
          <a:ext cx="7772401" cy="3355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512"/>
                <a:gridCol w="792088"/>
                <a:gridCol w="864096"/>
                <a:gridCol w="792088"/>
                <a:gridCol w="792088"/>
                <a:gridCol w="792088"/>
                <a:gridCol w="874441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показателя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ед. изм.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Среднегодовая численность населения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тыс. чел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Объем собственных доходов бюджета, за ислючением доходов, полученных в виде безвозмездных и безвозвратных перечислений из бюджетов всех уровней и внебюджетных фондов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млн руб.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101,7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128,6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110,8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132,8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Объем отгруженной промышленной продукции (работ,услуг) по крупным и средним предприятиям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млн. руб.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9615,5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10421,5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11491,3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13823,7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15059,9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Оборот розничной торговли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млн. руб.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1779,6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1838,9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1777,3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2101,3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1988,5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Среднемесячная номинальная начисленная заработная плата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руб.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26912,2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28476,5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29720,9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32581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36568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Численность работников принятых на дополнительно введенные ( созданные ) рабочие места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чел.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72400" cy="11430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Развитие малого и среднего предпринимательства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5000636"/>
            <a:ext cx="7920880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В 2021 году  на территории </a:t>
            </a:r>
            <a:r>
              <a:rPr lang="ru-RU" sz="1400" dirty="0" err="1" smtClean="0">
                <a:solidFill>
                  <a:schemeClr val="tx1"/>
                </a:solidFill>
              </a:rPr>
              <a:t>Торбеевского</a:t>
            </a:r>
            <a:r>
              <a:rPr lang="ru-RU" sz="1400" dirty="0" smtClean="0">
                <a:solidFill>
                  <a:schemeClr val="tx1"/>
                </a:solidFill>
              </a:rPr>
              <a:t> муниципального района осуществляли финансовую и производственную деятельность  286 субъектов малого и среднего предпринимательства. По состоянию на 1.01.2022 года плательщиками налога на профессиональный доход (</a:t>
            </a:r>
            <a:r>
              <a:rPr lang="ru-RU" sz="1400" dirty="0" err="1" smtClean="0">
                <a:solidFill>
                  <a:schemeClr val="tx1"/>
                </a:solidFill>
              </a:rPr>
              <a:t>самозанятыми</a:t>
            </a:r>
            <a:r>
              <a:rPr lang="ru-RU" sz="1400" dirty="0" smtClean="0">
                <a:solidFill>
                  <a:schemeClr val="tx1"/>
                </a:solidFill>
              </a:rPr>
              <a:t>) встали на учет 318 физических лиц и индивидуальных предпринимателей.</a:t>
            </a:r>
          </a:p>
          <a:p>
            <a:pPr algn="ctr"/>
            <a:endParaRPr lang="ru-RU" sz="1400" dirty="0">
              <a:solidFill>
                <a:schemeClr val="tx1"/>
              </a:solidFill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214282" y="1643050"/>
          <a:ext cx="4643470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4929190" y="2214554"/>
          <a:ext cx="385762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"/>
          <p:cNvSpPr txBox="1"/>
          <p:nvPr/>
        </p:nvSpPr>
        <p:spPr>
          <a:xfrm>
            <a:off x="4429124" y="2571744"/>
            <a:ext cx="642921" cy="178595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       300</a:t>
            </a:r>
            <a:endParaRPr lang="ru-RU" sz="1100" dirty="0" smtClean="0"/>
          </a:p>
          <a:p>
            <a:endParaRPr lang="ru-RU" dirty="0" smtClean="0"/>
          </a:p>
          <a:p>
            <a:endParaRPr lang="ru-RU" sz="800" dirty="0"/>
          </a:p>
          <a:p>
            <a:r>
              <a:rPr lang="ru-RU" sz="1100" dirty="0" smtClean="0"/>
              <a:t>       </a:t>
            </a:r>
            <a:r>
              <a:rPr lang="ru-RU" dirty="0" smtClean="0"/>
              <a:t>250</a:t>
            </a:r>
            <a:endParaRPr lang="ru-RU" sz="1100" dirty="0" smtClean="0"/>
          </a:p>
          <a:p>
            <a:endParaRPr lang="ru-RU" dirty="0"/>
          </a:p>
          <a:p>
            <a:r>
              <a:rPr lang="ru-RU" sz="1100" dirty="0" smtClean="0"/>
              <a:t>       200</a:t>
            </a:r>
          </a:p>
          <a:p>
            <a:endParaRPr lang="ru-RU" sz="1100" dirty="0" smtClean="0"/>
          </a:p>
          <a:p>
            <a:r>
              <a:rPr lang="ru-RU" dirty="0"/>
              <a:t> </a:t>
            </a:r>
            <a:r>
              <a:rPr lang="ru-RU" dirty="0" smtClean="0"/>
              <a:t>           </a:t>
            </a:r>
            <a:r>
              <a:rPr lang="ru-RU" sz="1100" dirty="0" smtClean="0"/>
              <a:t>0</a:t>
            </a:r>
            <a:endParaRPr lang="ru-RU" sz="1100" dirty="0"/>
          </a:p>
        </p:txBody>
      </p:sp>
      <p:sp>
        <p:nvSpPr>
          <p:cNvPr id="16" name="TextBox 15"/>
          <p:cNvSpPr txBox="1"/>
          <p:nvPr/>
        </p:nvSpPr>
        <p:spPr>
          <a:xfrm>
            <a:off x="5214910" y="171448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предпринимательства, ед.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15913" y="836613"/>
            <a:ext cx="4400103" cy="2663825"/>
          </a:xfrm>
          <a:prstGeom prst="roundRect">
            <a:avLst>
              <a:gd name="adj" fmla="val 7071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Ведущая  отрасль – </a:t>
            </a:r>
            <a:r>
              <a:rPr lang="ru-RU" alt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растениеводство.</a:t>
            </a:r>
            <a:endParaRPr lang="ru-RU" alt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зерна, масличных и кормовых культур.</a:t>
            </a:r>
          </a:p>
          <a:p>
            <a:pPr marL="171450" indent="-171450" algn="just">
              <a:defRPr/>
            </a:pPr>
            <a:r>
              <a:rPr lang="ru-RU" alt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животноводстве:</a:t>
            </a:r>
          </a:p>
          <a:p>
            <a:pPr algn="just">
              <a:buFontTx/>
              <a:buChar char="-"/>
              <a:defRPr/>
            </a:pPr>
            <a:r>
              <a:rPr lang="ru-RU" alt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молочное скотоводство</a:t>
            </a:r>
          </a:p>
          <a:p>
            <a:pPr algn="just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Произведено на душу населения за  2021 г.</a:t>
            </a:r>
          </a:p>
          <a:p>
            <a:pPr algn="just">
              <a:buFontTx/>
              <a:buChar char="-"/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молоко 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1,3 кг.</a:t>
            </a:r>
          </a:p>
          <a:p>
            <a:pPr algn="just">
              <a:buFontTx/>
              <a:buChar char="-"/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мясо 1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кг.</a:t>
            </a:r>
          </a:p>
          <a:p>
            <a:pPr algn="just">
              <a:buFontTx/>
              <a:buChar char="-"/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зерно 2,3 т.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26" name="Диаграмма 2"/>
          <p:cNvGraphicFramePr>
            <a:graphicFrameLocks/>
          </p:cNvGraphicFramePr>
          <p:nvPr/>
        </p:nvGraphicFramePr>
        <p:xfrm>
          <a:off x="4857750" y="3584575"/>
          <a:ext cx="4068763" cy="311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19" name="Worksheet" r:id="rId3" imgW="4067134" imgH="2733600" progId="Excel.Sheet.8">
                  <p:embed/>
                </p:oleObj>
              </mc:Choice>
              <mc:Fallback>
                <p:oleObj name="Worksheet" r:id="rId3" imgW="4067134" imgH="2733600" progId="Excel.Sheet.8">
                  <p:embed/>
                  <p:pic>
                    <p:nvPicPr>
                      <p:cNvPr id="0" name="Диаграмма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3584575"/>
                        <a:ext cx="4068763" cy="311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19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Сельское хозяйство</a:t>
            </a:r>
            <a:endParaRPr lang="ru-RU" alt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1028" name="Диаграмма 8"/>
          <p:cNvGraphicFramePr>
            <a:graphicFrameLocks/>
          </p:cNvGraphicFramePr>
          <p:nvPr/>
        </p:nvGraphicFramePr>
        <p:xfrm>
          <a:off x="4767263" y="858838"/>
          <a:ext cx="4143375" cy="234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0" name="Worksheet" r:id="rId5" imgW="4143334" imgH="2343132" progId="Excel.Sheet.8">
                  <p:embed/>
                </p:oleObj>
              </mc:Choice>
              <mc:Fallback>
                <p:oleObj name="Worksheet" r:id="rId5" imgW="4143334" imgH="2343132" progId="Excel.Sheet.8">
                  <p:embed/>
                  <p:pic>
                    <p:nvPicPr>
                      <p:cNvPr id="0" name="Диаграмма 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7263" y="858838"/>
                        <a:ext cx="4143375" cy="2346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Овал 9"/>
          <p:cNvSpPr/>
          <p:nvPr/>
        </p:nvSpPr>
        <p:spPr>
          <a:xfrm>
            <a:off x="-108520" y="6283151"/>
            <a:ext cx="611188" cy="530225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2"/>
          <p:cNvGraphicFramePr>
            <a:graphicFrameLocks noChangeAspect="1"/>
          </p:cNvGraphicFramePr>
          <p:nvPr/>
        </p:nvGraphicFramePr>
        <p:xfrm>
          <a:off x="611560" y="3789040"/>
          <a:ext cx="3773487" cy="264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1" name="Worksheet" r:id="rId7" imgW="3838534" imgH="2648054" progId="Excel.Sheet.8">
                  <p:embed/>
                </p:oleObj>
              </mc:Choice>
              <mc:Fallback>
                <p:oleObj name="Worksheet" r:id="rId7" imgW="3838534" imgH="2648054" progId="Excel.Shee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3789040"/>
                        <a:ext cx="3773487" cy="2647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9"/>
          <p:cNvSpPr txBox="1">
            <a:spLocks/>
          </p:cNvSpPr>
          <p:nvPr/>
        </p:nvSpPr>
        <p:spPr>
          <a:xfrm>
            <a:off x="428625" y="142875"/>
            <a:ext cx="4071938" cy="10001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indent="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0825" y="142875"/>
            <a:ext cx="5976938" cy="412750"/>
          </a:xfrm>
          <a:prstGeom prst="roundRect">
            <a:avLst>
              <a:gd name="adj" fmla="val 7071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Поголовье скота в общественном секторе района (голов)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Диаграмма 3"/>
          <p:cNvGraphicFramePr>
            <a:graphicFrameLocks/>
          </p:cNvGraphicFramePr>
          <p:nvPr/>
        </p:nvGraphicFramePr>
        <p:xfrm>
          <a:off x="179388" y="642938"/>
          <a:ext cx="5662612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42" name="Worksheet" r:id="rId3" imgW="5667334" imgH="1333424" progId="Excel.Sheet.8">
                  <p:embed/>
                </p:oleObj>
              </mc:Choice>
              <mc:Fallback>
                <p:oleObj name="Worksheet" r:id="rId3" imgW="5667334" imgH="1333424" progId="Excel.Sheet.8">
                  <p:embed/>
                  <p:pic>
                    <p:nvPicPr>
                      <p:cNvPr id="0" name="Диаграмма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642938"/>
                        <a:ext cx="5662612" cy="1330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914400" y="274638"/>
            <a:ext cx="7772400" cy="561975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ru-RU" altLang="ru-RU" sz="3200" b="1" dirty="0">
              <a:ln w="1016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6" name="Прямоугольник 1"/>
          <p:cNvSpPr>
            <a:spLocks noChangeArrowheads="1"/>
          </p:cNvSpPr>
          <p:nvPr/>
        </p:nvSpPr>
        <p:spPr bwMode="auto">
          <a:xfrm>
            <a:off x="6226175" y="142875"/>
            <a:ext cx="291465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6700" algn="just"/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Общее поголовье КРС на начало 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года в хозяйствах района и в личных подворьях населения насчитывает </a:t>
            </a:r>
            <a:r>
              <a:rPr lang="en-US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395 головы, </a:t>
            </a:r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 них в общественном секторе 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3062 голов (56,8% </a:t>
            </a:r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 общего поголовья), поголовье коров 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1666 голов </a:t>
            </a:r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(из которых 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1030 </a:t>
            </a:r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голов 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61,8% </a:t>
            </a:r>
            <a:r>
              <a:rPr lang="ru-RU" sz="1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в сельхозпредприятиях и КФХ), поголовье свиней (ЛПХ) – </a:t>
            </a:r>
            <a:r>
              <a:rPr lang="ru-RU" sz="1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807 голов. </a:t>
            </a:r>
            <a:endParaRPr lang="ru-RU" altLang="ru-RU" sz="13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79388" y="2835275"/>
            <a:ext cx="8785225" cy="7381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Объем 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производства мяса и молока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сельскохозяйственных 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организациях 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крестьянских (фермерских) 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хозяйствах                                                         за  2020-2021гг</a:t>
            </a:r>
            <a:r>
              <a:rPr lang="ru-RU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lang="ru-RU" altLang="ru-RU" sz="1200" b="1" dirty="0">
                <a:ln w="10160">
                  <a:noFill/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(тонн)</a:t>
            </a:r>
          </a:p>
          <a:p>
            <a:pPr algn="ctr">
              <a:defRPr/>
            </a:pPr>
            <a:endParaRPr lang="ru-RU" altLang="ru-RU" sz="14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2051" name="Диаграмма 13"/>
          <p:cNvGraphicFramePr>
            <a:graphicFrameLocks/>
          </p:cNvGraphicFramePr>
          <p:nvPr/>
        </p:nvGraphicFramePr>
        <p:xfrm>
          <a:off x="683569" y="4005065"/>
          <a:ext cx="3816424" cy="18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43" name="Worksheet" r:id="rId5" imgW="4067134" imgH="1895633" progId="Excel.Sheet.8">
                  <p:embed/>
                </p:oleObj>
              </mc:Choice>
              <mc:Fallback>
                <p:oleObj name="Worksheet" r:id="rId5" imgW="4067134" imgH="1895633" progId="Excel.Sheet.8">
                  <p:embed/>
                  <p:pic>
                    <p:nvPicPr>
                      <p:cNvPr id="0" name="Диаграмма 1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9" y="4005065"/>
                        <a:ext cx="3816424" cy="180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8" name="Прямоугольник 2"/>
          <p:cNvSpPr>
            <a:spLocks noChangeArrowheads="1"/>
          </p:cNvSpPr>
          <p:nvPr/>
        </p:nvSpPr>
        <p:spPr bwMode="auto">
          <a:xfrm>
            <a:off x="755650" y="6038850"/>
            <a:ext cx="77406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итогам 2021 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года выполнение прогноза производства мяса составило 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2,7%, 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темпом роста к уровню прошлого года – 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102,9%, 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производству молока составило 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96,9%, 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темпом роста к уровню прошлого года – 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99,1%.</a:t>
            </a:r>
            <a:endParaRPr lang="ru-RU" alt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altLang="ru-RU" sz="1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2" name="Диаграмма 14"/>
          <p:cNvGraphicFramePr>
            <a:graphicFrameLocks/>
          </p:cNvGraphicFramePr>
          <p:nvPr/>
        </p:nvGraphicFramePr>
        <p:xfrm>
          <a:off x="4716463" y="4005263"/>
          <a:ext cx="4073525" cy="1655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44" name="Worksheet" r:id="rId7" imgW="4076862" imgH="1361940" progId="Excel.Sheet.8">
                  <p:embed/>
                </p:oleObj>
              </mc:Choice>
              <mc:Fallback>
                <p:oleObj name="Worksheet" r:id="rId7" imgW="4076862" imgH="1361940" progId="Excel.Sheet.8">
                  <p:embed/>
                  <p:pic>
                    <p:nvPicPr>
                      <p:cNvPr id="0" name="Диаграмма 1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4005263"/>
                        <a:ext cx="4073525" cy="16559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Овал 15"/>
          <p:cNvSpPr/>
          <p:nvPr/>
        </p:nvSpPr>
        <p:spPr>
          <a:xfrm>
            <a:off x="0" y="6381328"/>
            <a:ext cx="611560" cy="45762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36450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Производство</a:t>
            </a:r>
            <a:r>
              <a:rPr lang="ru-RU" dirty="0" smtClean="0"/>
              <a:t>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мяса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860032" y="364502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Производство молока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560840" cy="720080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Объем оборота розничной торговли</a:t>
            </a:r>
            <a:endParaRPr lang="ru-RU" alt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452323982"/>
              </p:ext>
            </p:extLst>
          </p:nvPr>
        </p:nvGraphicFramePr>
        <p:xfrm>
          <a:off x="467544" y="1700808"/>
          <a:ext cx="576064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683568" y="1268760"/>
            <a:ext cx="511256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4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altLang="ru-RU" sz="14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2020-2021 </a:t>
            </a:r>
            <a:r>
              <a:rPr lang="ru-RU" altLang="ru-RU" sz="14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гг. (млн. рублей)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539552" y="5661248"/>
            <a:ext cx="828092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600" dirty="0" smtClean="0">
                <a:ln w="10160">
                  <a:noFill/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01.01.2022 года в районе функционирует 153 стационарных торговых объектов. Присутствуют магазины федеральных торговых сетей: Магнит, Пятерочка, Бристоль, Красное Белое. По итогам 2021 </a:t>
            </a:r>
            <a:r>
              <a:rPr lang="ru-RU" altLang="ru-RU" sz="16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года прогноз показателя «Объем оборота розничной торговли во всех каналах реализации» выполнен на </a:t>
            </a:r>
            <a:r>
              <a:rPr lang="ru-RU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89,4%, </a:t>
            </a:r>
            <a:r>
              <a:rPr lang="ru-RU" altLang="ru-RU" sz="16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с темпом роста к уровню прошлого года – </a:t>
            </a:r>
            <a:r>
              <a:rPr lang="ru-RU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94,6%.</a:t>
            </a:r>
            <a:endParaRPr lang="ru-RU" altLang="ru-RU" sz="1600" dirty="0">
              <a:ln w="1016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0" y="6309320"/>
            <a:ext cx="611560" cy="52925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 descr="D:\ОТДЕЛ ПО ТРУДУ И ТОРГОВЛЕ\МОИ ДОКУМЕНТЫ\фото улицы интернац\P10100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268760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ОТДЕЛ ПО ТРУДУ И ТОРГОВЛЕ\МОИ ДОКУМЕНТЫ\фото улицы интернац\IMG_091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212976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19030467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290874856"/>
              </p:ext>
            </p:extLst>
          </p:nvPr>
        </p:nvGraphicFramePr>
        <p:xfrm>
          <a:off x="467544" y="1835323"/>
          <a:ext cx="5760640" cy="3753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603504" y="1325424"/>
            <a:ext cx="511256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6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20</a:t>
            </a:r>
            <a:r>
              <a:rPr lang="en-US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-202</a:t>
            </a:r>
            <a:r>
              <a:rPr lang="en-US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гг. (</a:t>
            </a:r>
            <a:r>
              <a:rPr lang="ru-RU" altLang="ru-RU" sz="1600" dirty="0" err="1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altLang="ru-RU" sz="16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539552" y="5699698"/>
            <a:ext cx="8352928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600" dirty="0" smtClean="0">
                <a:ln w="10160">
                  <a:noFill/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По итогам 2021 </a:t>
            </a:r>
            <a:r>
              <a:rPr lang="ru-RU" altLang="ru-RU" sz="1600" dirty="0">
                <a:ln w="10160">
                  <a:noFill/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прогноз показателя «Объем введенного жилья с учетом индивидуального жилищного строительства» выполнен на </a:t>
            </a:r>
            <a:r>
              <a:rPr lang="ru-RU" altLang="ru-RU" sz="1600" dirty="0" smtClean="0">
                <a:ln w="10160">
                  <a:noFill/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101,9%,  </a:t>
            </a:r>
            <a:r>
              <a:rPr lang="ru-RU" altLang="ru-RU" sz="1600" dirty="0">
                <a:ln w="10160">
                  <a:noFill/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 роста к соответствующему периоду прошлого года </a:t>
            </a:r>
            <a:r>
              <a:rPr lang="ru-RU" altLang="ru-RU" sz="1600" dirty="0" smtClean="0">
                <a:ln w="10160">
                  <a:noFill/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–98,3%.</a:t>
            </a:r>
            <a:endParaRPr lang="ru-RU" altLang="ru-RU" sz="1600" dirty="0">
              <a:ln w="10160">
                <a:noFill/>
                <a:prstDash val="solid"/>
              </a:ln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64896" cy="720080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Строительство жилья, с учетом ИЖС</a:t>
            </a:r>
            <a:endParaRPr lang="ru-RU" alt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6309320"/>
            <a:ext cx="611560" cy="52925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3" y="1412776"/>
            <a:ext cx="2455441" cy="1851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429001"/>
            <a:ext cx="2448272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3322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/>
          <p:cNvSpPr/>
          <p:nvPr/>
        </p:nvSpPr>
        <p:spPr>
          <a:xfrm>
            <a:off x="6433689" y="2953725"/>
            <a:ext cx="2437124" cy="1890883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базе 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четырех 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  созданы Центры  образования цифрового  и  гуманитарного профилей  «Точка  роста» . Поставлено учебное оборудование.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251520" y="2953725"/>
            <a:ext cx="1944216" cy="1890883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новых мест в общеобразовательных организациях» Строительство средней школы на 140 мест в с. Дракино (281,7 млн. руб.лей)</a:t>
            </a:r>
            <a:endParaRPr lang="ru-RU" sz="1400" b="1" i="1" spc="-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2835798" y="4667154"/>
            <a:ext cx="720080" cy="570415"/>
          </a:xfrm>
          <a:prstGeom prst="down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4688143" y="4667153"/>
            <a:ext cx="725622" cy="570415"/>
          </a:xfrm>
          <a:prstGeom prst="down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 со стрелками влево/вправо 4"/>
          <p:cNvSpPr/>
          <p:nvPr/>
        </p:nvSpPr>
        <p:spPr>
          <a:xfrm>
            <a:off x="2195736" y="3281990"/>
            <a:ext cx="4104456" cy="1515162"/>
          </a:xfrm>
          <a:prstGeom prst="leftRightArrowCallout">
            <a:avLst>
              <a:gd name="adj1" fmla="val 32390"/>
              <a:gd name="adj2" fmla="val 29434"/>
              <a:gd name="adj3" fmla="val 36086"/>
              <a:gd name="adj4" fmla="val 65071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pPr algn="ctr">
              <a:defRPr/>
            </a:pP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-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(1723 учащихся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ctr">
              <a:defRPr/>
            </a:pP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дошкольного образования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(555 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дошкольников); 3 –учреждения доп.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образования, Колледж мясной и молочной промышленности</a:t>
            </a:r>
            <a:endParaRPr lang="ru-RU" sz="1400" b="1" i="1" spc="-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2049267" y="1796544"/>
            <a:ext cx="4725343" cy="93903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Внедрена система персонифицированного финансирования дополнительного образования. Выдано </a:t>
            </a: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2315 сертификатов 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в возрасте от 5 до 18 лет </a:t>
            </a:r>
            <a:endParaRPr lang="ru-RU" sz="1400" b="1" i="1" spc="-100" dirty="0">
              <a:solidFill>
                <a:srgbClr val="FFC000"/>
              </a:solidFill>
            </a:endParaRPr>
          </a:p>
        </p:txBody>
      </p:sp>
      <p:sp>
        <p:nvSpPr>
          <p:cNvPr id="6" name="Стрелка вверх 5"/>
          <p:cNvSpPr/>
          <p:nvPr/>
        </p:nvSpPr>
        <p:spPr>
          <a:xfrm>
            <a:off x="3769302" y="2770155"/>
            <a:ext cx="802790" cy="544325"/>
          </a:xfrm>
          <a:prstGeom prst="upArrow">
            <a:avLst>
              <a:gd name="adj1" fmla="val 50000"/>
              <a:gd name="adj2" fmla="val 55249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251521" y="5238152"/>
            <a:ext cx="2448272" cy="1071167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2-х  городских   школ ах  создана  цифровая образовательная  среда. Поставлено учебное оборудование </a:t>
            </a: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6372200" y="5263987"/>
            <a:ext cx="2592288" cy="1045331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b="1" i="1" spc="-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 </a:t>
            </a: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 прошли  профессиональную  переподготовку  в  рамках  проекта  «Учитель  будущего»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55499" cy="1296144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Реализация </a:t>
            </a:r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национальных </a:t>
            </a:r>
            <a:r>
              <a:rPr lang="ru-RU" altLang="ru-RU" sz="36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проектов в </a:t>
            </a:r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2019- 2021 </a:t>
            </a:r>
            <a:r>
              <a:rPr lang="ru-RU" altLang="ru-RU" sz="36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годах </a:t>
            </a:r>
          </a:p>
        </p:txBody>
      </p:sp>
      <p:sp>
        <p:nvSpPr>
          <p:cNvPr id="12" name="Овал 11"/>
          <p:cNvSpPr/>
          <p:nvPr/>
        </p:nvSpPr>
        <p:spPr>
          <a:xfrm>
            <a:off x="10344" y="6309318"/>
            <a:ext cx="592528" cy="54868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Блок-схема: альтернативный процесс 19"/>
          <p:cNvSpPr/>
          <p:nvPr/>
        </p:nvSpPr>
        <p:spPr>
          <a:xfrm>
            <a:off x="251520" y="5229200"/>
            <a:ext cx="2448272" cy="1071167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2-х  городских   школ ах  создана  цифровая образовательная  среда. Поставлено учебное оборудование </a:t>
            </a:r>
          </a:p>
        </p:txBody>
      </p:sp>
      <p:sp>
        <p:nvSpPr>
          <p:cNvPr id="24" name="Блок-схема: альтернативный процесс 23"/>
          <p:cNvSpPr/>
          <p:nvPr/>
        </p:nvSpPr>
        <p:spPr>
          <a:xfrm rot="10800000" flipV="1">
            <a:off x="2771800" y="5301208"/>
            <a:ext cx="3532892" cy="1080614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b="1" i="1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2021 году в рамках  федерального проекта «Успех каждого ребенка» проведен ремонт  спортивного зала и закупка спортоборудования  (1672 тыс. руб.)</a:t>
            </a:r>
            <a:endParaRPr lang="ru-RU" sz="1400" b="1" i="1" spc="-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93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0" y="836712"/>
            <a:ext cx="8568952" cy="720080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Реализация национальных (региональных) проектов в 2019- </a:t>
            </a:r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202</a:t>
            </a:r>
            <a:r>
              <a:rPr lang="en-US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ru-RU" sz="36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ea typeface="+mn-ea"/>
                <a:cs typeface="Times New Roman" panose="02020603050405020304" pitchFamily="18" charset="0"/>
              </a:rPr>
              <a:t>годах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0" y="6400800"/>
            <a:ext cx="457200" cy="457200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6372200" y="1484784"/>
            <a:ext cx="2629618" cy="2952328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tabLst>
                <a:tab pos="447675" algn="l"/>
              </a:tabLst>
              <a:defRPr/>
            </a:pP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«Развитие детского здравоохранения, включая создание современной инфраструктуры оказания медицинской помощи детям»</a:t>
            </a:r>
          </a:p>
          <a:p>
            <a:pPr algn="just">
              <a:tabLst>
                <a:tab pos="447675" algn="l"/>
              </a:tabLst>
              <a:defRPr/>
            </a:pP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г.  Проведен ремонт детского поликлинического отделения с закупкой оборудования (1,0 млн. руб.)</a:t>
            </a:r>
            <a:endParaRPr lang="ru-RU" sz="1600" spc="-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179512" y="1412776"/>
            <a:ext cx="2592288" cy="2952328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tabLst>
                <a:tab pos="447675" algn="l"/>
              </a:tabLst>
              <a:defRPr/>
            </a:pP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«Развитие системы оказания первичной медико-санитарной помощи»</a:t>
            </a:r>
          </a:p>
          <a:p>
            <a:pPr algn="just">
              <a:tabLst>
                <a:tab pos="447675" algn="l"/>
              </a:tabLst>
              <a:defRPr/>
            </a:pP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2019 - построен ФАП в п. Красноармеец (1,2 млн. </a:t>
            </a:r>
            <a:r>
              <a:rPr lang="ru-RU" sz="1600" spc="-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tabLst>
                <a:tab pos="447675" algn="l"/>
              </a:tabLst>
              <a:defRPr/>
            </a:pP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2020 -установлены </a:t>
            </a:r>
            <a:r>
              <a:rPr lang="ru-RU" sz="1600" spc="-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ФАПы</a:t>
            </a: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с. </a:t>
            </a:r>
            <a:r>
              <a:rPr lang="ru-RU" sz="1600" spc="-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Кажлодка</a:t>
            </a: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1600" spc="-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Виндрей</a:t>
            </a:r>
            <a:r>
              <a:rPr lang="ru-RU" sz="1600" spc="-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с. Куликово (9,0 млн. руб.)</a:t>
            </a:r>
            <a:endParaRPr lang="ru-RU" sz="1600" spc="-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75856" y="1412776"/>
            <a:ext cx="2520280" cy="720080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ЗДРАВООХРАНЕНИЕ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 flipV="1">
            <a:off x="5940152" y="1556792"/>
            <a:ext cx="36004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flipV="1">
            <a:off x="2915816" y="1556792"/>
            <a:ext cx="288032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69" name="Picture 1" descr="X:\Ермакова\IMG_20191216_1525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653136"/>
            <a:ext cx="2489853" cy="1867390"/>
          </a:xfrm>
          <a:prstGeom prst="rect">
            <a:avLst/>
          </a:prstGeom>
          <a:noFill/>
        </p:spPr>
      </p:pic>
      <p:pic>
        <p:nvPicPr>
          <p:cNvPr id="7170" name="Picture 2" descr="X:\Ермакова\IMG-20190918-WA0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5085184"/>
            <a:ext cx="2388317" cy="1584176"/>
          </a:xfrm>
          <a:prstGeom prst="rect">
            <a:avLst/>
          </a:prstGeom>
          <a:noFill/>
        </p:spPr>
      </p:pic>
      <p:pic>
        <p:nvPicPr>
          <p:cNvPr id="7172" name="Picture 4" descr="https://sun9-75.userapi.com/impg/rlm51sSsi6UniO_l_g9CiSNUKat3WTCa1NoYug/e4lxoaQkj4M.jpg?size=908x1080&amp;quality=96&amp;sign=ded748e9406d1337a294f406b52004de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581128"/>
            <a:ext cx="2160240" cy="2145521"/>
          </a:xfrm>
          <a:prstGeom prst="rect">
            <a:avLst/>
          </a:prstGeom>
          <a:noFill/>
        </p:spPr>
      </p:pic>
      <p:sp>
        <p:nvSpPr>
          <p:cNvPr id="20" name="Стрелка влево 19"/>
          <p:cNvSpPr/>
          <p:nvPr/>
        </p:nvSpPr>
        <p:spPr>
          <a:xfrm rot="16200000" flipV="1">
            <a:off x="4355976" y="2132856"/>
            <a:ext cx="360040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2915816" y="2636912"/>
            <a:ext cx="3240360" cy="230425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</a:rPr>
              <a:t>«Оказание услуг по модернизации и развитию медицинской информационной системы МИС «</a:t>
            </a:r>
            <a:r>
              <a:rPr lang="ru-RU" sz="1400" dirty="0" err="1" smtClean="0">
                <a:solidFill>
                  <a:schemeClr val="tx1"/>
                </a:solidFill>
              </a:rPr>
              <a:t>МедПОИНТ</a:t>
            </a:r>
            <a:r>
              <a:rPr lang="ru-RU" sz="1400" dirty="0" smtClean="0">
                <a:solidFill>
                  <a:schemeClr val="tx1"/>
                </a:solidFill>
              </a:rPr>
              <a:t>» в рамках реализации мероприятий «Создание единого цифрового контура в здравоохранении на основе единой государственной информационной системы здравоохранения (ЕГИСЗ)» </a:t>
            </a:r>
            <a:r>
              <a:rPr lang="en-US" sz="1400" dirty="0" smtClean="0">
                <a:solidFill>
                  <a:schemeClr val="tx1"/>
                </a:solidFill>
              </a:rPr>
              <a:t>(3 </a:t>
            </a:r>
            <a:r>
              <a:rPr lang="ru-RU" sz="1400" dirty="0" smtClean="0">
                <a:solidFill>
                  <a:schemeClr val="tx1"/>
                </a:solidFill>
              </a:rPr>
              <a:t>млн. руб.)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820746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F:\0000\открытие дракино.jpg"/>
          <p:cNvPicPr/>
          <p:nvPr/>
        </p:nvPicPr>
        <p:blipFill>
          <a:blip r:embed="rId3" cstate="print"/>
          <a:srcRect b="8333"/>
          <a:stretch>
            <a:fillRect/>
          </a:stretch>
        </p:blipFill>
        <p:spPr bwMode="auto">
          <a:xfrm>
            <a:off x="2195736" y="2276872"/>
            <a:ext cx="4867529" cy="2999678"/>
          </a:xfrm>
          <a:prstGeom prst="rect">
            <a:avLst/>
          </a:prstGeom>
          <a:noFill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400800"/>
            <a:ext cx="457200" cy="457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C:\Users\2\Desktop\фото\10-12-2020_15-56-15\i (1)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724128" y="4365104"/>
            <a:ext cx="3219114" cy="23042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2\Desktop\фото\10-12-2020_15-56-15\i (2)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-12560" y="332656"/>
            <a:ext cx="3194165" cy="26371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2\Desktop\фото\10-12-2020_15-56-15\i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994016" y="188640"/>
            <a:ext cx="3149984" cy="26642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2\Desktop\фото\10-12-2020_15-56-15\i (5)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059832" y="0"/>
            <a:ext cx="2987824" cy="223376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2\Desktop\фото\10-12-2020_15-56-15\7ff972ef0b4f75215ff4d78eec161a24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07504" y="4437112"/>
            <a:ext cx="3240360" cy="22839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699792" y="4941168"/>
            <a:ext cx="3582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b="1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на 140 мест в с. Дракино</a:t>
            </a:r>
          </a:p>
          <a:p>
            <a:pPr algn="just"/>
            <a:endParaRPr lang="ru-RU" altLang="ru-RU" dirty="0">
              <a:ln w="1016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47864" y="1556792"/>
            <a:ext cx="25028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altLang="ru-RU" sz="1600" b="1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«Звездочка»</a:t>
            </a:r>
          </a:p>
        </p:txBody>
      </p:sp>
    </p:spTree>
    <p:extLst>
      <p:ext uri="{BB962C8B-B14F-4D97-AF65-F5344CB8AC3E}">
        <p14:creationId xmlns:p14="http://schemas.microsoft.com/office/powerpoint/2010/main" val="17483652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2495545" y="4695600"/>
            <a:ext cx="5184576" cy="140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755576" y="1268760"/>
            <a:ext cx="763284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555776" y="2852936"/>
            <a:ext cx="419507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60648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Инвестиционная привлекательность района</a:t>
            </a:r>
            <a:endParaRPr 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0" y="6381328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1412776"/>
            <a:ext cx="8568952" cy="4801314"/>
          </a:xfrm>
          <a:prstGeom prst="rect">
            <a:avLst/>
          </a:prstGeom>
          <a:solidFill>
            <a:schemeClr val="accent6">
              <a:lumMod val="60000"/>
              <a:lumOff val="40000"/>
              <a:alpha val="59000"/>
            </a:schemeClr>
          </a:solidFill>
          <a:ln w="3175" cmpd="thickThin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Географическое положение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Прохождение по территории района транспортных магистралей – железной дороги и автотрассы федерального значение М-5 «Урал»</a:t>
            </a:r>
          </a:p>
          <a:p>
            <a:pPr marL="342900" indent="-342900"/>
            <a:r>
              <a:rPr lang="ru-RU" dirty="0" smtClean="0"/>
              <a:t>2. Природные ресурсы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Благоприятный климат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Плодородные почвы, преимущественно чернозем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Наличие месторождений песка, глины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Наличие свободных территорий для расширения хозяйственной деятельности</a:t>
            </a:r>
          </a:p>
          <a:p>
            <a:pPr marL="342900" indent="-342900"/>
            <a:r>
              <a:rPr lang="ru-RU" dirty="0" smtClean="0"/>
              <a:t>3. Экономическое развитие 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Рост объемов промышленного производства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Наличие сельскохозяйственного производства и перерабатывающих предприятий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Наличие учреждения профессионального образования для подготовки кадров перерабатывающей промышленности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Высокий уровень газификации района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Динамика роста заработной платы.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778098"/>
          </a:xfrm>
        </p:spPr>
        <p:txBody>
          <a:bodyPr>
            <a:normAutofit/>
          </a:bodyPr>
          <a:lstStyle/>
          <a:p>
            <a:pPr algn="ctr"/>
            <a:r>
              <a:rPr lang="ru-RU" alt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Инвестиции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67544" y="5517232"/>
            <a:ext cx="82089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0" y="6406970"/>
            <a:ext cx="611560" cy="45103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1" name="Rectangle 1"/>
          <p:cNvSpPr>
            <a:spLocks noChangeArrowheads="1"/>
          </p:cNvSpPr>
          <p:nvPr/>
        </p:nvSpPr>
        <p:spPr bwMode="auto">
          <a:xfrm>
            <a:off x="395536" y="1175846"/>
            <a:ext cx="8352928" cy="230832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развитие экономики и социальной сферы района в 2021 году направлено инвестиций в основной капитал за счет всех источников финансирования в сумме 801 936 тыс. рублей, 64,1% в сопоставимых ценах к 2020 году.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Отраслевая структура вложений следующая: 89,4%- «обрабатывающие производства», 4,8%- «сельское хозяйство».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Инвестиции в основной капитал (за исключением бюджетных средств) в 2021 году составили 785 540 тыс. рублей, 95,7% к 2020 году.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Объем инвестиций в основной капитал (за исключением бюджетных средств) в расчете на 1 жителя составил 43238   руб.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Диаграмма 11" descr="Название: Инвестиции в основной капитал, тыс. рублей"/>
          <p:cNvGraphicFramePr>
            <a:graphicFrameLocks/>
          </p:cNvGraphicFramePr>
          <p:nvPr/>
        </p:nvGraphicFramePr>
        <p:xfrm>
          <a:off x="899592" y="3501008"/>
          <a:ext cx="7027192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0" y="3362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2495545" y="4695600"/>
            <a:ext cx="5184576" cy="140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971600" y="836712"/>
            <a:ext cx="741682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555776" y="2852936"/>
            <a:ext cx="419507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6064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Реализующиеся инвестиционные проекты</a:t>
            </a:r>
            <a:endParaRPr 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07504" y="6309320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22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8964" name="Rectangle 4"/>
          <p:cNvSpPr>
            <a:spLocks noChangeArrowheads="1"/>
          </p:cNvSpPr>
          <p:nvPr/>
        </p:nvSpPr>
        <p:spPr bwMode="auto">
          <a:xfrm>
            <a:off x="1115616" y="1283026"/>
            <a:ext cx="748883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ООО «Мордовский племенной центр»-«Строительство завода переработки падежа ЦТФ. Общий объем финансирования- 408 млн. руб. Срок реализации 2022 г.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 ООО МПК «</a:t>
            </a:r>
            <a:r>
              <a:rPr lang="ru-RU" sz="1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Атяшевский</a:t>
            </a:r>
            <a:r>
              <a:rPr lang="ru-RU" sz="1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» - «Строительство собственной </a:t>
            </a:r>
            <a:r>
              <a:rPr lang="ru-RU" sz="1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газопоршневой</a:t>
            </a:r>
            <a:r>
              <a:rPr lang="ru-RU" sz="1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электростанции».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Общий объем финансирования- 84 млн. руб. – собственные средства. Срок  реализации 2022 г.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         ООО «МАПО «Торбеево» - «Приобретение машин, оборудования, транспортных средств. Общий объем финансирования - 60 млн. руб.- собственные средства. Срок реализации 2022-2026 гг.</a:t>
            </a:r>
            <a:r>
              <a:rPr lang="ru-RU" sz="1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sz="1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 ООО «МАПО «Торбеево» - 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«Затраты на формирование рабочего, продуктивного и  племенного стада».   Общий объем финансирования- 155 млн. руб. – собственные средства. Срок реализации 2022-2026 гг.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11560" y="141277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691680" y="4149080"/>
            <a:ext cx="58326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 smtClean="0">
                <a:ln w="0"/>
                <a:solidFill>
                  <a:schemeClr val="accent2"/>
                </a:solidFill>
                <a:latin typeface="Calibri Light" pitchFamily="34" charset="0"/>
                <a:cs typeface="Times New Roman" panose="02020603050405020304" pitchFamily="18" charset="0"/>
              </a:rPr>
              <a:t>Планируемые к реализации</a:t>
            </a:r>
            <a:endParaRPr lang="ru-RU" sz="3200" dirty="0">
              <a:solidFill>
                <a:schemeClr val="accent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67544" y="3861048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+mj-lt"/>
              </a:rPr>
              <a:t>         </a:t>
            </a:r>
            <a:endParaRPr lang="ru-RU" sz="1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67544" y="4653136"/>
            <a:ext cx="806489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ru-RU" sz="15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</a:t>
            </a:r>
            <a:endParaRPr lang="ru-RU" sz="15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hangingPunct="0"/>
            <a:r>
              <a:rPr lang="ru-RU" sz="15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ООО «МАПО «Торбеево» - </a:t>
            </a:r>
            <a:r>
              <a:rPr lang="ru-RU" sz="15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«Реконструкция молочного комплекса».   Общий объем финансирования- 155 млн. руб. – собственные средства. Срок реализации 2023-2024 гг.</a:t>
            </a:r>
            <a:endParaRPr lang="ru-RU" sz="15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611560" y="4941168"/>
            <a:ext cx="288032" cy="1440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11560" y="1844824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611560" y="2420888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 flipV="1">
            <a:off x="683568" y="357301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04664"/>
            <a:ext cx="77724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</a:br>
            <a: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</a:br>
            <a: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</a:br>
            <a: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</a:br>
            <a:r>
              <a:rPr lang="ru-RU" altLang="ru-RU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Инвестиционные площадки </a:t>
            </a:r>
            <a:br>
              <a:rPr lang="ru-RU" altLang="ru-RU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</a:br>
            <a:r>
              <a:rPr lang="ru-RU" altLang="ru-RU" b="1" dirty="0" err="1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Торбеевского</a:t>
            </a:r>
            <a:r>
              <a:rPr lang="ru-RU" altLang="ru-RU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 муниципального района</a:t>
            </a:r>
            <a:r>
              <a:rPr 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/>
            </a:r>
            <a:br>
              <a:rPr lang="ru-RU" sz="28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</a:b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1268760"/>
            <a:ext cx="7772400" cy="4751040"/>
          </a:xfrm>
        </p:spPr>
        <p:txBody>
          <a:bodyPr numCol="2">
            <a:normAutofit/>
          </a:bodyPr>
          <a:lstStyle/>
          <a:p>
            <a:r>
              <a:rPr lang="ru-RU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Жукулугское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месторождение кирпичных глин (карьер) - расположено на юго-западной окраине д.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Жукулуг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в 3,0 км северо-западнее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рп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Торбеево. Остаток запасов кирпичных глин по состоянию на 01.01.12 г. составляет   по  кат. В+С</a:t>
            </a:r>
            <a:r>
              <a:rPr lang="ru-RU" sz="1600" baseline="-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190,0 тыс. м</a:t>
            </a:r>
            <a:r>
              <a:rPr lang="ru-RU" sz="16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Мощность полезной толщи кирпичных глин составляет от 3,0 до 6,8 м, в среднем составляя  4,58 м. Мощность вскрышных пород составляет от 0,3 до 0,8 м. Месторождение не обводнено, учтено территориальным балансом.  В соответствии с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ГОСТом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530-71 глины пригодны в качестве сырья для производства обыкновенного глиняного кирпича Марки «74».</a:t>
            </a:r>
            <a:endParaRPr lang="en-US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Кадастровый номер:13:21:0212002:13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628800"/>
            <a:ext cx="367240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548680"/>
            <a:ext cx="7772400" cy="5471120"/>
          </a:xfrm>
        </p:spPr>
        <p:txBody>
          <a:bodyPr numCol="2"/>
          <a:lstStyle/>
          <a:p>
            <a:r>
              <a:rPr lang="ru-RU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>Бывшее сельхозпредприятие ООО «Мода», общая площадь участка -6,8 га (земли сельскохозяйственного назначения). Расстояние до трассы Р180 Саранск –Н.Выселки-8км. По территории земельного участка проходит ВЛ-10кВ, имеется ТП, газоснабжение, водоснабжение, имеются складские помещения, сторожевой дом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Кадастровый номер 13:21:0215001:993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skrinshoter.ru/i/300921/KBDRCA0j.png?download=1&amp;name=%D0%A1%D0%BA%D1%80%D0%B8%D0%BD%D1%88%D0%BE%D1%82%2030-09-2021%2009:58:0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620688"/>
            <a:ext cx="3888432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25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980728"/>
            <a:ext cx="7772400" cy="5039072"/>
          </a:xfrm>
        </p:spPr>
        <p:txBody>
          <a:bodyPr numCol="2">
            <a:normAutofit/>
          </a:bodyPr>
          <a:lstStyle/>
          <a:p>
            <a:r>
              <a:rPr lang="ru-RU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Административное здание (Лопатинская школа),   2-этажное здание площадью1180,7 кв.м., общая площадь участка (земли населенных пунктов) 18,4 га. Расстояние до трассы Р180 Саранск-Н-выселки -4 км, до железной дороги Саранск-Москва-17,2 км.  Газопровод низкого давления подземный, магистраль проходит на расстоянии  0,1 км от площадки, ТП 40 КВА располагается на территории земельного участка. Водоснабжение отсутствует, расстояние до точки подключения-0,9 км, сети уличного водоснабжения с. </a:t>
            </a:r>
            <a:r>
              <a:rPr lang="ru-RU" sz="16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Лопатино</a:t>
            </a:r>
            <a:r>
              <a:rPr lang="ru-RU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.        Может</a:t>
            </a:r>
            <a:r>
              <a:rPr lang="en-US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использоваться  как </a:t>
            </a:r>
            <a:r>
              <a:rPr lang="ru-RU" sz="16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транспортно-логистический</a:t>
            </a:r>
            <a:r>
              <a:rPr lang="ru-RU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центр.</a:t>
            </a:r>
          </a:p>
          <a:p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Кадастровый номер 13:21:209002:81</a:t>
            </a:r>
            <a:endParaRPr lang="ru-RU" sz="16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628800"/>
            <a:ext cx="3456384" cy="3964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26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1124744"/>
            <a:ext cx="7772400" cy="4895056"/>
          </a:xfrm>
        </p:spPr>
        <p:txBody>
          <a:bodyPr numCol="2">
            <a:normAutofit/>
          </a:bodyPr>
          <a:lstStyle/>
          <a:p>
            <a:pPr lvl="0"/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Административное здание (</a:t>
            </a:r>
            <a:r>
              <a:rPr lang="ru-RU" sz="20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Носакинская</a:t>
            </a: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школа), 1-этажное  здание площадью 569,4 кв.м., общая площадь участка (земли населенных пунктов) 15,5 га. Расстояние до трассы Р-180 Саранск-Н выселки-12,4 км, до железной дороги Саранск-Москва- 23,8 км. Газопровод низкого давления надземный,  ТП 400 КВА законсервирован, водоснабжение и очистные сооружения отсутствуют. </a:t>
            </a:r>
          </a:p>
          <a:p>
            <a:pPr lvl="0"/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Кадастровый номер 13:21:0313001:267</a:t>
            </a:r>
          </a:p>
          <a:p>
            <a:pPr lvl="0"/>
            <a:endParaRPr lang="ru-RU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484784"/>
            <a:ext cx="3456384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1124744"/>
            <a:ext cx="7772400" cy="4895056"/>
          </a:xfrm>
        </p:spPr>
        <p:txBody>
          <a:bodyPr numCol="2">
            <a:normAutofit/>
          </a:bodyPr>
          <a:lstStyle/>
          <a:p>
            <a:pPr lvl="0"/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Административное здание (</a:t>
            </a:r>
            <a:r>
              <a:rPr lang="ru-RU" sz="1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Морд-Юнкинская</a:t>
            </a: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школа),2-этажное здание площадью 1860,3 кв.м., общая площадь участка (земли населенных пунктов) 26,8 га. Расстояние до трассы Р-180 Саранск-Н выселки-22,2 км, до железной дороги Саранск-Москва-21,3 км. Газопровод низкого давления подземный, на территории участка проходит ВЛ-10кВ, водоснабжение из скважин расположенных на  территории участке.</a:t>
            </a:r>
          </a:p>
          <a:p>
            <a:pPr lvl="0"/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Кадастровый номер 13:21:0211004:222</a:t>
            </a:r>
          </a:p>
          <a:p>
            <a:endParaRPr lang="ru-RU" sz="18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268760"/>
            <a:ext cx="3384376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216024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28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980728"/>
            <a:ext cx="7772400" cy="5256584"/>
          </a:xfrm>
        </p:spPr>
        <p:txBody>
          <a:bodyPr numCol="2">
            <a:normAutofit/>
          </a:bodyPr>
          <a:lstStyle/>
          <a:p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Земельный участок (</a:t>
            </a:r>
            <a:r>
              <a:rPr lang="ru-RU" sz="20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браунфилд</a:t>
            </a: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), для ведения животноводства общей площадью 3,181 га. Расстояние до региональной дороги с. Савва-с. Никольское- 0,1 км,  до федеральной трассы  М-5 «Урал»-2,5 км, до железной дороги-10 км. Газопровод низкого давления, на территории законсервированное ТП, водоснабжение и канализация  отсутствуют.</a:t>
            </a:r>
          </a:p>
          <a:p>
            <a:r>
              <a:rPr lang="ru-RU" sz="1800" dirty="0" smtClean="0">
                <a:latin typeface="Calibri" pitchFamily="34" charset="0"/>
                <a:cs typeface="Times New Roman" pitchFamily="18" charset="0"/>
              </a:rPr>
              <a:t>Кадастровый номер </a:t>
            </a:r>
            <a:r>
              <a:rPr lang="ru-RU" sz="2000" dirty="0" smtClean="0">
                <a:latin typeface="Calibri" pitchFamily="34" charset="0"/>
                <a:cs typeface="Times New Roman" pitchFamily="18" charset="0"/>
              </a:rPr>
              <a:t>13:21:0212001:296</a:t>
            </a:r>
            <a:endParaRPr lang="ru-RU" sz="2000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219200"/>
            <a:ext cx="3240359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29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980728"/>
            <a:ext cx="7772400" cy="5039072"/>
          </a:xfrm>
        </p:spPr>
        <p:txBody>
          <a:bodyPr numCol="2">
            <a:normAutofit/>
          </a:bodyPr>
          <a:lstStyle/>
          <a:p>
            <a:pPr lvl="0" algn="just"/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Здание (</a:t>
            </a:r>
            <a:r>
              <a:rPr lang="ru-RU" sz="1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браунфилд</a:t>
            </a: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рп</a:t>
            </a: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Торбеево, ул. Молодежная, д.21, земли населенных пунктов, 0,28 га. Расстояние до трассы  Р-180-0,01 км, до федеральной трассы М-5 «Урал»- 0,3 км, до железной дороги-1,5 км.</a:t>
            </a:r>
            <a:endParaRPr lang="ru-RU" sz="180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just"/>
            <a:r>
              <a:rPr lang="ru-RU" sz="180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Газопровод низкого давления,  линия электропередач и магистраль водопровода проходят по территории земельного участка, технологическая возможность подключения к  канализации имеется</a:t>
            </a:r>
          </a:p>
          <a:p>
            <a:pPr lvl="0" algn="just"/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Кадастровый номер </a:t>
            </a: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13:21:010103:361</a:t>
            </a:r>
          </a:p>
          <a:p>
            <a:endParaRPr lang="ru-RU" sz="1800" dirty="0"/>
          </a:p>
        </p:txBody>
      </p:sp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30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052736"/>
            <a:ext cx="3600400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836712"/>
            <a:ext cx="7772400" cy="5183088"/>
          </a:xfrm>
        </p:spPr>
        <p:txBody>
          <a:bodyPr numCol="2">
            <a:normAutofit/>
          </a:bodyPr>
          <a:lstStyle/>
          <a:p>
            <a:pPr marL="0" lvl="0" indent="173038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</a:pP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Промышленная площадка ул. Сельхозтехника </a:t>
            </a:r>
            <a:r>
              <a:rPr lang="ru-RU" sz="20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рп</a:t>
            </a:r>
            <a:r>
              <a:rPr lang="ru-RU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Торбеево, общая площадь участка - 1,65 га (земли населенных пунктов). Расстояние до трассы Р-180, Саранск-Н-Выселки- 0,5 км., до железнодорожного тупика 0,25 км. Газопровод  низкого давления проходит на расстоянии 0,3 км. от площадки, линия электропередачи 10 кВ проходит в 10 м рядом с территорией участка, водоснабжение и канализация отсутствуют.  </a:t>
            </a:r>
            <a:endParaRPr lang="ru-RU" sz="2000" dirty="0" smtClean="0">
              <a:latin typeface="Calibri" pitchFamily="34" charset="0"/>
              <a:cs typeface="Times New Roman" pitchFamily="18" charset="0"/>
            </a:endParaRPr>
          </a:p>
          <a:p>
            <a:pPr marL="0" lvl="0" indent="173038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</a:pPr>
            <a:r>
              <a:rPr lang="ru-RU" sz="1800" dirty="0" smtClean="0">
                <a:latin typeface="Calibri" pitchFamily="34" charset="0"/>
                <a:cs typeface="Times New Roman" pitchFamily="18" charset="0"/>
              </a:rPr>
              <a:t>Кадастровый номер </a:t>
            </a:r>
            <a:r>
              <a:rPr lang="ru-RU" sz="2000" dirty="0" smtClean="0">
                <a:latin typeface="Calibri" pitchFamily="34" charset="0"/>
                <a:cs typeface="Times New Roman" pitchFamily="18" charset="0"/>
              </a:rPr>
              <a:t>13:21:101025:177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836712"/>
            <a:ext cx="367240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611560" y="908720"/>
            <a:ext cx="8075240" cy="5111080"/>
          </a:xfrm>
        </p:spPr>
        <p:txBody>
          <a:bodyPr numCol="2">
            <a:normAutofit/>
          </a:bodyPr>
          <a:lstStyle/>
          <a:p>
            <a:pPr lvl="0"/>
            <a:r>
              <a:rPr lang="ru-RU" sz="1900" dirty="0" smtClean="0"/>
              <a:t>Земельный участок (</a:t>
            </a:r>
            <a:r>
              <a:rPr lang="ru-RU" sz="1900" dirty="0" err="1" smtClean="0"/>
              <a:t>браунфилд</a:t>
            </a:r>
            <a:r>
              <a:rPr lang="ru-RU" sz="1900" dirty="0" smtClean="0"/>
              <a:t>)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рп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Торбеево ул. Дорофеева, земли населенных пунктов 0,7697га. Расстояние до трассы  Р-180-0,3 км, до федеральной трассы М-5 «Урал»- 0,3 км, до железнодорожного тупика- 0,35 км. Магистраль низкого давления проходит на расстоянии 0,4 км от участка. в 20 метрах от участка проходит линия электропередач, магистраль водопровода проходит по территории ССК, диаметр трубы 150 мм., канализация отсутствует.</a:t>
            </a:r>
          </a:p>
          <a:p>
            <a:pPr lvl="0"/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Кадастровый номер</a:t>
            </a:r>
          </a:p>
          <a:p>
            <a:pPr lvl="0">
              <a:buNone/>
            </a:pP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13:21:0101001:491</a:t>
            </a:r>
          </a:p>
          <a:p>
            <a:pPr lvl="0"/>
            <a:endParaRPr lang="ru-RU" sz="19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60032" y="764704"/>
            <a:ext cx="3888432" cy="468052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32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611560" y="1052736"/>
            <a:ext cx="8075240" cy="4967064"/>
          </a:xfrm>
        </p:spPr>
        <p:txBody>
          <a:bodyPr numCol="2">
            <a:normAutofit/>
          </a:bodyPr>
          <a:lstStyle/>
          <a:p>
            <a:pPr lvl="0"/>
            <a:r>
              <a:rPr lang="ru-RU" sz="1800" dirty="0" smtClean="0"/>
              <a:t>Земельный участок (</a:t>
            </a:r>
            <a:r>
              <a:rPr lang="ru-RU" sz="1800" dirty="0" err="1" smtClean="0"/>
              <a:t>браунфилд</a:t>
            </a:r>
            <a:r>
              <a:rPr lang="ru-RU" sz="1800" dirty="0" smtClean="0"/>
              <a:t>)</a:t>
            </a: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рп</a:t>
            </a: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Торбеево ул. Дорофеева, земли населенных пунктов 0,6926 га. Расстояние до трассы  Р-180-0,3 км, до федеральной трассы М-5 «Урал»- 0,3 км, до железнодорожного тупика- 0,5 км. Магистраль низкого давления проходит на расстоянии 0,4 км от участка. В 120 метрах от участка проходит линия электропередач, магистраль водопровода проходит по территории ССК, диаметр трубы 150 мм., канализация отсутствует.</a:t>
            </a:r>
          </a:p>
          <a:p>
            <a:pPr lvl="0"/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Кадастровый номер</a:t>
            </a:r>
          </a:p>
          <a:p>
            <a:pPr lvl="0">
              <a:buNone/>
            </a:pPr>
            <a:r>
              <a:rPr lang="ru-RU" sz="1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13:21:0101001:492</a:t>
            </a:r>
          </a:p>
          <a:p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32040" y="1196752"/>
            <a:ext cx="3744417" cy="4343365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79512" y="6237312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Выноска со стрелкой вправо 26"/>
          <p:cNvSpPr/>
          <p:nvPr/>
        </p:nvSpPr>
        <p:spPr>
          <a:xfrm>
            <a:off x="467544" y="1700808"/>
            <a:ext cx="3888432" cy="2160240"/>
          </a:xfrm>
          <a:prstGeom prst="right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2495545" y="4695600"/>
            <a:ext cx="5184576" cy="140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755576" y="1268760"/>
            <a:ext cx="763284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555776" y="2852936"/>
            <a:ext cx="419507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6064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Свободные инвестиционные ниши</a:t>
            </a:r>
            <a:endParaRPr 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0" y="6381328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34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3568" y="602128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Подробная информация: </a:t>
            </a:r>
            <a:r>
              <a:rPr lang="en-US" dirty="0" smtClean="0"/>
              <a:t>https://torbeevo.e-mordovia.ru/news/view/173097</a:t>
            </a:r>
            <a:endParaRPr lang="ru-RU" dirty="0"/>
          </a:p>
        </p:txBody>
      </p:sp>
      <p:sp>
        <p:nvSpPr>
          <p:cNvPr id="160769" name="Rectangle 1"/>
          <p:cNvSpPr>
            <a:spLocks noChangeArrowheads="1"/>
          </p:cNvSpPr>
          <p:nvPr/>
        </p:nvSpPr>
        <p:spPr bwMode="auto">
          <a:xfrm>
            <a:off x="683568" y="2032899"/>
            <a:ext cx="208823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Разведение молочных пород КРС для производства молока</a:t>
            </a:r>
          </a:p>
        </p:txBody>
      </p:sp>
      <p:pic>
        <p:nvPicPr>
          <p:cNvPr id="15" name="Рисунок 1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7" y="1219200"/>
            <a:ext cx="3770340" cy="30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539552" y="3982998"/>
            <a:ext cx="28083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Земельный участок площадью 3,181 га  с кадастровым  номером</a:t>
            </a:r>
          </a:p>
          <a:p>
            <a:r>
              <a:rPr lang="ru-RU" dirty="0" smtClean="0"/>
              <a:t>13:21:0212001:296</a:t>
            </a:r>
            <a:endParaRPr 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4380915"/>
            <a:ext cx="3770340" cy="1640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Выноска со стрелкой вправо 26"/>
          <p:cNvSpPr/>
          <p:nvPr/>
        </p:nvSpPr>
        <p:spPr>
          <a:xfrm>
            <a:off x="467544" y="1268760"/>
            <a:ext cx="3888432" cy="2315445"/>
          </a:xfrm>
          <a:prstGeom prst="right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2276" y="3584205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2495545" y="4695600"/>
            <a:ext cx="5184576" cy="140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755576" y="1268760"/>
            <a:ext cx="763284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555776" y="2852936"/>
            <a:ext cx="419507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6064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  <a:cs typeface="Times New Roman" panose="02020603050405020304" pitchFamily="18" charset="0"/>
              </a:rPr>
              <a:t>Свободные инвестиционные ниши</a:t>
            </a:r>
            <a:endParaRPr 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0" y="6381328"/>
            <a:ext cx="611560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34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3568" y="602128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Подробная информация: </a:t>
            </a:r>
            <a:r>
              <a:rPr lang="en-US" dirty="0" smtClean="0"/>
              <a:t>https://torbeevo.e-mordovia.ru/news/view/173097</a:t>
            </a:r>
            <a:endParaRPr lang="ru-RU" dirty="0"/>
          </a:p>
        </p:txBody>
      </p:sp>
      <p:sp>
        <p:nvSpPr>
          <p:cNvPr id="160769" name="Rectangle 1"/>
          <p:cNvSpPr>
            <a:spLocks noChangeArrowheads="1"/>
          </p:cNvSpPr>
          <p:nvPr/>
        </p:nvSpPr>
        <p:spPr bwMode="auto">
          <a:xfrm>
            <a:off x="611560" y="2136295"/>
            <a:ext cx="21602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Выращивание шампиньонов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9552" y="3982998"/>
            <a:ext cx="280831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latin typeface="Arial" pitchFamily="34" charset="0"/>
                <a:ea typeface="Calibri" pitchFamily="34" charset="0"/>
                <a:cs typeface="Arial" pitchFamily="34" charset="0"/>
              </a:rPr>
              <a:t>1-этажное  здание площадью 569,4 </a:t>
            </a:r>
            <a:r>
              <a:rPr lang="ru-RU" dirty="0" err="1">
                <a:latin typeface="Arial" pitchFamily="34" charset="0"/>
                <a:ea typeface="Calibri" pitchFamily="34" charset="0"/>
                <a:cs typeface="Arial" pitchFamily="34" charset="0"/>
              </a:rPr>
              <a:t>кв.м</a:t>
            </a:r>
            <a:r>
              <a:rPr lang="ru-RU" dirty="0">
                <a:latin typeface="Arial" pitchFamily="34" charset="0"/>
                <a:ea typeface="Calibri" pitchFamily="34" charset="0"/>
                <a:cs typeface="Arial" pitchFamily="34" charset="0"/>
              </a:rPr>
              <a:t>., общая площадь участка (земли населенных пунктов) 15,5 га.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кадастровый  номер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13:21:0313001:267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196753"/>
            <a:ext cx="3672408" cy="2786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77072"/>
            <a:ext cx="3672408" cy="193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6215388"/>
      </p:ext>
    </p:extLst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 герой М.П. </a:t>
            </a:r>
            <a:r>
              <a:rPr lang="ru-RU" dirty="0" err="1" smtClean="0"/>
              <a:t>Девятаев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49552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/>
              <a:t>Михаил Петрович </a:t>
            </a:r>
            <a:r>
              <a:rPr lang="ru-RU" sz="1400" dirty="0" err="1" smtClean="0"/>
              <a:t>Девятаев</a:t>
            </a:r>
            <a:r>
              <a:rPr lang="ru-RU" sz="1400" dirty="0" smtClean="0"/>
              <a:t> навсегда вошел в историю страны, совершив свой беспримерный подвиг 8 февраля 1945 г. Судьба его была воплощением беззаветной преданности и любви к Родине, стойкости и готовности к самопожертвованию, беспримерной отваги и мужества, величайшим проявлением человеческого духа. В судьбе М.П. </a:t>
            </a:r>
            <a:r>
              <a:rPr lang="ru-RU" sz="1400" dirty="0" err="1" smtClean="0"/>
              <a:t>Девятаева</a:t>
            </a:r>
            <a:r>
              <a:rPr lang="ru-RU" sz="1400" dirty="0" smtClean="0"/>
              <a:t>, как в зеркале, отразилась судьба всей страны, ее трагическое и героическое прошлое. Подвиг лётчика-истребителя Михаила Петровича </a:t>
            </a:r>
            <a:r>
              <a:rPr lang="ru-RU" sz="1400" dirty="0" err="1" smtClean="0"/>
              <a:t>Девятаева</a:t>
            </a:r>
            <a:r>
              <a:rPr lang="ru-RU" sz="1400" dirty="0" smtClean="0"/>
              <a:t> запечатлен в стенах музея. Также вас ждет осмотр памятника М.П. </a:t>
            </a:r>
            <a:r>
              <a:rPr lang="ru-RU" sz="1400" dirty="0" err="1" smtClean="0"/>
              <a:t>Девятаеву</a:t>
            </a:r>
            <a:r>
              <a:rPr lang="ru-RU" sz="1400" dirty="0" smtClean="0"/>
              <a:t> и  </a:t>
            </a:r>
            <a:r>
              <a:rPr lang="ru-RU" sz="1400" dirty="0" err="1" smtClean="0"/>
              <a:t>памятника-реалия-самолета</a:t>
            </a:r>
            <a:r>
              <a:rPr lang="ru-RU" sz="1400" dirty="0" smtClean="0"/>
              <a:t> МиГ-17, на котором летал сам летчик-истребитель. </a:t>
            </a:r>
            <a:endParaRPr lang="ru-RU" sz="1400" dirty="0"/>
          </a:p>
        </p:txBody>
      </p:sp>
      <p:pic>
        <p:nvPicPr>
          <p:cNvPr id="6" name="Рисунок 5" descr="C:\Users\Admin\Desktop\43bKQ1pGK-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56992"/>
            <a:ext cx="352839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Desktop\WgNqU-oozOI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356992"/>
            <a:ext cx="367240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2341" y="4005064"/>
            <a:ext cx="3378800" cy="2719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6589" y="232672"/>
            <a:ext cx="3797411" cy="2531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4101910"/>
            <a:ext cx="3797411" cy="25674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914" y="199114"/>
            <a:ext cx="3242020" cy="25098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1720" y="1976228"/>
            <a:ext cx="4431667" cy="27697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Овал 6"/>
          <p:cNvSpPr/>
          <p:nvPr/>
        </p:nvSpPr>
        <p:spPr>
          <a:xfrm>
            <a:off x="0" y="6381328"/>
            <a:ext cx="611560" cy="457245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40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400800"/>
            <a:ext cx="457200" cy="457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4400" y="4417543"/>
            <a:ext cx="1461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692278" y="6210300"/>
            <a:ext cx="2160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Водозабора </a:t>
            </a: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в </a:t>
            </a:r>
            <a:r>
              <a:rPr lang="ru-RU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Чамзинка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12417" y="6161901"/>
            <a:ext cx="195623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школа 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п. Чамзинка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4311" y="6097563"/>
            <a:ext cx="25283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втодороги 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ул. К. Белоуса и ул. А. Осипова в </a:t>
            </a:r>
            <a:r>
              <a:rPr lang="ru-RU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Комсомольский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03230" y="3817379"/>
            <a:ext cx="17738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Автодороги во вновь застраиваемых кварталах ИЖС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Чамзинка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49171" y="3994344"/>
            <a:ext cx="23972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игровая площадка</a:t>
            </a: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</a:t>
            </a:r>
            <a:r>
              <a:rPr lang="ru-RU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Киржеманы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52120" y="1399683"/>
            <a:ext cx="2448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1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</a:t>
            </a:r>
            <a:r>
              <a:rPr lang="ru-RU" sz="11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игры в хоккей </a:t>
            </a:r>
            <a:endParaRPr lang="ru-RU" sz="1100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1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1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 Отрадное</a:t>
            </a:r>
            <a:endParaRPr lang="ru-RU" sz="11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63140" y="1464003"/>
            <a:ext cx="23972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игровая площадка</a:t>
            </a: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</a:t>
            </a:r>
            <a:r>
              <a:rPr lang="ru-RU" sz="11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Медаево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4311" y="4036614"/>
            <a:ext cx="21383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Комплексная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сдачи норм  ГТО 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п.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Чамзинка.</a:t>
            </a:r>
          </a:p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88640"/>
            <a:ext cx="3672408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Прямоугольник 24"/>
          <p:cNvSpPr/>
          <p:nvPr/>
        </p:nvSpPr>
        <p:spPr>
          <a:xfrm>
            <a:off x="4644008" y="3573016"/>
            <a:ext cx="2213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Автодороги во вновь застраиваемых кварталах ИЖС в п. Чамзинк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Саранск | Торбеевский район: обновляются дороги в райцентре и в селах -  БезФормат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276872"/>
            <a:ext cx="3672408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Прямоугольник 26"/>
          <p:cNvSpPr/>
          <p:nvPr/>
        </p:nvSpPr>
        <p:spPr>
          <a:xfrm>
            <a:off x="5508104" y="371703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Автодороги во вновь застраиваемых кварталах ИЖС в </a:t>
            </a:r>
            <a:r>
              <a:rPr lang="ru-RU" sz="1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Торбеево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8" name="AutoShape 8" descr="https://apf.mail.ru/cgi-bin/readmsg?id=16081274631598046746;0;1&amp;exif=1&amp;full=1&amp;x-email=ectorb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9" name="Picture 9" descr="C:\Users\Ермакова\Downloads\IMG-20201216-WA00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653136"/>
            <a:ext cx="3888432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1" name="Picture 11" descr="C:\Users\Ермакова\Desktop\post-5111-118078837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276872"/>
            <a:ext cx="3672408" cy="2128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9570" name="Picture 2" descr="X:\Ермакова\tizerdsc089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653136"/>
            <a:ext cx="3600400" cy="1913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Прямоугольник 30"/>
          <p:cNvSpPr/>
          <p:nvPr/>
        </p:nvSpPr>
        <p:spPr>
          <a:xfrm>
            <a:off x="1691680" y="3789040"/>
            <a:ext cx="1709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</a:t>
            </a:r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колледж мясной и молочной промышленности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364088" y="1700808"/>
            <a:ext cx="2358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Спорткомплекс «Факел»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Рисунок 32" descr="C:\Users\Ермакова\Downloads\IMG_20201217_11470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188640"/>
            <a:ext cx="3600400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Прямоугольник 33"/>
          <p:cNvSpPr/>
          <p:nvPr/>
        </p:nvSpPr>
        <p:spPr>
          <a:xfrm>
            <a:off x="1763688" y="1772816"/>
            <a:ext cx="1421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Торбеево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5436096" y="6304002"/>
            <a:ext cx="25922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Хоккейный корт с. </a:t>
            </a:r>
            <a:r>
              <a:rPr lang="ru-RU" sz="1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Салазгорь</a:t>
            </a:r>
            <a:endParaRPr lang="ru-RU" sz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899592" y="6237312"/>
            <a:ext cx="30918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Покровский мужской монастырь с. Дракино</a:t>
            </a:r>
          </a:p>
        </p:txBody>
      </p:sp>
    </p:spTree>
    <p:extLst>
      <p:ext uri="{BB962C8B-B14F-4D97-AF65-F5344CB8AC3E}">
        <p14:creationId xmlns:p14="http://schemas.microsoft.com/office/powerpoint/2010/main" val="20526932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2495545" y="4695600"/>
            <a:ext cx="5184576" cy="140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755576" y="1268760"/>
            <a:ext cx="763284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555776" y="2852936"/>
            <a:ext cx="419507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6064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Контактная информация</a:t>
            </a:r>
            <a:endParaRPr lang="ru-RU" sz="3600" b="1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07504" y="6237312"/>
            <a:ext cx="611560" cy="47667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38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8964" name="Rectangle 4"/>
          <p:cNvSpPr>
            <a:spLocks noChangeArrowheads="1"/>
          </p:cNvSpPr>
          <p:nvPr/>
        </p:nvSpPr>
        <p:spPr bwMode="auto">
          <a:xfrm>
            <a:off x="467544" y="2647657"/>
            <a:ext cx="813690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      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3297" name="Rectangle 1"/>
          <p:cNvSpPr>
            <a:spLocks noChangeArrowheads="1"/>
          </p:cNvSpPr>
          <p:nvPr/>
        </p:nvSpPr>
        <p:spPr bwMode="auto">
          <a:xfrm>
            <a:off x="323528" y="1995130"/>
            <a:ext cx="871296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730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5576" y="1556792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Администрация </a:t>
            </a:r>
            <a:r>
              <a:rPr lang="ru-RU" dirty="0" err="1" smtClean="0"/>
              <a:t>Торбеевского</a:t>
            </a:r>
            <a:r>
              <a:rPr lang="ru-RU" dirty="0" smtClean="0"/>
              <a:t> муниципального района</a:t>
            </a:r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Адрес:  Республика Мордовия, </a:t>
            </a:r>
            <a:r>
              <a:rPr lang="ru-RU" dirty="0" err="1" smtClean="0"/>
              <a:t>Торбеевский</a:t>
            </a:r>
            <a:r>
              <a:rPr lang="ru-RU" dirty="0" smtClean="0"/>
              <a:t> район, </a:t>
            </a:r>
            <a:r>
              <a:rPr lang="ru-RU" dirty="0" err="1" smtClean="0"/>
              <a:t>рп</a:t>
            </a:r>
            <a:r>
              <a:rPr lang="ru-RU" dirty="0" smtClean="0"/>
              <a:t> Торбеево, ул. </a:t>
            </a:r>
            <a:r>
              <a:rPr lang="en-US" smtClean="0"/>
              <a:t> </a:t>
            </a:r>
            <a:r>
              <a:rPr lang="ru-RU" smtClean="0"/>
              <a:t>Карла </a:t>
            </a:r>
            <a:r>
              <a:rPr lang="ru-RU" dirty="0" smtClean="0"/>
              <a:t>Маркса, 7</a:t>
            </a:r>
          </a:p>
          <a:p>
            <a:r>
              <a:rPr lang="ru-RU" dirty="0" smtClean="0"/>
              <a:t> Контактные телефоны:</a:t>
            </a:r>
          </a:p>
          <a:p>
            <a:r>
              <a:rPr lang="ru-RU" dirty="0" smtClean="0"/>
              <a:t> Экономическое управление  8 /83456/ 2 00 64, 2 00 56</a:t>
            </a:r>
          </a:p>
          <a:p>
            <a:r>
              <a:rPr lang="ru-RU" dirty="0" smtClean="0"/>
              <a:t> Отдел по имущественным и земельным отношениям 8/83456/20061</a:t>
            </a:r>
          </a:p>
          <a:p>
            <a:r>
              <a:rPr lang="ru-RU" dirty="0" smtClean="0"/>
              <a:t> Управление строительства, архитектуры и ЖКХ 8/83456/20058</a:t>
            </a:r>
          </a:p>
          <a:p>
            <a:endParaRPr lang="ru-RU" dirty="0" smtClean="0"/>
          </a:p>
          <a:p>
            <a:r>
              <a:rPr lang="ru-RU" dirty="0" smtClean="0"/>
              <a:t>Электронная почта: </a:t>
            </a:r>
            <a:r>
              <a:rPr lang="en-US" dirty="0" smtClean="0"/>
              <a:t>torbeevo@torbeevo.e-mordovia.ru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14192</TotalTime>
  <Words>2723</Words>
  <Application>Microsoft Office PowerPoint</Application>
  <PresentationFormat>Экран (4:3)</PresentationFormat>
  <Paragraphs>338</Paragraphs>
  <Slides>38</Slides>
  <Notes>7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1" baseType="lpstr">
      <vt:lpstr>Справедливость</vt:lpstr>
      <vt:lpstr>Тема Office</vt:lpstr>
      <vt:lpstr>Worksheet</vt:lpstr>
      <vt:lpstr>Инвестиционный паспорт Торбеевского муниципального района</vt:lpstr>
      <vt:lpstr> «Торбеевский  муниципальный район — идеальное место для инвестиций.  Наш муниципалитет — это земельные ресурсы, прекрасная  экология, развитая экономика, хорошая транспортная доступность, богатое культурное наследие.          Мы рады всем предпринимателям, которые хотят работать в  нашем районе, и окажем содействие всем конструктивным бизнес-проектам.»                               Ваш глава Сергей Шичкин.</vt:lpstr>
      <vt:lpstr>Административно-территориальное деление</vt:lpstr>
      <vt:lpstr>Население</vt:lpstr>
      <vt:lpstr>Климат и природные ресурсы</vt:lpstr>
      <vt:lpstr>   </vt:lpstr>
      <vt:lpstr>Промышленность района</vt:lpstr>
      <vt:lpstr>Презентация PowerPoint</vt:lpstr>
      <vt:lpstr>Объемы промышленного производства, млн. рублей</vt:lpstr>
      <vt:lpstr>Презентация PowerPoint</vt:lpstr>
      <vt:lpstr>   Экономика района  Основные показатели социально-экономического развития района</vt:lpstr>
      <vt:lpstr>Развитие малого и среднего предпринимательства</vt:lpstr>
      <vt:lpstr>Сельское хозяйство</vt:lpstr>
      <vt:lpstr>Презентация PowerPoint</vt:lpstr>
      <vt:lpstr>Объем оборота розничной торговли</vt:lpstr>
      <vt:lpstr>Строительство жилья, с учетом ИЖС</vt:lpstr>
      <vt:lpstr>Реализация национальных проектов в 2019- 2021 годах </vt:lpstr>
      <vt:lpstr>Реализация национальных (региональных) проектов в 2019- 2021 годах</vt:lpstr>
      <vt:lpstr>Презентация PowerPoint</vt:lpstr>
      <vt:lpstr>Презентация PowerPoint</vt:lpstr>
      <vt:lpstr>Инвестиции</vt:lpstr>
      <vt:lpstr>Презентация PowerPoint</vt:lpstr>
      <vt:lpstr>    Инвестиционные площадки  Торбеевского муниципального района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Наш герой М.П. Девятаев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User</cp:lastModifiedBy>
  <cp:revision>1165</cp:revision>
  <cp:lastPrinted>2020-12-11T12:53:44Z</cp:lastPrinted>
  <dcterms:created xsi:type="dcterms:W3CDTF">2016-04-13T05:32:14Z</dcterms:created>
  <dcterms:modified xsi:type="dcterms:W3CDTF">2022-06-28T09:10:19Z</dcterms:modified>
</cp:coreProperties>
</file>