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ppt/notesSlides/_rels/notesSlide8.xml.rels" ContentType="application/vnd.openxmlformats-package.relationships+xml"/>
  <Override PartName="/ppt/notesSlides/notesSlide8.xml" ContentType="application/vnd.openxmlformats-officedocument.presentationml.notesSlide+xml"/>
  <Override PartName="/ppt/_rels/presentation.xml.rels" ContentType="application/vnd.openxmlformats-package.relationships+xml"/>
  <Override PartName="/ppt/media/image15.jpeg" ContentType="image/jpeg"/>
  <Override PartName="/ppt/media/image13.jpeg" ContentType="image/jpeg"/>
  <Override PartName="/ppt/media/image17.png" ContentType="image/png"/>
  <Override PartName="/ppt/media/image12.jpeg" ContentType="image/jpeg"/>
  <Override PartName="/ppt/media/image11.jpeg" ContentType="image/jpeg"/>
  <Override PartName="/ppt/media/image9.png" ContentType="image/png"/>
  <Override PartName="/ppt/media/image10.jpeg" ContentType="image/jpeg"/>
  <Override PartName="/ppt/media/image8.jpeg" ContentType="image/jpeg"/>
  <Override PartName="/ppt/media/image7.jpeg" ContentType="image/jpeg"/>
  <Override PartName="/ppt/media/image14.png" ContentType="image/png"/>
  <Override PartName="/ppt/media/image6.jpeg" ContentType="image/jpeg"/>
  <Override PartName="/ppt/media/image5.jpeg" ContentType="image/jpeg"/>
  <Override PartName="/ppt/media/image4.jpeg" ContentType="image/jpeg"/>
  <Override PartName="/ppt/media/image3.jpeg" ContentType="image/jpeg"/>
  <Override PartName="/ppt/media/image2.jpeg" ContentType="image/jpeg"/>
  <Override PartName="/ppt/media/image1.jpeg" ContentType="image/jpeg"/>
  <Override PartName="/ppt/media/image16.jpeg" ContentType="image/jpeg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_rels/slideLayout16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2.xml.rels" ContentType="application/vnd.openxmlformats-package.relationships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8.xml" ContentType="application/vnd.openxmlformats-officedocument.presentationml.slideLayout+xml"/>
  <Override PartName="/ppt/charts/chart16.xml" ContentType="application/vnd.openxmlformats-officedocument.drawingml.char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18.xml" ContentType="application/vnd.openxmlformats-officedocument.presentationml.slide+xml"/>
  <Override PartName="/ppt/slides/slide14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3.xml" ContentType="application/vnd.openxmlformats-officedocument.presentationml.slide+xml"/>
  <Override PartName="/ppt/slides/slide19.xml" ContentType="application/vnd.openxmlformats-officedocument.presentationml.slide+xml"/>
  <Override PartName="/ppt/slides/slide15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4.xml" ContentType="application/vnd.openxmlformats-officedocument.presentationml.slide+xml"/>
  <Override PartName="/ppt/slides/slide16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17.xml" ContentType="application/vnd.openxmlformats-officedocument.presentationml.slide+xml"/>
  <Override PartName="/ppt/slides/_rels/slide5.xml.rels" ContentType="application/vnd.openxmlformats-package.relationships+xml"/>
  <Override PartName="/ppt/slides/_rels/slide13.xml.rels" ContentType="application/vnd.openxmlformats-package.relationships+xml"/>
  <Override PartName="/ppt/slides/_rels/slide17.xml.rels" ContentType="application/vnd.openxmlformats-package.relationships+xml"/>
  <Override PartName="/ppt/slides/_rels/slide4.xml.rels" ContentType="application/vnd.openxmlformats-package.relationships+xml"/>
  <Override PartName="/ppt/slides/_rels/slide12.xml.rels" ContentType="application/vnd.openxmlformats-package.relationships+xml"/>
  <Override PartName="/ppt/slides/_rels/slide16.xml.rels" ContentType="application/vnd.openxmlformats-package.relationships+xml"/>
  <Override PartName="/ppt/slides/_rels/slide11.xml.rels" ContentType="application/vnd.openxmlformats-package.relationships+xml"/>
  <Override PartName="/ppt/slides/_rels/slide15.xml.rels" ContentType="application/vnd.openxmlformats-package.relationships+xml"/>
  <Override PartName="/ppt/slides/_rels/slide10.xml.rels" ContentType="application/vnd.openxmlformats-package.relationships+xml"/>
  <Override PartName="/ppt/slides/_rels/slide14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_rels/slide3.xml.rels" ContentType="application/vnd.openxmlformats-package.relationships+xml"/>
  <Override PartName="/ppt/slides/_rels/slide7.xml.rels" ContentType="application/vnd.openxmlformats-package.relationships+xml"/>
  <Override PartName="/ppt/slides/_rels/slide20.xml.rels" ContentType="application/vnd.openxmlformats-package.relationships+xml"/>
  <Override PartName="/ppt/slides/_rels/slide19.xml.rels" ContentType="application/vnd.openxmlformats-package.relationships+xml"/>
  <Override PartName="/ppt/slides/_rels/slide2.xml.rels" ContentType="application/vnd.openxmlformats-package.relationships+xml"/>
  <Override PartName="/ppt/slides/_rels/slide6.xml.rels" ContentType="application/vnd.openxmlformats-package.relationships+xml"/>
  <Override PartName="/ppt/slides/_rels/slide18.xml.rels" ContentType="application/vnd.openxmlformats-package.relationships+xml"/>
  <Override PartName="/ppt/slides/_rels/slide1.xml.rels" ContentType="application/vnd.openxmlformats-package.relationships+xml"/>
  <Override PartName="/ppt/slides/slide13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2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</Types>
</file>

<file path=_rels/.rels><?xml version="1.0" encoding="UTF-8"?>
<Relationships xmlns="http://schemas.openxmlformats.org/package/2006/relationships"><Relationship Id="rId1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>
  <p:sldMasterIdLst>
    <p:sldMasterId id="2147483648" r:id="rId2"/>
    <p:sldMasterId id="2147483661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<Relationship Id="rId19" Type="http://schemas.openxmlformats.org/officeDocument/2006/relationships/slide" Target="slides/slide15.xml"/><Relationship Id="rId20" Type="http://schemas.openxmlformats.org/officeDocument/2006/relationships/slide" Target="slides/slide16.xml"/><Relationship Id="rId21" Type="http://schemas.openxmlformats.org/officeDocument/2006/relationships/slide" Target="slides/slide17.xml"/><Relationship Id="rId22" Type="http://schemas.openxmlformats.org/officeDocument/2006/relationships/slide" Target="slides/slide18.xml"/><Relationship Id="rId23" Type="http://schemas.openxmlformats.org/officeDocument/2006/relationships/slide" Target="slides/slide19.xml"/><Relationship Id="rId24" Type="http://schemas.openxmlformats.org/officeDocument/2006/relationships/slide" Target="slides/slide20.xml"/>
</Relationships>
</file>

<file path=ppt/charts/chart16.xml><?xml version="1.0" encoding="utf-8"?>
<c:chartSpace xmlns:a="http://schemas.openxmlformats.org/drawingml/2006/main" xmlns:c="http://schemas.openxmlformats.org/drawingml/2006/chart" xmlns:r="http://schemas.openxmlformats.org/officeDocument/2006/relationships">
  <c:lang val="en-US"/>
  <c:chart>
    <c:title>
      <c:layout/>
      <c:tx>
        <c:rich>
          <a:bodyPr/>
          <a:lstStyle/>
          <a:p>
            <a:pPr>
              <a:defRPr/>
            </a:pPr>
            <a:r>
              <a:rPr b="1" sz="2000">
                <a:solidFill>
                  <a:srgbClr val="ffffcc"/>
                </a:solidFill>
                <a:ea typeface="DejaVu Sans"/>
              </a:rPr>
              <a:t> </a:t>
            </a:r>
          </a:p>
        </c:rich>
      </c:tx>
    </c:title>
    <c:view3D>
      <c:rotX val="0"/>
      <c:rotY val="0"/>
      <c:perspective val="50"/>
      <c:rAngAx val="0"/>
    </c:view3D>
    <c:backWall>
      <c:spPr>
        <a:solidFill>
          <a:srgbClr val="d9d9d9"/>
        </a:solidFill>
      </c:spPr>
    </c:backWall>
    <c:floor>
      <c:spPr>
        <a:solidFill>
          <a:srgbClr val="d9d9d9"/>
        </a:solidFill>
      </c:spPr>
    </c:floor>
    <c:plotArea>
      <c:layout/>
      <c:pie3DChart>
        <c:varyColors val="1"/>
        <c:ser>
          <c:idx val="0"/>
          <c:order val="0"/>
          <c:spPr>
            <a:solidFill>
              <a:srgbClr val="bbe0e3"/>
            </a:solidFill>
          </c:spPr>
          <c:explosion val="5"/>
          <c:dPt>
            <c:idx val="0"/>
            <c:spPr>
              <a:solidFill>
                <a:srgbClr val="72bfc5"/>
              </a:solidFill>
            </c:spPr>
          </c:dPt>
          <c:dPt>
            <c:idx val="1"/>
            <c:spPr>
              <a:solidFill>
                <a:srgbClr val="333399"/>
              </a:solidFill>
            </c:spPr>
          </c:dPt>
          <c:cat>
            <c:strRef>
              <c:f>categories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0</c:f>
              <c:numCache>
                <c:formatCode>General</c:formatCode>
                <c:ptCount val="2"/>
                <c:pt idx="0">
                  <c:v>0.306</c:v>
                </c:pt>
                <c:pt idx="1">
                  <c:v>0.0210000000000001</c:v>
                </c:pt>
              </c:numCache>
            </c:numRef>
          </c:val>
        </c:ser>
        <c:firstSliceAng val="0"/>
      </c:pie3DChart>
      <c:spPr>
        <a:solidFill>
          <a:srgbClr val="d9d9d9"/>
        </a:solidFill>
      </c:spPr>
    </c:plotArea>
    <c:legend>
      <c:legendPos val="r"/>
      <c:spPr/>
    </c:legend>
    <c:plotVisOnly val="1"/>
  </c:chart>
  <c:spPr/>
</c:chartSpace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3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Для правки формата примечаний щелкните мышью</a:t>
            </a:r>
            <a:endParaRPr/>
          </a:p>
        </p:txBody>
      </p:sp>
      <p:sp>
        <p:nvSpPr>
          <p:cNvPr id="69" name="PlaceHolder 2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r>
              <a:rPr lang="ru-RU"/>
              <a:t>&lt;заголовок&gt;</a:t>
            </a:r>
            <a:endParaRPr/>
          </a:p>
        </p:txBody>
      </p:sp>
      <p:sp>
        <p:nvSpPr>
          <p:cNvPr id="70" name="PlaceHolder 3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bIns="0" lIns="0" rIns="0" tIns="0" wrap="none"/>
          <a:p>
            <a:pPr algn="r"/>
            <a:r>
              <a:rPr lang="ru-RU"/>
              <a:t>&lt;дата/время&gt;</a:t>
            </a:r>
            <a:endParaRPr/>
          </a:p>
        </p:txBody>
      </p:sp>
      <p:sp>
        <p:nvSpPr>
          <p:cNvPr id="71" name="PlaceHolder 4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r>
              <a:rPr lang="ru-RU"/>
              <a:t>&lt;нижний колонтитул&gt;</a:t>
            </a:r>
            <a:endParaRPr/>
          </a:p>
        </p:txBody>
      </p:sp>
      <p:sp>
        <p:nvSpPr>
          <p:cNvPr id="72" name="PlaceHolder 5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anchor="b" bIns="0" lIns="0" rIns="0" tIns="0" wrap="none"/>
          <a:p>
            <a:pPr algn="r"/>
            <a:fld id="{281881A6-C545-40D9-B87E-3E1B8E40C466}" type="slidenum">
              <a:rPr lang="ru-RU"/>
              <a:t>&lt;номер&gt;</a:t>
            </a:fld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</p:notesMaster>
</file>

<file path=ppt/notesSlides/_rels/notesSlide8.xml.rels><?xml version="1.0" encoding="UTF-8"?>
<Relationships xmlns="http://schemas.openxmlformats.org/package/2006/relationships"><Relationship Id="rId1" Type="http://schemas.openxmlformats.org/officeDocument/2006/relationships/slide" Target="../slides/slide8.xml"/><Relationship Id="rId2" Type="http://schemas.openxmlformats.org/officeDocument/2006/relationships/notesMaster" Target="../notesMasters/notesMaster1.xml"/>
</Relationship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PlaceHolder 1"/>
          <p:cNvSpPr>
            <a:spLocks noGrp="1"/>
          </p:cNvSpPr>
          <p:nvPr>
            <p:ph type="body"/>
          </p:nvPr>
        </p:nvSpPr>
        <p:spPr>
          <a:xfrm>
            <a:off x="0" y="0"/>
            <a:ext cx="11792160" cy="11792160"/>
          </a:xfrm>
          <a:prstGeom prst="rect">
            <a:avLst/>
          </a:prstGeom>
        </p:spPr>
        <p:txBody>
          <a:bodyPr bIns="45000" lIns="90000" rIns="90000" tIns="45000"/>
          <a:p>
            <a:endParaRPr/>
          </a:p>
        </p:txBody>
      </p:sp>
      <p:sp>
        <p:nvSpPr>
          <p:cNvPr id="165" name="CustomShape 2"/>
          <p:cNvSpPr/>
          <p:nvPr/>
        </p:nvSpPr>
        <p:spPr>
          <a:xfrm>
            <a:off x="0" y="0"/>
            <a:ext cx="11792160" cy="11792160"/>
          </a:xfrm>
          <a:prstGeom prst="rect">
            <a:avLst/>
          </a:prstGeom>
        </p:spPr>
        <p:txBody>
          <a:bodyPr bIns="45000" lIns="90000" rIns="90000" tIns="45000"/>
          <a:p>
            <a:pPr>
              <a:lnSpc>
                <a:spcPct val="100000"/>
              </a:lnSpc>
            </a:pPr>
            <a:fld id="{93C60A0C-5011-4889-975C-275A125D946D}" type="slidenum">
              <a:rPr lang="ru-RU">
                <a:solidFill>
                  <a:srgbClr val="000000"/>
                </a:solidFill>
                <a:latin typeface="+mn-lt"/>
                <a:ea typeface="+mn-ea"/>
              </a:rPr>
              <a:t>&lt;номер&gt;</a:t>
            </a:fld>
            <a:endParaRPr/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046360" cy="397764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nly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82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AndObj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48" name="PlaceHolder 4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AndTwoObj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397728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2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twoObjOverTx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6" name="PlaceHolder 4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564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objOverTx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5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59" name="PlaceHolder 3"/>
          <p:cNvSpPr>
            <a:spLocks noGrp="1"/>
          </p:cNvSpPr>
          <p:nvPr>
            <p:ph type="body"/>
          </p:nvPr>
        </p:nvSpPr>
        <p:spPr>
          <a:xfrm>
            <a:off x="457200" y="3681720"/>
            <a:ext cx="80463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fourObj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2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3" name="PlaceHolder 4"/>
          <p:cNvSpPr>
            <a:spLocks noGrp="1"/>
          </p:cNvSpPr>
          <p:nvPr>
            <p:ph type="body"/>
          </p:nvPr>
        </p:nvSpPr>
        <p:spPr>
          <a:xfrm>
            <a:off x="457992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4" name="PlaceHolder 5"/>
          <p:cNvSpPr>
            <a:spLocks noGrp="1"/>
          </p:cNvSpPr>
          <p:nvPr>
            <p:ph type="body"/>
          </p:nvPr>
        </p:nvSpPr>
        <p:spPr>
          <a:xfrm>
            <a:off x="457200" y="36817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preserve="1" type="blank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9240" cy="125028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endParaRPr/>
          </a:p>
        </p:txBody>
      </p:sp>
      <p:sp>
        <p:nvSpPr>
          <p:cNvPr id="6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  <p:sp>
        <p:nvSpPr>
          <p:cNvPr id="67" name="PlaceHolder 3"/>
          <p:cNvSpPr>
            <a:spLocks noGrp="1"/>
          </p:cNvSpPr>
          <p:nvPr>
            <p:ph type="body"/>
          </p:nvPr>
        </p:nvSpPr>
        <p:spPr>
          <a:xfrm>
            <a:off x="4579920" y="1604520"/>
            <a:ext cx="3926160" cy="1896840"/>
          </a:xfrm>
          <a:prstGeom prst="rect">
            <a:avLst/>
          </a:prstGeom>
        </p:spPr>
        <p:txBody>
          <a:bodyPr bIns="0" lIns="0" rIns="0" tIns="0" wrap="none"/>
          <a:p>
            <a:endParaRPr/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ru-RU"/>
              <a:t>Для правки текста заголовка щелкните мышью</a:t>
            </a:r>
            <a:endParaRPr/>
          </a:p>
        </p:txBody>
      </p:sp>
      <p:sp>
        <p:nvSpPr>
          <p:cNvPr id="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anchor="ctr" bIns="0" lIns="0" rIns="0" tIns="0" wrap="none"/>
          <a:p>
            <a:pPr algn="ctr"/>
            <a:r>
              <a:rPr lang="ru-RU"/>
              <a:t>Для правки текста заголовка щелкните мышью</a:t>
            </a:r>
            <a:endParaRPr/>
          </a:p>
        </p:txBody>
      </p:sp>
      <p:sp>
        <p:nvSpPr>
          <p:cNvPr id="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046360" cy="3977280"/>
          </a:xfrm>
          <a:prstGeom prst="rect">
            <a:avLst/>
          </a:prstGeom>
        </p:spPr>
        <p:txBody>
          <a:bodyPr bIns="0" lIns="0" rIns="0" tIns="0" wrap="none"/>
          <a:p>
            <a:pPr>
              <a:buSzPct val="45000"/>
              <a:buFont typeface="StarSymbol"/>
              <a:buChar char=""/>
            </a:pPr>
            <a:r>
              <a:rPr lang="ru-RU"/>
              <a:t>Для правки структуры щелкните мышью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ru-RU"/>
              <a:t>Второй уровень структуры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ru-RU"/>
              <a:t>Третий уровень структуры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ru-RU"/>
              <a:t>Четвёртый уровень структуры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ru-RU"/>
              <a:t>Пятый уровень структуры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ru-RU"/>
              <a:t>Шестой уровень структуры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ru-RU"/>
              <a:t>Седьмой уровень структуры</a:t>
            </a:r>
            <a:endParaRPr/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chart" Target="../charts/chart16.xml"/><Relationship Id="rId2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<Relationship Id="rId3" Type="http://schemas.openxmlformats.org/officeDocument/2006/relationships/notesSlide" Target="../notesSlides/notesSlide8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image" Target="../media/image9.png"/><Relationship Id="rId3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10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11.jpeg"/><Relationship Id="rId2" Type="http://schemas.openxmlformats.org/officeDocument/2006/relationships/slideLayout" Target="../slideLayouts/slideLayout13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image" Target="../media/image12.jpeg"/><Relationship Id="rId2" Type="http://schemas.openxmlformats.org/officeDocument/2006/relationships/slideLayout" Target="../slideLayouts/slideLayout13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image" Target="../media/image13.jpeg"/><Relationship Id="rId2" Type="http://schemas.openxmlformats.org/officeDocument/2006/relationships/slideLayout" Target="../slideLayouts/slideLayout13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3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image" Target="../media/image15.jpeg"/><Relationship Id="rId2" Type="http://schemas.openxmlformats.org/officeDocument/2006/relationships/slideLayout" Target="../slideLayouts/slideLayout13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image" Target="../media/image16.jpeg"/><Relationship Id="rId2" Type="http://schemas.openxmlformats.org/officeDocument/2006/relationships/image" Target="../media/image17.png"/><Relationship Id="rId3" Type="http://schemas.openxmlformats.org/officeDocument/2006/relationships/slideLayout" Target="../slideLayouts/slideLayout13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73" name="Рисунок 6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8960" cy="6852960"/>
          </a:xfrm>
          <a:prstGeom prst="rect">
            <a:avLst/>
          </a:prstGeom>
        </p:spPr>
      </p:pic>
      <p:sp>
        <p:nvSpPr>
          <p:cNvPr id="74" name="CustomShape 1"/>
          <p:cNvSpPr/>
          <p:nvPr/>
        </p:nvSpPr>
        <p:spPr>
          <a:xfrm>
            <a:off x="4572000" y="4086360"/>
            <a:ext cx="4315320" cy="2799720"/>
          </a:xfrm>
          <a:prstGeom prst="rect">
            <a:avLst/>
          </a:prstGeom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к решению Совета Красноармейского сельского поселения Торбеевского муниципального района от 29.12.2022г. №70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>
                <a:solidFill>
                  <a:srgbClr val="1a1a4d"/>
                </a:solidFill>
                <a:latin typeface="Times New Roman"/>
                <a:ea typeface="Calibri"/>
              </a:rPr>
              <a:t>«О бюджете  Красноармейского сельского поселения Торбеевского муниципального района Республики Мордовия на 2023 год и на плановый период 2024 – 2025 гг »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  <p:sp>
        <p:nvSpPr>
          <p:cNvPr id="75" name="CustomShape 2"/>
          <p:cNvSpPr/>
          <p:nvPr/>
        </p:nvSpPr>
        <p:spPr>
          <a:xfrm>
            <a:off x="3276000" y="2055240"/>
            <a:ext cx="5467680" cy="2281680"/>
          </a:xfrm>
          <a:prstGeom prst="rect">
            <a:avLst/>
          </a:prstGeom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b="1" i="1" lang="ru-RU" sz="5400">
                <a:solidFill>
                  <a:srgbClr val="ff0000"/>
                </a:solidFill>
                <a:latin typeface="Times New Roman"/>
                <a:ea typeface="Calibri"/>
              </a:rPr>
              <a:t>БЮДЖЕТ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 sz="5400">
                <a:solidFill>
                  <a:srgbClr val="ff0000"/>
                </a:solidFill>
                <a:latin typeface="Times New Roman"/>
                <a:ea typeface="Calibri"/>
              </a:rPr>
              <a:t> </a:t>
            </a:r>
            <a:r>
              <a:rPr b="1" i="1" lang="ru-RU" sz="4400">
                <a:solidFill>
                  <a:srgbClr val="ff0000"/>
                </a:solidFill>
                <a:latin typeface="Times New Roman"/>
                <a:ea typeface="Calibri"/>
              </a:rPr>
              <a:t>ДЛЯ ГРАЖДАН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16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</p:txBody>
      </p:sp>
    </p:spTree>
  </p:cSld>
  <p:transition>
    <p:pull dir="d"/>
  </p:transition>
  <p:timing>
    <p:tnLst>
      <p:par>
        <p:cTn dur="indefinite" id="1" nodeType="tmRoot" restart="never">
          <p:childTnLst>
            <p:seq>
              <p:cTn id="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CustomShape 1"/>
          <p:cNvSpPr/>
          <p:nvPr/>
        </p:nvSpPr>
        <p:spPr>
          <a:xfrm>
            <a:off x="1115640" y="548640"/>
            <a:ext cx="7483680" cy="3091320"/>
          </a:xfrm>
          <a:prstGeom prst="snip1Rect">
            <a:avLst>
              <a:gd fmla="val 48183" name="adj"/>
            </a:avLst>
          </a:prstGeom>
          <a:gradFill>
            <a:gsLst>
              <a:gs pos="0">
                <a:srgbClr val="6b6bcf"/>
              </a:gs>
              <a:gs pos="100000">
                <a:srgbClr val="e6e6e6"/>
              </a:gs>
            </a:gsLst>
            <a:lin ang="5400000"/>
          </a:gradFill>
          <a:ln w="3240">
            <a:solidFill>
              <a:srgbClr val="eaf1dd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161645"/>
                </a:solidFill>
                <a:latin typeface="Times New Roman"/>
                <a:ea typeface="Calibri"/>
              </a:rPr>
              <a:t>Решение по  бюджету разработано в соответствии с бюджетным и налоговым обязательством РФ, порядком составления бюджета  Красноармейского сельского поселения на 2023 год и на плановый период 2024 -2025 гг  на основе: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77" name="CustomShape 2"/>
          <p:cNvSpPr/>
          <p:nvPr/>
        </p:nvSpPr>
        <p:spPr>
          <a:xfrm>
            <a:off x="827640" y="3141000"/>
            <a:ext cx="6907680" cy="129096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d9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ежегодного послания Президента РФ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Федеральному Собранию РФ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78" name="CustomShape 3"/>
          <p:cNvSpPr/>
          <p:nvPr/>
        </p:nvSpPr>
        <p:spPr>
          <a:xfrm>
            <a:off x="3326760" y="-60480"/>
            <a:ext cx="2485440" cy="57348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79" name="CustomShape 4"/>
          <p:cNvSpPr/>
          <p:nvPr/>
        </p:nvSpPr>
        <p:spPr>
          <a:xfrm>
            <a:off x="3614040" y="168480"/>
            <a:ext cx="1910880" cy="57348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80" name="CustomShape 5"/>
          <p:cNvSpPr/>
          <p:nvPr/>
        </p:nvSpPr>
        <p:spPr>
          <a:xfrm>
            <a:off x="3282480" y="153000"/>
            <a:ext cx="2574000" cy="1060920"/>
          </a:xfrm>
          <a:prstGeom prst="rect">
            <a:avLst/>
          </a:prstGeom>
        </p:spPr>
        <p:txBody>
          <a:bodyPr anchor="ctr" bIns="45000" lIns="90000" rIns="90000" tIns="45000" wrap="none"/>
          <a:p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    </a:t>
            </a:r>
            <a:endParaRPr/>
          </a:p>
        </p:txBody>
      </p:sp>
      <p:sp>
        <p:nvSpPr>
          <p:cNvPr id="81" name="CustomShape 6"/>
          <p:cNvSpPr/>
          <p:nvPr/>
        </p:nvSpPr>
        <p:spPr>
          <a:xfrm>
            <a:off x="0" y="908640"/>
            <a:ext cx="9138960" cy="452160"/>
          </a:xfrm>
          <a:prstGeom prst="rect">
            <a:avLst/>
          </a:prstGeom>
        </p:spPr>
      </p:sp>
      <p:sp>
        <p:nvSpPr>
          <p:cNvPr id="82" name="CustomShape 7"/>
          <p:cNvSpPr/>
          <p:nvPr/>
        </p:nvSpPr>
        <p:spPr>
          <a:xfrm>
            <a:off x="1043640" y="4077000"/>
            <a:ext cx="7123680" cy="129096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d9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прогноза социально-экономического развития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Красноармейского сельского поселения</a:t>
            </a:r>
            <a:endParaRPr/>
          </a:p>
        </p:txBody>
      </p:sp>
      <p:sp>
        <p:nvSpPr>
          <p:cNvPr id="83" name="CustomShape 8"/>
          <p:cNvSpPr/>
          <p:nvPr/>
        </p:nvSpPr>
        <p:spPr>
          <a:xfrm>
            <a:off x="1475640" y="5085360"/>
            <a:ext cx="6979680" cy="1218960"/>
          </a:xfrm>
          <a:prstGeom prst="corner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ffffcc"/>
              </a:gs>
              <a:gs pos="100000">
                <a:srgbClr val="ffffed"/>
              </a:gs>
            </a:gsLst>
            <a:lin ang="5400000"/>
          </a:gradFill>
          <a:ln w="25560">
            <a:solidFill>
              <a:srgbClr val="6b6bc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муниципальных программ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>
                <a:solidFill>
                  <a:srgbClr val="5f497a"/>
                </a:solidFill>
                <a:latin typeface="Times New Roman"/>
                <a:ea typeface="Calibri"/>
              </a:rPr>
              <a:t>Красноармейского сельского поселения</a:t>
            </a:r>
            <a:endParaRPr/>
          </a:p>
        </p:txBody>
      </p:sp>
    </p:spTree>
  </p:cSld>
  <p:transition>
    <p:pull dir="d"/>
  </p:transition>
  <p:timing>
    <p:tnLst>
      <p:par>
        <p:cTn dur="indefinite" id="3" nodeType="tmRoot" restart="never">
          <p:childTnLst>
            <p:seq>
              <p:cTn id="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84" name="Рисунок 1"/>
          <p:cNvPicPr/>
          <p:nvPr/>
        </p:nvPicPr>
        <p:blipFill>
          <a:blip r:embed="rId1"/>
          <a:stretch>
            <a:fillRect/>
          </a:stretch>
        </p:blipFill>
        <p:spPr>
          <a:xfrm>
            <a:off x="3996000" y="1179720"/>
            <a:ext cx="3625560" cy="5614560"/>
          </a:xfrm>
          <a:prstGeom prst="rect">
            <a:avLst/>
          </a:prstGeom>
        </p:spPr>
      </p:pic>
      <p:pic>
        <p:nvPicPr>
          <p:cNvPr descr="" id="85" name="Рисунок 2"/>
          <p:cNvPicPr/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323640" y="1109520"/>
            <a:ext cx="3694680" cy="5466600"/>
          </a:xfrm>
          <a:prstGeom prst="rect">
            <a:avLst/>
          </a:prstGeom>
        </p:spPr>
      </p:pic>
    </p:spTree>
  </p:cSld>
  <p:transition>
    <p:pull dir="r"/>
  </p:transition>
  <p:timing>
    <p:tnLst>
      <p:par>
        <p:cTn dur="indefinite" id="5" nodeType="tmRoot" restart="never">
          <p:childTnLst>
            <p:seq>
              <p:cTn id="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CustomShape 1"/>
          <p:cNvSpPr/>
          <p:nvPr/>
        </p:nvSpPr>
        <p:spPr>
          <a:xfrm>
            <a:off x="437040" y="188640"/>
            <a:ext cx="8375400" cy="63576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9c9c9c"/>
                </a:solidFill>
                <a:latin typeface="Arial"/>
              </a:rPr>
              <a:t>Основные характеристики бюджета</a:t>
            </a:r>
            <a:endParaRPr/>
          </a:p>
        </p:txBody>
      </p:sp>
      <p:graphicFrame>
        <p:nvGraphicFramePr>
          <p:cNvPr id="87" name="Table 2"/>
          <p:cNvGraphicFramePr/>
          <p:nvPr/>
        </p:nvGraphicFramePr>
        <p:xfrm>
          <a:off x="467640" y="908640"/>
          <a:ext cx="7158960" cy="5734440"/>
        </p:xfrm>
        <a:graphic>
          <a:graphicData uri="http://schemas.openxmlformats.org/drawingml/2006/table">
            <a:tbl>
              <a:tblPr/>
              <a:tblGrid>
                <a:gridCol w="432000"/>
                <a:gridCol w="3168000"/>
                <a:gridCol w="1188000"/>
                <a:gridCol w="1188000"/>
                <a:gridCol w="1182960"/>
              </a:tblGrid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Показатель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2025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Доходы,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4064.7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4225.3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4360.0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из них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Налоговые доходы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1023.0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1039.4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1053.9</a:t>
                      </a:r>
                      <a:endParaRPr/>
                    </a:p>
                  </a:txBody>
                  <a:tcPr/>
                </a:tc>
              </a:tr>
              <a:tr h="60444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Безвозмездные поступления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3041.7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3185.9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3306.1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из них 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                               </a:t>
                      </a: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дотации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363.1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0,6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0,6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103.1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103.9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r>
                        <a:rPr lang="ru-RU"/>
                        <a:t>  </a:t>
                      </a:r>
                      <a:r>
                        <a:rPr lang="ru-RU"/>
                        <a:t>103.2</a:t>
                      </a:r>
                      <a:endParaRPr/>
                    </a:p>
                  </a:txBody>
                  <a:tcPr/>
                </a:tc>
              </a:tr>
              <a:tr h="325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Расходы,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4064.7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4225.3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4360.0</a:t>
                      </a:r>
                      <a:endParaRPr/>
                    </a:p>
                  </a:txBody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103.1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103.9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103.2</a:t>
                      </a:r>
                      <a:endParaRPr/>
                    </a:p>
                  </a:txBody>
                  <a:tcPr/>
                </a:tc>
              </a:tr>
              <a:tr h="5583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Дефицит (-)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Профицит (+)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  <a:tr h="5583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Источники финансирования дефицита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r"/>
  </p:transition>
  <p:timing>
    <p:tnLst>
      <p:par>
        <p:cTn dur="indefinite" id="7" nodeType="tmRoot" restart="never">
          <p:childTnLst>
            <p:seq>
              <p:cTn id="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88" name="Рисунок 8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857160"/>
            <a:ext cx="9138960" cy="5138640"/>
          </a:xfrm>
          <a:prstGeom prst="rect">
            <a:avLst/>
          </a:prstGeom>
        </p:spPr>
      </p:pic>
      <p:graphicFrame>
        <p:nvGraphicFramePr>
          <p:cNvPr id="89" name="Table 1"/>
          <p:cNvGraphicFramePr/>
          <p:nvPr/>
        </p:nvGraphicFramePr>
        <p:xfrm>
          <a:off x="755640" y="404640"/>
          <a:ext cx="7842960" cy="1676880"/>
        </p:xfrm>
        <a:graphic>
          <a:graphicData uri="http://schemas.openxmlformats.org/drawingml/2006/table">
            <a:tbl>
              <a:tblPr/>
              <a:tblGrid>
                <a:gridCol w="7842960"/>
              </a:tblGrid>
              <a:tr h="1676880"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i="1" lang="ru-RU" sz="320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b="1" i="1" lang="ru-RU" sz="320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0" name="Table 2"/>
          <p:cNvGraphicFramePr/>
          <p:nvPr/>
        </p:nvGraphicFramePr>
        <p:xfrm>
          <a:off x="899640" y="3501000"/>
          <a:ext cx="7626960" cy="2895480"/>
        </p:xfrm>
        <a:graphic>
          <a:graphicData uri="http://schemas.openxmlformats.org/drawingml/2006/table">
            <a:tbl>
              <a:tblPr/>
              <a:tblGrid>
                <a:gridCol w="2177640"/>
                <a:gridCol w="337320"/>
                <a:gridCol w="2369880"/>
                <a:gridCol w="365760"/>
                <a:gridCol w="2376360"/>
              </a:tblGrid>
              <a:tr h="644400"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/>
                    </a:p>
                  </a:txBody>
                  <a:tcPr/>
                </a:tc>
              </a:tr>
              <a:tr h="2251080"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уплаты других  пошлин и сборов, установленных законодательством Российской Федерации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15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1" name="CustomShape 3"/>
          <p:cNvSpPr/>
          <p:nvPr/>
        </p:nvSpPr>
        <p:spPr>
          <a:xfrm>
            <a:off x="3924000" y="2565000"/>
            <a:ext cx="1290960" cy="71100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00b0f0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2" name="CustomShape 4"/>
          <p:cNvSpPr/>
          <p:nvPr/>
        </p:nvSpPr>
        <p:spPr>
          <a:xfrm>
            <a:off x="6732360" y="2565000"/>
            <a:ext cx="1290960" cy="71100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262673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3" name="CustomShape 5"/>
          <p:cNvSpPr/>
          <p:nvPr/>
        </p:nvSpPr>
        <p:spPr>
          <a:xfrm>
            <a:off x="1187640" y="2565000"/>
            <a:ext cx="1362960" cy="711000"/>
          </a:xfrm>
          <a:prstGeom prst="downArrow">
            <a:avLst>
              <a:gd fmla="val 50000" name="adj1"/>
              <a:gd fmla="val 30147" name="adj2"/>
            </a:avLst>
          </a:prstGeom>
          <a:gradFill>
            <a:gsLst>
              <a:gs pos="0">
                <a:srgbClr val="7030a0"/>
              </a:gs>
              <a:gs pos="100000">
                <a:srgbClr val="b6dde8"/>
              </a:gs>
            </a:gsLst>
            <a:lin ang="5400000"/>
          </a:gradFill>
          <a:ln w="9360">
            <a:solidFill>
              <a:srgbClr val="00b0f0"/>
            </a:solidFill>
            <a:miter/>
          </a:ln>
        </p:spPr>
      </p:sp>
      <p:sp>
        <p:nvSpPr>
          <p:cNvPr id="94" name="CustomShape 6"/>
          <p:cNvSpPr/>
          <p:nvPr/>
        </p:nvSpPr>
        <p:spPr>
          <a:xfrm>
            <a:off x="4232520" y="-60480"/>
            <a:ext cx="673560" cy="57348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d"/>
  </p:transition>
  <p:timing>
    <p:tnLst>
      <p:par>
        <p:cTn dur="indefinite" id="9" nodeType="tmRoot" restart="never">
          <p:childTnLst>
            <p:seq>
              <p:cTn id="1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CustomShape 1"/>
          <p:cNvSpPr/>
          <p:nvPr/>
        </p:nvSpPr>
        <p:spPr>
          <a:xfrm>
            <a:off x="1403640" y="836640"/>
            <a:ext cx="6487920" cy="2227320"/>
          </a:xfrm>
          <a:prstGeom prst="cube">
            <a:avLst>
              <a:gd fmla="val 31000" name="adj"/>
            </a:avLst>
          </a:prstGeom>
          <a:gradFill>
            <a:gsLst>
              <a:gs pos="0">
                <a:srgbClr val="b7e2e5"/>
              </a:gs>
              <a:gs pos="50000">
                <a:srgbClr val="6c8588"/>
              </a:gs>
              <a:gs pos="100000">
                <a:srgbClr val="b7e2e5"/>
              </a:gs>
            </a:gsLst>
            <a:lin ang="5400000"/>
          </a:gradFill>
          <a:ln w="12600">
            <a:solidFill>
              <a:srgbClr val="ffffff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Общая сумма составляет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2023--------------4064,7 тыс.руб.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  </a:t>
            </a: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2024--------------44225,3 тыс.руб.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943634"/>
                </a:solidFill>
                <a:latin typeface="Times New Roman"/>
                <a:ea typeface="Calibri"/>
              </a:rPr>
              <a:t>2025--------------4360,0 тыс.руб.</a:t>
            </a: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 algn="ctr"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96" name="CustomShape 2"/>
          <p:cNvSpPr/>
          <p:nvPr/>
        </p:nvSpPr>
        <p:spPr>
          <a:xfrm>
            <a:off x="2266920" y="457200"/>
            <a:ext cx="4993920" cy="1022400"/>
          </a:xfrm>
          <a:prstGeom prst="cube">
            <a:avLst>
              <a:gd fmla="val 15907" name="adj"/>
            </a:avLst>
          </a:prstGeom>
          <a:gradFill>
            <a:gsLst>
              <a:gs pos="0">
                <a:srgbClr val="b7e2e5"/>
              </a:gs>
              <a:gs pos="50000">
                <a:srgbClr val="6c8588"/>
              </a:gs>
              <a:gs pos="100000">
                <a:srgbClr val="b7e2e5"/>
              </a:gs>
            </a:gsLst>
            <a:lin ang="5400000"/>
          </a:gradFill>
          <a:ln w="9360">
            <a:solidFill>
              <a:srgbClr val="622423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Доходы бюджета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 </a:t>
            </a:r>
            <a:r>
              <a:rPr b="1" lang="ru-RU" sz="2200">
                <a:solidFill>
                  <a:srgbClr val="244061"/>
                </a:solidFill>
                <a:latin typeface="Times New Roman"/>
                <a:ea typeface="Calibri"/>
              </a:rPr>
              <a:t>Красноармейского сельского поселения </a:t>
            </a:r>
            <a:endParaRPr/>
          </a:p>
        </p:txBody>
      </p:sp>
      <p:graphicFrame>
        <p:nvGraphicFramePr>
          <p:cNvPr id="97" name="Диаграмма 3"/>
          <p:cNvGraphicFramePr/>
          <p:nvPr/>
        </p:nvGraphicFramePr>
        <p:xfrm>
          <a:off x="285840" y="3143160"/>
          <a:ext cx="8853120" cy="40377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98" name="CustomShape 3"/>
          <p:cNvSpPr/>
          <p:nvPr/>
        </p:nvSpPr>
        <p:spPr>
          <a:xfrm>
            <a:off x="0" y="0"/>
            <a:ext cx="9138960" cy="452160"/>
          </a:xfrm>
          <a:prstGeom prst="rect">
            <a:avLst/>
          </a:prstGeom>
        </p:spPr>
      </p:sp>
      <p:sp>
        <p:nvSpPr>
          <p:cNvPr id="99" name="CustomShape 4"/>
          <p:cNvSpPr/>
          <p:nvPr/>
        </p:nvSpPr>
        <p:spPr>
          <a:xfrm>
            <a:off x="3595680" y="61920"/>
            <a:ext cx="1947240" cy="78660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0" name="CustomShape 5"/>
          <p:cNvSpPr/>
          <p:nvPr/>
        </p:nvSpPr>
        <p:spPr>
          <a:xfrm>
            <a:off x="3370680" y="168480"/>
            <a:ext cx="2397240" cy="57348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                                      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1" name="CustomShape 6"/>
          <p:cNvSpPr/>
          <p:nvPr/>
        </p:nvSpPr>
        <p:spPr>
          <a:xfrm>
            <a:off x="4254840" y="168480"/>
            <a:ext cx="629280" cy="57348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2" name="CustomShape 7"/>
          <p:cNvSpPr/>
          <p:nvPr/>
        </p:nvSpPr>
        <p:spPr>
          <a:xfrm>
            <a:off x="4254840" y="61920"/>
            <a:ext cx="629280" cy="78660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d"/>
  </p:transition>
  <p:timing>
    <p:tnLst>
      <p:par>
        <p:cTn dur="indefinite" id="11" nodeType="tmRoot" restart="never">
          <p:childTnLst>
            <p:seq>
              <p:cTn id="1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CustomShape 1"/>
          <p:cNvSpPr/>
          <p:nvPr/>
        </p:nvSpPr>
        <p:spPr>
          <a:xfrm>
            <a:off x="1079280" y="260640"/>
            <a:ext cx="7163640" cy="173304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Налог на имущество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70c0"/>
                </a:solidFill>
                <a:latin typeface="Arial"/>
              </a:rPr>
              <a:t>физических лиц</a:t>
            </a:r>
            <a:endParaRPr/>
          </a:p>
        </p:txBody>
      </p:sp>
      <p:sp>
        <p:nvSpPr>
          <p:cNvPr id="104" name="CustomShape 2"/>
          <p:cNvSpPr/>
          <p:nvPr/>
        </p:nvSpPr>
        <p:spPr>
          <a:xfrm>
            <a:off x="323640" y="4509000"/>
            <a:ext cx="7728120" cy="69660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2023 – 15,0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  <p:sp>
        <p:nvSpPr>
          <p:cNvPr id="105" name="CustomShape 3"/>
          <p:cNvSpPr/>
          <p:nvPr/>
        </p:nvSpPr>
        <p:spPr>
          <a:xfrm>
            <a:off x="683640" y="5229360"/>
            <a:ext cx="7728120" cy="69660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2024 – 14,7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  <p:sp>
        <p:nvSpPr>
          <p:cNvPr id="106" name="CustomShape 4"/>
          <p:cNvSpPr/>
          <p:nvPr/>
        </p:nvSpPr>
        <p:spPr>
          <a:xfrm>
            <a:off x="1115640" y="5949360"/>
            <a:ext cx="7728120" cy="696600"/>
          </a:xfrm>
          <a:prstGeom prst="rect">
            <a:avLst/>
          </a:prstGeom>
          <a:gradFill>
            <a:gsLst>
              <a:gs pos="0">
                <a:srgbClr val="e8e8f9"/>
              </a:gs>
              <a:gs pos="50000">
                <a:srgbClr val="a8a8ea"/>
              </a:gs>
              <a:gs pos="100000">
                <a:srgbClr val="e8e8f9"/>
              </a:gs>
            </a:gsLst>
            <a:lin ang="16200000"/>
          </a:gradFill>
          <a:ln w="9360">
            <a:solidFill>
              <a:srgbClr val="2f2f98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000">
                <a:solidFill>
                  <a:srgbClr val="ffffff"/>
                </a:solidFill>
                <a:latin typeface="Arial"/>
              </a:rPr>
              <a:t>2025 – 14,4 тыс.руб</a:t>
            </a:r>
            <a:r>
              <a:rPr lang="ru-RU" sz="4000">
                <a:solidFill>
                  <a:srgbClr val="ffffff"/>
                </a:solidFill>
                <a:latin typeface="Arial"/>
              </a:rPr>
              <a:t>.</a:t>
            </a:r>
            <a:endParaRPr/>
          </a:p>
        </p:txBody>
      </p:sp>
    </p:spTree>
  </p:cSld>
  <p:transition>
    <p:pull dir="d"/>
  </p:transition>
  <p:timing>
    <p:tnLst>
      <p:par>
        <p:cTn dur="indefinite" id="13" nodeType="tmRoot" restart="never">
          <p:childTnLst>
            <p:seq>
              <p:cTn id="1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07" name="Рисунок 5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1484640"/>
            <a:ext cx="9138960" cy="5133600"/>
          </a:xfrm>
          <a:prstGeom prst="rect">
            <a:avLst/>
          </a:prstGeom>
        </p:spPr>
      </p:pic>
      <p:sp>
        <p:nvSpPr>
          <p:cNvPr id="108" name="CustomShape 1"/>
          <p:cNvSpPr/>
          <p:nvPr/>
        </p:nvSpPr>
        <p:spPr>
          <a:xfrm>
            <a:off x="4254840" y="-167040"/>
            <a:ext cx="629280" cy="78660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09" name="CustomShape 2"/>
          <p:cNvSpPr/>
          <p:nvPr/>
        </p:nvSpPr>
        <p:spPr>
          <a:xfrm>
            <a:off x="0" y="457200"/>
            <a:ext cx="9138960" cy="452160"/>
          </a:xfrm>
          <a:prstGeom prst="rect">
            <a:avLst/>
          </a:prstGeom>
        </p:spPr>
      </p:sp>
      <p:sp>
        <p:nvSpPr>
          <p:cNvPr id="110" name="CustomShape 3"/>
          <p:cNvSpPr/>
          <p:nvPr/>
        </p:nvSpPr>
        <p:spPr>
          <a:xfrm>
            <a:off x="611640" y="260640"/>
            <a:ext cx="7987680" cy="1362960"/>
          </a:xfrm>
          <a:prstGeom prst="foldedCorner">
            <a:avLst>
              <a:gd fmla="val 50000" name="adj"/>
            </a:avLst>
          </a:prstGeom>
          <a:gradFill>
            <a:gsLst>
              <a:gs pos="0">
                <a:srgbClr val="fde9d9"/>
              </a:gs>
              <a:gs pos="100000">
                <a:srgbClr val="ffffff"/>
              </a:gs>
            </a:gsLst>
            <a:lin ang="5400000"/>
          </a:gradFill>
          <a:ln w="9360">
            <a:solidFill>
              <a:srgbClr val="943634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c00000"/>
                </a:solidFill>
                <a:latin typeface="Calibri"/>
              </a:rPr>
              <a:t>Собственные доходы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800">
                <a:solidFill>
                  <a:srgbClr val="c00000"/>
                </a:solidFill>
                <a:latin typeface="Calibri"/>
              </a:rPr>
              <a:t>Красноармейского сельского поселения </a:t>
            </a:r>
            <a:endParaRPr/>
          </a:p>
        </p:txBody>
      </p:sp>
      <p:sp>
        <p:nvSpPr>
          <p:cNvPr id="111" name="CustomShape 4"/>
          <p:cNvSpPr/>
          <p:nvPr/>
        </p:nvSpPr>
        <p:spPr>
          <a:xfrm>
            <a:off x="2988000" y="1917000"/>
            <a:ext cx="5539680" cy="2587320"/>
          </a:xfrm>
          <a:prstGeom prst="downArrowCallout">
            <a:avLst>
              <a:gd fmla="val 25000" name="adj1"/>
              <a:gd fmla="val 25000" name="adj2"/>
              <a:gd fmla="val 25000" name="adj3"/>
              <a:gd fmla="val 64977" name="adj4"/>
            </a:avLst>
          </a:prstGeom>
          <a:solidFill>
            <a:srgbClr val="bbe0e3"/>
          </a:solidFill>
          <a:ln w="25560">
            <a:solidFill>
              <a:srgbClr val="8aa5a7"/>
            </a:solidFill>
            <a:round/>
          </a:ln>
        </p:spPr>
        <p:txBody>
          <a:bodyPr anchor="ctr" bIns="45000" lIns="90000" rIns="90000" tIns="45000"/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2023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2024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200">
                <a:solidFill>
                  <a:srgbClr val="222267"/>
                </a:solidFill>
                <a:latin typeface="Arial"/>
              </a:rPr>
              <a:t>2025</a:t>
            </a:r>
            <a:endParaRPr/>
          </a:p>
        </p:txBody>
      </p:sp>
      <p:sp>
        <p:nvSpPr>
          <p:cNvPr id="112" name="CustomShape 5"/>
          <p:cNvSpPr/>
          <p:nvPr/>
        </p:nvSpPr>
        <p:spPr>
          <a:xfrm>
            <a:off x="2942640" y="4725000"/>
            <a:ext cx="5361120" cy="91008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3116,3 </a:t>
            </a:r>
            <a:r>
              <a:rPr b="1" lang="ru-RU" sz="5400">
                <a:solidFill>
                  <a:srgbClr val="ffffff"/>
                </a:solidFill>
                <a:latin typeface="Arial"/>
              </a:rPr>
              <a:t>тыс.руб.</a:t>
            </a:r>
            <a:endParaRPr/>
          </a:p>
        </p:txBody>
      </p:sp>
    </p:spTree>
  </p:cSld>
  <p:transition>
    <p:pull dir="rd"/>
  </p:transition>
  <p:timing>
    <p:tnLst>
      <p:par>
        <p:cTn dur="indefinite" id="15" nodeType="tmRoot" restart="never">
          <p:childTnLst>
            <p:seq>
              <p:cTn id="1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13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288000" y="360000"/>
            <a:ext cx="8348040" cy="6368760"/>
          </a:xfrm>
          <a:prstGeom prst="rect">
            <a:avLst/>
          </a:prstGeom>
        </p:spPr>
      </p:pic>
      <p:sp>
        <p:nvSpPr>
          <p:cNvPr id="114" name="CustomShape 1"/>
          <p:cNvSpPr/>
          <p:nvPr/>
        </p:nvSpPr>
        <p:spPr>
          <a:xfrm>
            <a:off x="0" y="0"/>
            <a:ext cx="9138960" cy="118368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200000"/>
              </a:lnSpc>
            </a:pPr>
            <a:r>
              <a:rPr b="1" lang="ru-RU" sz="3600">
                <a:solidFill>
                  <a:srgbClr val="fdfdfe"/>
                </a:solidFill>
                <a:latin typeface="Arial"/>
              </a:rPr>
              <a:t>Налог на доходы физических лиц</a:t>
            </a:r>
            <a:endParaRPr/>
          </a:p>
        </p:txBody>
      </p:sp>
      <p:sp>
        <p:nvSpPr>
          <p:cNvPr id="115" name="CustomShape 2"/>
          <p:cNvSpPr/>
          <p:nvPr/>
        </p:nvSpPr>
        <p:spPr>
          <a:xfrm>
            <a:off x="1763640" y="2421000"/>
            <a:ext cx="8758080" cy="161100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7200">
                <a:solidFill>
                  <a:srgbClr val="9c9c9c"/>
                </a:solidFill>
                <a:latin typeface="Arial"/>
              </a:rPr>
              <a:t>0,4%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800">
                <a:solidFill>
                  <a:srgbClr val="9c9c9c"/>
                </a:solidFill>
                <a:latin typeface="Arial"/>
              </a:rPr>
              <a:t>от собственных доходов </a:t>
            </a:r>
            <a:endParaRPr/>
          </a:p>
        </p:txBody>
      </p:sp>
      <p:sp>
        <p:nvSpPr>
          <p:cNvPr id="116" name="CustomShape 3"/>
          <p:cNvSpPr/>
          <p:nvPr/>
        </p:nvSpPr>
        <p:spPr>
          <a:xfrm>
            <a:off x="251640" y="1065960"/>
            <a:ext cx="8636040" cy="142776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8800">
                <a:solidFill>
                  <a:srgbClr val="f8f8f8"/>
                </a:solidFill>
                <a:latin typeface="Arial"/>
              </a:rPr>
              <a:t>14,6 тыс.руб.</a:t>
            </a:r>
            <a:endParaRPr/>
          </a:p>
        </p:txBody>
      </p:sp>
    </p:spTree>
  </p:cSld>
  <p:transition>
    <p:pull dir="d"/>
  </p:transition>
  <p:timing>
    <p:tnLst>
      <p:par>
        <p:cTn dur="indefinite" id="17" nodeType="tmRoot" restart="never">
          <p:childTnLst>
            <p:seq>
              <p:cTn id="1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CustomShape 1"/>
          <p:cNvSpPr/>
          <p:nvPr/>
        </p:nvSpPr>
        <p:spPr>
          <a:xfrm>
            <a:off x="0" y="-171360"/>
            <a:ext cx="9138960" cy="118368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200000"/>
              </a:lnSpc>
            </a:pPr>
            <a:r>
              <a:rPr b="1" lang="ru-RU" sz="3600">
                <a:solidFill>
                  <a:srgbClr val="fdfdfe"/>
                </a:solidFill>
                <a:latin typeface="Arial"/>
              </a:rPr>
              <a:t>Налог на доходы физических лиц</a:t>
            </a:r>
            <a:endParaRPr/>
          </a:p>
        </p:txBody>
      </p:sp>
      <p:graphicFrame>
        <p:nvGraphicFramePr>
          <p:cNvPr id="118" name="Table 2"/>
          <p:cNvGraphicFramePr/>
          <p:nvPr/>
        </p:nvGraphicFramePr>
        <p:xfrm>
          <a:off x="251640" y="908640"/>
          <a:ext cx="8275320" cy="6460560"/>
        </p:xfrm>
        <a:graphic>
          <a:graphicData uri="http://schemas.openxmlformats.org/drawingml/2006/table">
            <a:tbl>
              <a:tblPr/>
              <a:tblGrid>
                <a:gridCol w="4198320"/>
                <a:gridCol w="1921320"/>
                <a:gridCol w="1000800"/>
                <a:gridCol w="1154880"/>
              </a:tblGrid>
              <a:tr h="2745360"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404040"/>
                          </a:solidFill>
                          <a:latin typeface="Arial"/>
                        </a:rPr>
                        <a:t>Утверждено решением Совета Красноармейскогосельского поселения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404040"/>
                          </a:solidFill>
                          <a:latin typeface="Arial"/>
                        </a:rPr>
                        <a:t>Предусмотрено проектом решения Совета  Красноармейского сельского поселения</a:t>
                      </a:r>
                      <a:endParaRPr/>
                    </a:p>
                  </a:txBody>
                  <a:tcPr/>
                </a:tc>
                <a:tc>
                  <a:tcPr/>
                </a:tc>
              </a:tr>
              <a:tr h="434880">
                <a:tc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i="1" lang="ru-RU">
                          <a:solidFill>
                            <a:srgbClr val="262673"/>
                          </a:solidFill>
                          <a:latin typeface="Arial"/>
                        </a:rPr>
                        <a:t>2025</a:t>
                      </a:r>
                      <a:endParaRPr/>
                    </a:p>
                  </a:txBody>
                  <a:tcPr/>
                </a:tc>
              </a:tr>
              <a:tr h="61884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Налог на доходы физических лиц,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5.0</a:t>
                      </a:r>
                      <a:endParaRPr/>
                    </a:p>
                  </a:txBody>
                  <a:tcPr/>
                </a:tc>
              </a:tr>
              <a:tr h="7743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источником которых является налоговый агент, за исключение и уплата налога осуществляются в соответствии со статьями  224,1  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5.0</a:t>
                      </a:r>
                      <a:endParaRPr/>
                    </a:p>
                  </a:txBody>
                  <a:tcPr/>
                </a:tc>
              </a:tr>
              <a:tr h="14569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полученных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  <a:tr h="43308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latin typeface="Arial"/>
                        </a:rPr>
                        <a:t>НДФЛ с доходов, полученных физическими лицами в соответствии со статьей 228 Налогового кодекса РФ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0,0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d"/>
  </p:transition>
  <p:timing>
    <p:tnLst>
      <p:par>
        <p:cTn dur="indefinite" id="19" nodeType="tmRoot" restart="never">
          <p:childTnLst>
            <p:seq>
              <p:cTn id="2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19" name="Рисунок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692640"/>
            <a:ext cx="9138960" cy="6160320"/>
          </a:xfrm>
          <a:prstGeom prst="rect">
            <a:avLst/>
          </a:prstGeom>
        </p:spPr>
      </p:pic>
      <p:sp>
        <p:nvSpPr>
          <p:cNvPr id="120" name="CustomShape 1"/>
          <p:cNvSpPr/>
          <p:nvPr/>
        </p:nvSpPr>
        <p:spPr>
          <a:xfrm>
            <a:off x="1079280" y="260640"/>
            <a:ext cx="7163640" cy="173304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Налог на имущество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70c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70c0"/>
                </a:solidFill>
                <a:latin typeface="Arial"/>
              </a:rPr>
              <a:t>физических лиц</a:t>
            </a:r>
            <a:endParaRPr/>
          </a:p>
        </p:txBody>
      </p:sp>
      <p:sp>
        <p:nvSpPr>
          <p:cNvPr id="121" name="CustomShape 2"/>
          <p:cNvSpPr/>
          <p:nvPr/>
        </p:nvSpPr>
        <p:spPr>
          <a:xfrm>
            <a:off x="4212000" y="4581000"/>
            <a:ext cx="4022280" cy="183960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11500">
                <a:solidFill>
                  <a:srgbClr val="000000"/>
                </a:solidFill>
                <a:latin typeface="Arial"/>
              </a:rPr>
              <a:t>100%</a:t>
            </a:r>
            <a:endParaRPr/>
          </a:p>
        </p:txBody>
      </p:sp>
      <p:sp>
        <p:nvSpPr>
          <p:cNvPr id="122" name="CustomShape 3"/>
          <p:cNvSpPr/>
          <p:nvPr/>
        </p:nvSpPr>
        <p:spPr>
          <a:xfrm>
            <a:off x="4140000" y="3213000"/>
            <a:ext cx="4747320" cy="81828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4800">
                <a:solidFill>
                  <a:srgbClr val="000000"/>
                </a:solidFill>
                <a:latin typeface="Arial"/>
              </a:rPr>
              <a:t>44,1 тыс.руб.</a:t>
            </a:r>
            <a:endParaRPr/>
          </a:p>
        </p:txBody>
      </p:sp>
    </p:spTree>
  </p:cSld>
  <p:transition>
    <p:pull dir="d"/>
  </p:transition>
  <p:timing>
    <p:tnLst>
      <p:par>
        <p:cTn dur="indefinite" id="21" nodeType="tmRoot" restart="never">
          <p:childTnLst>
            <p:seq>
              <p:cTn id="2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3" name="Рисунок 2"/>
          <p:cNvPicPr/>
          <p:nvPr/>
        </p:nvPicPr>
        <p:blipFill>
          <a:blip r:embed="rId1">
            <a:lum bright="10000"/>
          </a:blip>
          <a:stretch>
            <a:fillRect/>
          </a:stretch>
        </p:blipFill>
        <p:spPr>
          <a:xfrm>
            <a:off x="0" y="1412640"/>
            <a:ext cx="9138960" cy="5440320"/>
          </a:xfrm>
          <a:prstGeom prst="rect">
            <a:avLst/>
          </a:prstGeom>
        </p:spPr>
      </p:pic>
      <p:sp>
        <p:nvSpPr>
          <p:cNvPr id="124" name="CustomShape 1"/>
          <p:cNvSpPr/>
          <p:nvPr/>
        </p:nvSpPr>
        <p:spPr>
          <a:xfrm>
            <a:off x="683640" y="404640"/>
            <a:ext cx="7555680" cy="910080"/>
          </a:xfrm>
          <a:prstGeom prst="rect">
            <a:avLst/>
          </a:prstGeom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9c9c9c"/>
                </a:solidFill>
                <a:latin typeface="Arial"/>
              </a:rPr>
              <a:t>Земельный</a:t>
            </a:r>
            <a:r>
              <a:rPr b="1" lang="ru-RU" sz="5400">
                <a:solidFill>
                  <a:srgbClr val="7c7c7c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9c9c9c"/>
                </a:solidFill>
                <a:latin typeface="Arial"/>
              </a:rPr>
              <a:t>налог</a:t>
            </a:r>
            <a:endParaRPr/>
          </a:p>
        </p:txBody>
      </p:sp>
      <p:sp>
        <p:nvSpPr>
          <p:cNvPr id="125" name="CustomShape 2"/>
          <p:cNvSpPr/>
          <p:nvPr/>
        </p:nvSpPr>
        <p:spPr>
          <a:xfrm>
            <a:off x="2290320" y="1845000"/>
            <a:ext cx="4731480" cy="91008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2959,7 тыс.руб.</a:t>
            </a:r>
            <a:endParaRPr/>
          </a:p>
        </p:txBody>
      </p:sp>
      <p:pic>
        <p:nvPicPr>
          <p:cNvPr descr="" id="126" name="Рисунок 5"/>
          <p:cNvPicPr/>
          <p:nvPr/>
        </p:nvPicPr>
        <p:blipFill>
          <a:blip r:embed="rId2"/>
          <a:stretch>
            <a:fillRect/>
          </a:stretch>
        </p:blipFill>
        <p:spPr>
          <a:xfrm>
            <a:off x="3060000" y="4077000"/>
            <a:ext cx="2908080" cy="2542320"/>
          </a:xfrm>
          <a:prstGeom prst="rect">
            <a:avLst/>
          </a:prstGeom>
        </p:spPr>
      </p:pic>
      <p:sp>
        <p:nvSpPr>
          <p:cNvPr id="127" name="CustomShape 3"/>
          <p:cNvSpPr/>
          <p:nvPr/>
        </p:nvSpPr>
        <p:spPr>
          <a:xfrm>
            <a:off x="3603240" y="2967480"/>
            <a:ext cx="1931760" cy="91008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5400">
                <a:solidFill>
                  <a:srgbClr val="ffffff"/>
                </a:solidFill>
                <a:latin typeface="Arial"/>
              </a:rPr>
              <a:t>100%</a:t>
            </a:r>
            <a:endParaRPr/>
          </a:p>
        </p:txBody>
      </p:sp>
    </p:spTree>
  </p:cSld>
  <p:transition>
    <p:pull dir="d"/>
  </p:transition>
  <p:timing>
    <p:tnLst>
      <p:par>
        <p:cTn dur="indefinite" id="23" nodeType="tmRoot" restart="never">
          <p:childTnLst>
            <p:seq>
              <p:cTn id="2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28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1835640" y="2133000"/>
            <a:ext cx="5191200" cy="2917800"/>
          </a:xfrm>
          <a:prstGeom prst="rect">
            <a:avLst/>
          </a:prstGeom>
        </p:spPr>
      </p:pic>
      <p:sp>
        <p:nvSpPr>
          <p:cNvPr id="129" name="CustomShape 1"/>
          <p:cNvSpPr/>
          <p:nvPr/>
        </p:nvSpPr>
        <p:spPr>
          <a:xfrm>
            <a:off x="1485720" y="332640"/>
            <a:ext cx="6610680" cy="17330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6b6bcf"/>
                </a:solidFill>
                <a:latin typeface="Arial"/>
              </a:rPr>
              <a:t>Налоги на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6b6bcf"/>
                </a:solidFill>
                <a:latin typeface="Arial"/>
              </a:rPr>
              <a:t>совокупный доход</a:t>
            </a:r>
            <a:endParaRPr/>
          </a:p>
        </p:txBody>
      </p:sp>
      <p:sp>
        <p:nvSpPr>
          <p:cNvPr id="130" name="CustomShape 2"/>
          <p:cNvSpPr/>
          <p:nvPr/>
        </p:nvSpPr>
        <p:spPr>
          <a:xfrm>
            <a:off x="435960" y="5085360"/>
            <a:ext cx="8228880" cy="106200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i="1" lang="ru-RU" sz="3200">
                <a:solidFill>
                  <a:srgbClr val="000000"/>
                </a:solidFill>
                <a:latin typeface="Arial"/>
              </a:rPr>
              <a:t>Единый сельскохозяйственный налог </a:t>
            </a:r>
            <a:endParaRPr/>
          </a:p>
          <a:p>
            <a:pPr algn="ctr">
              <a:lnSpc>
                <a:spcPct val="100000"/>
              </a:lnSpc>
            </a:pPr>
            <a:r>
              <a:rPr b="1" i="1" lang="ru-RU" sz="3200">
                <a:solidFill>
                  <a:srgbClr val="000000"/>
                </a:solidFill>
                <a:latin typeface="Arial"/>
              </a:rPr>
              <a:t>0 тыс.руб.</a:t>
            </a:r>
            <a:endParaRPr/>
          </a:p>
        </p:txBody>
      </p:sp>
    </p:spTree>
  </p:cSld>
  <p:transition>
    <p:pull dir="d"/>
  </p:transition>
  <p:timing>
    <p:tnLst>
      <p:par>
        <p:cTn dur="indefinite" id="25" nodeType="tmRoot" restart="never">
          <p:childTnLst>
            <p:seq>
              <p:cTn id="26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1" name="Рисунок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28520" cy="6852960"/>
          </a:xfrm>
          <a:prstGeom prst="rect">
            <a:avLst/>
          </a:prstGeom>
        </p:spPr>
      </p:pic>
      <p:sp>
        <p:nvSpPr>
          <p:cNvPr id="132" name="CustomShape 1"/>
          <p:cNvSpPr/>
          <p:nvPr/>
        </p:nvSpPr>
        <p:spPr>
          <a:xfrm>
            <a:off x="779760" y="548640"/>
            <a:ext cx="7714440" cy="91008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Неналоговые доходы</a:t>
            </a:r>
            <a:endParaRPr/>
          </a:p>
        </p:txBody>
      </p:sp>
      <p:sp>
        <p:nvSpPr>
          <p:cNvPr id="133" name="CustomShape 2"/>
          <p:cNvSpPr/>
          <p:nvPr/>
        </p:nvSpPr>
        <p:spPr>
          <a:xfrm>
            <a:off x="3152160" y="5301360"/>
            <a:ext cx="3009240" cy="7574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1515a8"/>
                </a:solidFill>
                <a:latin typeface="Arial"/>
              </a:rPr>
              <a:t>0 тыс.руб.</a:t>
            </a:r>
            <a:endParaRPr/>
          </a:p>
        </p:txBody>
      </p:sp>
      <p:sp>
        <p:nvSpPr>
          <p:cNvPr id="134" name="CustomShape 3"/>
          <p:cNvSpPr/>
          <p:nvPr/>
        </p:nvSpPr>
        <p:spPr>
          <a:xfrm>
            <a:off x="4658040" y="3069000"/>
            <a:ext cx="1794600" cy="142776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8800">
                <a:solidFill>
                  <a:srgbClr val="aed5d8"/>
                </a:solidFill>
                <a:latin typeface="Arial"/>
              </a:rPr>
              <a:t>0%</a:t>
            </a:r>
            <a:endParaRPr/>
          </a:p>
        </p:txBody>
      </p:sp>
    </p:spTree>
  </p:cSld>
  <p:transition>
    <p:pull dir="r"/>
  </p:transition>
  <p:timing>
    <p:tnLst>
      <p:par>
        <p:cTn dur="indefinite" id="27" nodeType="tmRoot" restart="never">
          <p:childTnLst>
            <p:seq>
              <p:cTn id="28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5" name="Рисунок 3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27360"/>
            <a:ext cx="9128520" cy="6852960"/>
          </a:xfrm>
          <a:prstGeom prst="rect">
            <a:avLst/>
          </a:prstGeom>
        </p:spPr>
      </p:pic>
      <p:sp>
        <p:nvSpPr>
          <p:cNvPr id="136" name="CustomShape 1"/>
          <p:cNvSpPr/>
          <p:nvPr/>
        </p:nvSpPr>
        <p:spPr>
          <a:xfrm>
            <a:off x="779760" y="548640"/>
            <a:ext cx="7714440" cy="91008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Неналоговые доходы</a:t>
            </a:r>
            <a:endParaRPr/>
          </a:p>
        </p:txBody>
      </p:sp>
      <p:graphicFrame>
        <p:nvGraphicFramePr>
          <p:cNvPr id="137" name="Table 2"/>
          <p:cNvGraphicFramePr/>
          <p:nvPr/>
        </p:nvGraphicFramePr>
        <p:xfrm>
          <a:off x="467640" y="1397160"/>
          <a:ext cx="5682960" cy="6012360"/>
        </p:xfrm>
        <a:graphic>
          <a:graphicData uri="http://schemas.openxmlformats.org/drawingml/2006/table">
            <a:tbl>
              <a:tblPr/>
              <a:tblGrid>
                <a:gridCol w="2088000"/>
                <a:gridCol w="1584000"/>
                <a:gridCol w="1008000"/>
                <a:gridCol w="1002960"/>
              </a:tblGrid>
              <a:tr h="219996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Наименование доходов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Утверждено решением Совета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Предусмотрено проектом решения Совета</a:t>
                      </a:r>
                      <a:endParaRPr/>
                    </a:p>
                  </a:txBody>
                  <a:tcPr/>
                </a:tc>
                <a:tc>
                  <a:tcPr/>
                </a:tc>
              </a:tr>
              <a:tr h="43200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      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>
                          <a:solidFill>
                            <a:srgbClr val="000000"/>
                          </a:solidFill>
                          <a:latin typeface="Arial"/>
                        </a:rPr>
                        <a:t>2024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r>
                        <a:rPr lang="ru-RU" sz="2000"/>
                        <a:t>2025</a:t>
                      </a:r>
                      <a:endParaRPr/>
                    </a:p>
                  </a:txBody>
                  <a:tcPr/>
                </a:tc>
              </a:tr>
              <a:tr h="268920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  <a:tr h="691200">
                <a:tc>
                  <a:txBody>
                    <a:bodyPr wrap="none"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400">
                          <a:solidFill>
                            <a:srgbClr val="000000"/>
                          </a:solidFill>
                          <a:latin typeface="Arial"/>
                        </a:rPr>
                        <a:t>Прочие неналоговые доходы бюджетных поселений</a:t>
                      </a:r>
                      <a:endParaRPr/>
                    </a:p>
                  </a:txBody>
                  <a:tcPr/>
                </a:tc>
                <a:tc>
                  <a:tcPr/>
                </a:tc>
                <a:tc>
                  <a:tcPr/>
                </a:tc>
                <a:tc>
                  <a:tcPr/>
                </a:tc>
              </a:tr>
            </a:tbl>
          </a:graphicData>
        </a:graphic>
      </p:graphicFrame>
    </p:spTree>
  </p:cSld>
  <p:transition>
    <p:pull dir="r"/>
  </p:transition>
  <p:timing>
    <p:tnLst>
      <p:par>
        <p:cTn dur="indefinite" id="29" nodeType="tmRoot" restart="never">
          <p:childTnLst>
            <p:seq>
              <p:cTn id="30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38" name="Рисунок 4"/>
          <p:cNvPicPr/>
          <p:nvPr/>
        </p:nvPicPr>
        <p:blipFill>
          <a:blip r:embed="rId1"/>
          <a:stretch>
            <a:fillRect/>
          </a:stretch>
        </p:blipFill>
        <p:spPr>
          <a:xfrm>
            <a:off x="6516360" y="4293000"/>
            <a:ext cx="2622600" cy="2559960"/>
          </a:xfrm>
          <a:prstGeom prst="rect">
            <a:avLst/>
          </a:prstGeom>
        </p:spPr>
      </p:pic>
      <p:sp>
        <p:nvSpPr>
          <p:cNvPr id="139" name="CustomShape 1"/>
          <p:cNvSpPr/>
          <p:nvPr/>
        </p:nvSpPr>
        <p:spPr>
          <a:xfrm>
            <a:off x="792000" y="548640"/>
            <a:ext cx="7355880" cy="17330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Доходы от сдачи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 </a:t>
            </a:r>
            <a:r>
              <a:rPr b="1" lang="ru-RU" sz="5400">
                <a:solidFill>
                  <a:srgbClr val="000000"/>
                </a:solidFill>
                <a:latin typeface="Arial"/>
              </a:rPr>
              <a:t>в аренду имущества</a:t>
            </a:r>
            <a:endParaRPr/>
          </a:p>
        </p:txBody>
      </p:sp>
      <p:sp>
        <p:nvSpPr>
          <p:cNvPr id="140" name="CustomShape 2"/>
          <p:cNvSpPr/>
          <p:nvPr/>
        </p:nvSpPr>
        <p:spPr>
          <a:xfrm>
            <a:off x="1662120" y="4869000"/>
            <a:ext cx="3475800" cy="7574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4400">
                <a:solidFill>
                  <a:srgbClr val="1515a8"/>
                </a:solidFill>
                <a:latin typeface="Arial"/>
              </a:rPr>
              <a:t>0.0 тыс.руб.</a:t>
            </a:r>
            <a:endParaRPr/>
          </a:p>
        </p:txBody>
      </p:sp>
    </p:spTree>
  </p:cSld>
  <p:transition>
    <p:pull dir="r"/>
  </p:transition>
  <p:timing>
    <p:tnLst>
      <p:par>
        <p:cTn dur="indefinite" id="31" nodeType="tmRoot" restart="never">
          <p:childTnLst>
            <p:seq>
              <p:cTn id="32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CustomShape 1"/>
          <p:cNvSpPr/>
          <p:nvPr/>
        </p:nvSpPr>
        <p:spPr>
          <a:xfrm>
            <a:off x="3938400" y="2925360"/>
            <a:ext cx="4877280" cy="1202400"/>
          </a:xfrm>
          <a:prstGeom prst="rightArrow">
            <a:avLst>
              <a:gd fmla="val 75000" name="adj1"/>
              <a:gd fmla="val 50000" name="adj2"/>
            </a:avLst>
          </a:prstGeom>
          <a:solidFill>
            <a:srgbClr val="e6f3f4"/>
          </a:solidFill>
          <a:ln w="25560">
            <a:solidFill>
              <a:srgbClr val="e6f3f4"/>
            </a:solidFill>
            <a:round/>
          </a:ln>
        </p:spPr>
        <p:txBody>
          <a:bodyPr bIns="36360" lIns="36360" rIns="36360" tIns="36360"/>
          <a:p>
            <a:pPr lvl="1">
              <a:lnSpc>
                <a:spcPct val="90000"/>
              </a:lnSpc>
              <a:buFont typeface="StarSymbol"/>
              <a:buChar char="l"/>
            </a:pPr>
            <a:r>
              <a:rPr lang="ru-RU" sz="5700">
                <a:solidFill>
                  <a:srgbClr val="0070c0"/>
                </a:solidFill>
                <a:latin typeface="Arial"/>
              </a:rPr>
              <a:t>0.0 тыс.руб</a:t>
            </a:r>
            <a:endParaRPr/>
          </a:p>
        </p:txBody>
      </p:sp>
      <p:sp>
        <p:nvSpPr>
          <p:cNvPr id="142" name="CustomShape 2"/>
          <p:cNvSpPr/>
          <p:nvPr/>
        </p:nvSpPr>
        <p:spPr>
          <a:xfrm>
            <a:off x="683640" y="2925360"/>
            <a:ext cx="3249720" cy="1202400"/>
          </a:xfrm>
          <a:prstGeom prst="roundRect">
            <a:avLst>
              <a:gd fmla="val 16667" name="adj"/>
            </a:avLst>
          </a:prstGeom>
          <a:solidFill>
            <a:srgbClr val="bbe0e3"/>
          </a:solidFill>
          <a:ln w="25560">
            <a:solidFill>
              <a:srgbClr val="ffffff"/>
            </a:solidFill>
            <a:round/>
          </a:ln>
        </p:spPr>
        <p:txBody>
          <a:bodyPr anchor="ctr" bIns="63000" lIns="125640" rIns="125640" tIns="63000"/>
          <a:p>
            <a:pPr algn="ctr">
              <a:lnSpc>
                <a:spcPct val="90000"/>
              </a:lnSpc>
            </a:pPr>
            <a:r>
              <a:rPr lang="ru-RU" sz="3300">
                <a:solidFill>
                  <a:srgbClr val="0070c0"/>
                </a:solidFill>
                <a:latin typeface="Arial"/>
              </a:rPr>
              <a:t>- От платных услуг</a:t>
            </a:r>
            <a:endParaRPr/>
          </a:p>
        </p:txBody>
      </p:sp>
      <p:sp>
        <p:nvSpPr>
          <p:cNvPr id="143" name="CustomShape 3"/>
          <p:cNvSpPr/>
          <p:nvPr/>
        </p:nvSpPr>
        <p:spPr>
          <a:xfrm>
            <a:off x="3938400" y="4253400"/>
            <a:ext cx="4877280" cy="1202400"/>
          </a:xfrm>
          <a:prstGeom prst="rightArrow">
            <a:avLst>
              <a:gd fmla="val 75000" name="adj1"/>
              <a:gd fmla="val 50000" name="adj2"/>
            </a:avLst>
          </a:prstGeom>
          <a:solidFill>
            <a:srgbClr val="e6f3f4"/>
          </a:solidFill>
          <a:ln w="25560">
            <a:solidFill>
              <a:srgbClr val="e6f3f4"/>
            </a:solidFill>
            <a:round/>
          </a:ln>
        </p:spPr>
        <p:txBody>
          <a:bodyPr bIns="36360" lIns="36360" rIns="36360" tIns="36360"/>
          <a:p>
            <a:pPr lvl="1">
              <a:lnSpc>
                <a:spcPct val="90000"/>
              </a:lnSpc>
              <a:buFont typeface="StarSymbol"/>
              <a:buChar char="l"/>
            </a:pPr>
            <a:r>
              <a:rPr lang="ru-RU" sz="5700">
                <a:solidFill>
                  <a:srgbClr val="0070c0"/>
                </a:solidFill>
                <a:latin typeface="Arial"/>
              </a:rPr>
              <a:t>0,0 тыс.руб.</a:t>
            </a:r>
            <a:endParaRPr/>
          </a:p>
        </p:txBody>
      </p:sp>
      <p:sp>
        <p:nvSpPr>
          <p:cNvPr id="144" name="CustomShape 4"/>
          <p:cNvSpPr/>
          <p:nvPr/>
        </p:nvSpPr>
        <p:spPr>
          <a:xfrm>
            <a:off x="683640" y="4253760"/>
            <a:ext cx="3249720" cy="1202400"/>
          </a:xfrm>
          <a:prstGeom prst="roundRect">
            <a:avLst>
              <a:gd fmla="val 16667" name="adj"/>
            </a:avLst>
          </a:prstGeom>
          <a:solidFill>
            <a:srgbClr val="bbe0e3"/>
          </a:solidFill>
          <a:ln w="25560">
            <a:solidFill>
              <a:srgbClr val="ffffff"/>
            </a:solidFill>
            <a:round/>
          </a:ln>
        </p:spPr>
        <p:txBody>
          <a:bodyPr anchor="ctr" bIns="63000" lIns="125640" rIns="125640" tIns="63000"/>
          <a:p>
            <a:pPr algn="ctr">
              <a:lnSpc>
                <a:spcPct val="90000"/>
              </a:lnSpc>
            </a:pPr>
            <a:r>
              <a:rPr lang="ru-RU" sz="3300">
                <a:solidFill>
                  <a:srgbClr val="0070c0"/>
                </a:solidFill>
                <a:latin typeface="Arial"/>
              </a:rPr>
              <a:t>- Неналоговые доходы</a:t>
            </a:r>
            <a:endParaRPr/>
          </a:p>
        </p:txBody>
      </p:sp>
      <p:pic>
        <p:nvPicPr>
          <p:cNvPr descr="" id="145" name="Рисунок 5"/>
          <p:cNvPicPr/>
          <p:nvPr/>
        </p:nvPicPr>
        <p:blipFill>
          <a:blip r:embed="rId1"/>
          <a:stretch>
            <a:fillRect/>
          </a:stretch>
        </p:blipFill>
        <p:spPr>
          <a:xfrm>
            <a:off x="3924000" y="0"/>
            <a:ext cx="4998960" cy="3331080"/>
          </a:xfrm>
          <a:prstGeom prst="rect">
            <a:avLst/>
          </a:prstGeom>
        </p:spPr>
      </p:pic>
      <p:sp>
        <p:nvSpPr>
          <p:cNvPr id="146" name="CustomShape 5"/>
          <p:cNvSpPr/>
          <p:nvPr/>
        </p:nvSpPr>
        <p:spPr>
          <a:xfrm>
            <a:off x="767880" y="692640"/>
            <a:ext cx="2812680" cy="1733040"/>
          </a:xfrm>
          <a:prstGeom prst="rect">
            <a:avLst/>
          </a:prstGeom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Прочие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5400">
                <a:solidFill>
                  <a:srgbClr val="000000"/>
                </a:solidFill>
                <a:latin typeface="Arial"/>
              </a:rPr>
              <a:t>доходы</a:t>
            </a:r>
            <a:endParaRPr/>
          </a:p>
        </p:txBody>
      </p:sp>
      <p:sp>
        <p:nvSpPr>
          <p:cNvPr id="147" name="CustomShape 6"/>
          <p:cNvSpPr/>
          <p:nvPr/>
        </p:nvSpPr>
        <p:spPr>
          <a:xfrm>
            <a:off x="539640" y="5949360"/>
            <a:ext cx="8204040" cy="696600"/>
          </a:xfrm>
          <a:prstGeom prst="rect">
            <a:avLst/>
          </a:prstGeom>
        </p:spPr>
      </p:sp>
    </p:spTree>
  </p:cSld>
  <p:transition>
    <p:pull dir="d"/>
  </p:transition>
  <p:timing>
    <p:tnLst>
      <p:par>
        <p:cTn dur="indefinite" id="33" nodeType="tmRoot" restart="never">
          <p:childTnLst>
            <p:seq>
              <p:cTn id="34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48" name="Рисунок 2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426600"/>
            <a:ext cx="9138960" cy="6426360"/>
          </a:xfrm>
          <a:prstGeom prst="rect">
            <a:avLst/>
          </a:prstGeom>
        </p:spPr>
      </p:pic>
      <p:sp>
        <p:nvSpPr>
          <p:cNvPr id="149" name="CustomShape 1"/>
          <p:cNvSpPr/>
          <p:nvPr/>
        </p:nvSpPr>
        <p:spPr>
          <a:xfrm>
            <a:off x="435600" y="2143080"/>
            <a:ext cx="8708040" cy="4721760"/>
          </a:xfrm>
          <a:prstGeom prst="rect">
            <a:avLst/>
          </a:prstGeom>
          <a:solidFill>
            <a:srgbClr val="daedef"/>
          </a:solidFill>
          <a:ln w="38160">
            <a:solidFill>
              <a:srgbClr val="ffffff"/>
            </a:solidFill>
            <a:round/>
          </a:ln>
        </p:spPr>
        <p:txBody>
          <a:bodyPr bIns="45000" lIns="90000" rIns="90000" tIns="45000"/>
          <a:p>
            <a:pPr>
              <a:lnSpc>
                <a:spcPct val="100000"/>
              </a:lnSpc>
            </a:pPr>
            <a:r>
              <a:rPr b="1" lang="ru-RU" sz="2400">
                <a:solidFill>
                  <a:srgbClr val="ffffff"/>
                </a:solidFill>
                <a:latin typeface="Arial"/>
              </a:rPr>
              <a:t>-</a:t>
            </a:r>
            <a:r>
              <a:rPr b="1" lang="ru-RU" sz="2000">
                <a:solidFill>
                  <a:srgbClr val="000000"/>
                </a:solidFill>
                <a:latin typeface="Arial"/>
              </a:rPr>
              <a:t> дотации на выравнивание бюджетной обеспеченности – 2023-363.1,т.руб., 2024 – 0,6т.руб.,2025- 0,6 т.руб.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Прочие субсидии бюджетам сельских поселений в 2023г- 611.9т.руб.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2024г- 995.5т.руб, 2025- 1028.4 т.руб.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 </a:t>
            </a:r>
            <a:r>
              <a:rPr b="1" lang="ru-RU" sz="2000">
                <a:solidFill>
                  <a:srgbClr val="000000"/>
                </a:solidFill>
                <a:latin typeface="Arial"/>
              </a:rPr>
              <a:t>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2023- 1956.9 т. руб., 2024- 2074.9 т.руб. 2025 -2157.9 т.руб. 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-субвенции бюджетам на осуществление первичного воинского учета на территориях, где отсутствуют военные комиссариаты – 2023- 109.3 тыс.руб, 2024- 114.4 тыс.руб, 2025- 118.7 тыс. руб.</a:t>
            </a:r>
            <a:endParaRPr/>
          </a:p>
          <a:p>
            <a:pPr>
              <a:lnSpc>
                <a:spcPct val="100000"/>
              </a:lnSpc>
              <a:buFont typeface="StarSymbol"/>
              <a:buChar char="-"/>
            </a:pPr>
            <a:r>
              <a:rPr b="1" lang="ru-RU" sz="2000">
                <a:solidFill>
                  <a:srgbClr val="000000"/>
                </a:solidFill>
                <a:latin typeface="Arial"/>
              </a:rPr>
              <a:t>-субвенции местным бюджетам на выполнение полномочий</a:t>
            </a:r>
            <a:r>
              <a:rPr b="1" lang="ru-RU" sz="2000">
                <a:solidFill>
                  <a:srgbClr val="ffffff"/>
                </a:solidFill>
                <a:latin typeface="Arial"/>
              </a:rPr>
              <a:t> </a:t>
            </a:r>
            <a:r>
              <a:rPr b="1" lang="ru-RU" sz="2000">
                <a:solidFill>
                  <a:srgbClr val="000000"/>
                </a:solidFill>
                <a:latin typeface="Arial"/>
              </a:rPr>
              <a:t>субъектов Российской Федерации: 2023-0,5т.руб., 2024- 0,5 т.руб., 2025- 0,5.руб.,</a:t>
            </a:r>
            <a:endParaRPr/>
          </a:p>
        </p:txBody>
      </p:sp>
      <p:sp>
        <p:nvSpPr>
          <p:cNvPr id="150" name="CustomShape 2"/>
          <p:cNvSpPr/>
          <p:nvPr/>
        </p:nvSpPr>
        <p:spPr>
          <a:xfrm>
            <a:off x="179640" y="260640"/>
            <a:ext cx="8760960" cy="1002960"/>
          </a:xfrm>
          <a:prstGeom prst="plaque">
            <a:avLst>
              <a:gd fmla="val 16667" name="adj"/>
            </a:avLst>
          </a:prstGeom>
          <a:solidFill>
            <a:srgbClr val="ffffff"/>
          </a:solidFill>
          <a:ln w="95400">
            <a:solidFill>
              <a:srgbClr val="ffffcc"/>
            </a:solidFill>
            <a:miter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Times New Roman"/>
                <a:ea typeface="Calibri"/>
              </a:rPr>
              <a:t>Объем безвозмездных поступлений в бюджет поселения </a:t>
            </a:r>
            <a:endParaRPr/>
          </a:p>
          <a:p>
            <a:pPr algn="ctr">
              <a:lnSpc>
                <a:spcPct val="100000"/>
              </a:lnSpc>
            </a:pPr>
            <a:r>
              <a:rPr b="1" lang="ru-RU" sz="2400">
                <a:solidFill>
                  <a:srgbClr val="000000"/>
                </a:solidFill>
                <a:latin typeface="Times New Roman"/>
                <a:ea typeface="Calibri"/>
              </a:rPr>
              <a:t>на 20223год и на плановый период 2024 и 2025 гг»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sp>
        <p:nvSpPr>
          <p:cNvPr id="151" name="CustomShape 3"/>
          <p:cNvSpPr/>
          <p:nvPr/>
        </p:nvSpPr>
        <p:spPr>
          <a:xfrm>
            <a:off x="0" y="0"/>
            <a:ext cx="9138960" cy="452160"/>
          </a:xfrm>
          <a:prstGeom prst="rect">
            <a:avLst/>
          </a:prstGeom>
        </p:spPr>
      </p:sp>
      <p:sp>
        <p:nvSpPr>
          <p:cNvPr id="152" name="CustomShape 4"/>
          <p:cNvSpPr/>
          <p:nvPr/>
        </p:nvSpPr>
        <p:spPr>
          <a:xfrm>
            <a:off x="0" y="-1624680"/>
            <a:ext cx="179280" cy="6213960"/>
          </a:xfrm>
          <a:prstGeom prst="rect">
            <a:avLst/>
          </a:prstGeom>
        </p:spPr>
        <p:txBody>
          <a:bodyPr anchor="ctr" bIns="45000" lIns="90000" rIns="90000" tIns="45000" wrap="none"/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endParaRPr/>
          </a:p>
        </p:txBody>
      </p:sp>
    </p:spTree>
  </p:cSld>
  <p:transition>
    <p:pull dir="d"/>
  </p:transition>
  <p:timing>
    <p:tnLst>
      <p:par>
        <p:cTn dur="indefinite" id="35" nodeType="tmRoot" restart="never">
          <p:childTnLst>
            <p:seq>
              <p:cTn dur="indefinite" id="36" nodeType="mainSeq">
                <p:childTnLst>
                  <p:par>
                    <p:cTn fill="hold" id="37">
                      <p:stCondLst>
                        <p:cond delay="indefinite"/>
                      </p:stCondLst>
                      <p:childTnLst>
                        <p:par>
                          <p:cTn fill="hold" id="38">
                            <p:stCondLst>
                              <p:cond delay="0"/>
                            </p:stCondLst>
                            <p:childTnLst>
                              <p:par>
                                <p:cTn fill="hold" id="39" nodeType="clickEffect" presetClass="entr" presetID="3" presetSubtype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 id="4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blinds(horizontal)" transition="in">
                                      <p:cBhvr additive="repl">
                                        <p:cTn dur="500" fill="freeze" id="41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descr="" id="153" name="Рисунок 7"/>
          <p:cNvPicPr/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647320" cy="6852960"/>
          </a:xfrm>
          <a:prstGeom prst="rect">
            <a:avLst/>
          </a:prstGeom>
        </p:spPr>
      </p:pic>
      <p:sp>
        <p:nvSpPr>
          <p:cNvPr id="154" name="CustomShape 1"/>
          <p:cNvSpPr/>
          <p:nvPr/>
        </p:nvSpPr>
        <p:spPr>
          <a:xfrm>
            <a:off x="2267640" y="260640"/>
            <a:ext cx="6671880" cy="163260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 wrap="none"/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Параметры расходной части бюджета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Красноармейского сельского поселения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на 2023 год </a:t>
            </a:r>
            <a:endParaRPr/>
          </a:p>
          <a:p>
            <a:pPr algn="ctr">
              <a:lnSpc>
                <a:spcPct val="100000"/>
              </a:lnSpc>
            </a:pPr>
            <a:r>
              <a:rPr lang="ru-RU" sz="3600">
                <a:solidFill>
                  <a:srgbClr val="336699"/>
                </a:solidFill>
                <a:latin typeface="Times New Roman"/>
              </a:rPr>
              <a:t>и на плановый период 2024 и 2025гг.</a:t>
            </a:r>
            <a:endParaRPr/>
          </a:p>
        </p:txBody>
      </p:sp>
      <p:sp>
        <p:nvSpPr>
          <p:cNvPr id="155" name="CustomShape 2"/>
          <p:cNvSpPr/>
          <p:nvPr/>
        </p:nvSpPr>
        <p:spPr>
          <a:xfrm>
            <a:off x="0" y="332640"/>
            <a:ext cx="9138960" cy="452160"/>
          </a:xfrm>
          <a:prstGeom prst="rect">
            <a:avLst/>
          </a:prstGeom>
        </p:spPr>
      </p:sp>
      <p:sp>
        <p:nvSpPr>
          <p:cNvPr id="156" name="CustomShape 3"/>
          <p:cNvSpPr/>
          <p:nvPr/>
        </p:nvSpPr>
        <p:spPr>
          <a:xfrm>
            <a:off x="0" y="1857240"/>
            <a:ext cx="9138960" cy="452160"/>
          </a:xfrm>
          <a:prstGeom prst="rect">
            <a:avLst/>
          </a:prstGeom>
        </p:spPr>
      </p:sp>
      <p:sp>
        <p:nvSpPr>
          <p:cNvPr id="157" name="CustomShape 4"/>
          <p:cNvSpPr/>
          <p:nvPr/>
        </p:nvSpPr>
        <p:spPr>
          <a:xfrm>
            <a:off x="0" y="3219480"/>
            <a:ext cx="9138960" cy="452160"/>
          </a:xfrm>
          <a:prstGeom prst="rect">
            <a:avLst/>
          </a:prstGeom>
        </p:spPr>
      </p:sp>
      <p:sp>
        <p:nvSpPr>
          <p:cNvPr id="158" name="CustomShape 5"/>
          <p:cNvSpPr/>
          <p:nvPr/>
        </p:nvSpPr>
        <p:spPr>
          <a:xfrm>
            <a:off x="4232520" y="3534840"/>
            <a:ext cx="673560" cy="816840"/>
          </a:xfrm>
          <a:prstGeom prst="rect">
            <a:avLst/>
          </a:prstGeom>
        </p:spPr>
        <p:txBody>
          <a:bodyPr anchor="ctr" bIns="45000" lIns="90000" rIns="90000" tIns="45000" wrap="none"/>
          <a:p>
            <a:endParaRPr/>
          </a:p>
          <a:p>
            <a:pPr>
              <a:lnSpc>
                <a:spcPct val="100000"/>
              </a:lnSpc>
            </a:pPr>
            <a:endParaRPr/>
          </a:p>
          <a:p>
            <a:pPr>
              <a:lnSpc>
                <a:spcPct val="100000"/>
              </a:lnSpc>
            </a:pP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	</a:t>
            </a:r>
            <a:r>
              <a:rPr b="1" lang="ru-RU" sz="1400">
                <a:solidFill>
                  <a:srgbClr val="000000"/>
                </a:solidFill>
                <a:latin typeface="Times New Roman"/>
                <a:ea typeface="Calibri"/>
              </a:rPr>
              <a:t> </a:t>
            </a:r>
            <a:endParaRPr/>
          </a:p>
          <a:p>
            <a:pPr>
              <a:lnSpc>
                <a:spcPct val="100000"/>
              </a:lnSpc>
            </a:pPr>
            <a:endParaRPr/>
          </a:p>
        </p:txBody>
      </p:sp>
      <p:pic>
        <p:nvPicPr>
          <p:cNvPr descr="" id="159" name="Рисунок 8"/>
          <p:cNvPicPr/>
          <p:nvPr/>
        </p:nvPicPr>
        <p:blipFill>
          <a:blip r:embed="rId2"/>
          <a:stretch>
            <a:fillRect/>
          </a:stretch>
        </p:blipFill>
        <p:spPr>
          <a:xfrm>
            <a:off x="5334120" y="3171960"/>
            <a:ext cx="3804840" cy="3681000"/>
          </a:xfrm>
          <a:prstGeom prst="rect">
            <a:avLst/>
          </a:prstGeom>
        </p:spPr>
      </p:pic>
      <p:sp>
        <p:nvSpPr>
          <p:cNvPr id="160" name="CustomShape 6"/>
          <p:cNvSpPr/>
          <p:nvPr/>
        </p:nvSpPr>
        <p:spPr>
          <a:xfrm>
            <a:off x="3348000" y="3285000"/>
            <a:ext cx="4891680" cy="63432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2023 –4064,7 тыс.руб.</a:t>
            </a:r>
            <a:endParaRPr/>
          </a:p>
        </p:txBody>
      </p:sp>
      <p:sp>
        <p:nvSpPr>
          <p:cNvPr id="161" name="CustomShape 7"/>
          <p:cNvSpPr/>
          <p:nvPr/>
        </p:nvSpPr>
        <p:spPr>
          <a:xfrm>
            <a:off x="3564000" y="4221000"/>
            <a:ext cx="4891680" cy="63432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2024 – 4225,3 тыс.руб.</a:t>
            </a:r>
            <a:endParaRPr/>
          </a:p>
        </p:txBody>
      </p:sp>
      <p:sp>
        <p:nvSpPr>
          <p:cNvPr id="162" name="CustomShape 8"/>
          <p:cNvSpPr/>
          <p:nvPr/>
        </p:nvSpPr>
        <p:spPr>
          <a:xfrm>
            <a:off x="3780000" y="5157360"/>
            <a:ext cx="4891680" cy="634320"/>
          </a:xfrm>
          <a:prstGeom prst="rect">
            <a:avLst/>
          </a:prstGeom>
          <a:solidFill>
            <a:srgbClr val="ffffff"/>
          </a:solidFill>
          <a:ln w="25560">
            <a:solidFill>
              <a:srgbClr val="bbe0e3"/>
            </a:solidFill>
            <a:round/>
          </a:ln>
        </p:spPr>
        <p:txBody>
          <a:bodyPr bIns="45000" lIns="90000" rIns="90000" tIns="45000"/>
          <a:p>
            <a:pPr algn="ctr">
              <a:lnSpc>
                <a:spcPct val="100000"/>
              </a:lnSpc>
            </a:pPr>
            <a:r>
              <a:rPr b="1" lang="ru-RU" sz="3600">
                <a:solidFill>
                  <a:srgbClr val="0070c0"/>
                </a:solidFill>
                <a:latin typeface="Times New Roman"/>
                <a:ea typeface="Calibri"/>
              </a:rPr>
              <a:t>2025 – 4360,0 тыс.руб.</a:t>
            </a:r>
            <a:endParaRPr/>
          </a:p>
        </p:txBody>
      </p:sp>
    </p:spTree>
  </p:cSld>
  <p:timing>
    <p:tnLst>
      <p:par>
        <p:cTn dur="indefinite" id="42" nodeType="tmRoot" restart="never">
          <p:childTnLst>
            <p:seq>
              <p:cTn id="43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3" name="Table 1"/>
          <p:cNvGraphicFramePr/>
          <p:nvPr/>
        </p:nvGraphicFramePr>
        <p:xfrm>
          <a:off x="323640" y="83880"/>
          <a:ext cx="7518960" cy="6232320"/>
        </p:xfrm>
        <a:graphic>
          <a:graphicData uri="http://schemas.openxmlformats.org/drawingml/2006/table">
            <a:tbl>
              <a:tblPr/>
              <a:tblGrid>
                <a:gridCol w="4391640"/>
                <a:gridCol w="1044000"/>
                <a:gridCol w="1044000"/>
                <a:gridCol w="1039320"/>
              </a:tblGrid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Наименование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ffffff"/>
                          </a:solidFill>
                          <a:latin typeface="Arial"/>
                        </a:rPr>
                        <a:t>2025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Расходы , всего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4064.7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4225,3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>
                          <a:solidFill>
                            <a:srgbClr val="000000"/>
                          </a:solidFill>
                          <a:latin typeface="Arial"/>
                        </a:rPr>
                        <a:t>4360,0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Общегосударственные вопросы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1484,1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1501,0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1527.0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36.1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35.5         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35.0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104.4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101.1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101.7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Национальная оборона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109.3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114,4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118,7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2,7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121.7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104.0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103.7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Национальная экономика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1955,9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2074,3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2157,3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48.0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49.0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49.4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101.0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106.0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104.0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Жилищно-коммунальное хозяйство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316,2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302,4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288,8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7.0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7,0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6,0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101.0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95.0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95.0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Социальная политика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199.2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207.2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b="1" lang="ru-RU" sz="1600">
                          <a:solidFill>
                            <a:srgbClr val="000000"/>
                          </a:solidFill>
                          <a:latin typeface="Arial"/>
                        </a:rPr>
                        <a:t>215.5</a:t>
                      </a:r>
                      <a:endParaRPr/>
                    </a:p>
                  </a:txBody>
                  <a:tcPr/>
                </a:tc>
              </a:tr>
              <a:tr h="37152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общей сумме расходов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4.9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4,9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  </a:t>
                      </a: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4,9</a:t>
                      </a:r>
                      <a:endParaRPr/>
                    </a:p>
                  </a:txBody>
                  <a:tcPr/>
                </a:tc>
              </a:tr>
              <a:tr h="290160"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% к предыдущему году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105.5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104.0</a:t>
                      </a:r>
                      <a:endParaRPr/>
                    </a:p>
                  </a:txBody>
                  <a:tcPr/>
                </a:tc>
                <a:tc>
                  <a:txBody>
                    <a:bodyPr wrap="none"/>
                    <a:p>
                      <a:pPr>
                        <a:lnSpc>
                          <a:spcPct val="100000"/>
                        </a:lnSpc>
                      </a:pPr>
                      <a:r>
                        <a:rPr i="1" lang="ru-RU" sz="1400">
                          <a:solidFill>
                            <a:srgbClr val="000000"/>
                          </a:solidFill>
                          <a:latin typeface="Arial"/>
                        </a:rPr>
                        <a:t>104.0</a:t>
                      </a:r>
                      <a:endParaRPr/>
                    </a:p>
                  </a:txBody>
                  <a:tcPr/>
                </a:tc>
              </a:tr>
            </a:tbl>
          </a:graphicData>
        </a:graphic>
      </p:graphicFrame>
    </p:spTree>
  </p:cSld>
  <p:transition>
    <p:pull dir="ld"/>
  </p:transition>
  <p:timing>
    <p:tnLst>
      <p:par>
        <p:cTn dur="indefinite" id="44" nodeType="tmRoot" restart="never">
          <p:childTnLst>
            <p:seq>
              <p:cTn dur="indefinite" id="45" nodeType="mainSeq">
                <p:childTnLst>
                  <p:par>
                    <p:cTn fill="hold" id="46">
                      <p:stCondLst>
                        <p:cond delay="indefinite"/>
                      </p:stCondLst>
                      <p:childTnLst>
                        <p:par>
                          <p:cTn fill="hold" id="47">
                            <p:stCondLst>
                              <p:cond delay="0"/>
                            </p:stCondLst>
                            <p:childTnLst>
                              <p:par>
                                <p:cTn fill="hold" id="48" nodeType="withEffect" presetClass="path" presetID="64">
                                  <p:stCondLst>
                                    <p:cond delay="10000"/>
                                  </p:stCond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