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10"/>
  </p:notesMasterIdLst>
  <p:sldIdLst>
    <p:sldId id="260" r:id="rId2"/>
    <p:sldId id="261" r:id="rId3"/>
    <p:sldId id="294" r:id="rId4"/>
    <p:sldId id="311" r:id="rId5"/>
    <p:sldId id="264" r:id="rId6"/>
    <p:sldId id="315" r:id="rId7"/>
    <p:sldId id="316" r:id="rId8"/>
    <p:sldId id="31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33" autoAdjust="0"/>
    <p:restoredTop sz="90143" autoAdjust="0"/>
  </p:normalViewPr>
  <p:slideViewPr>
    <p:cSldViewPr>
      <p:cViewPr>
        <p:scale>
          <a:sx n="50" d="100"/>
          <a:sy n="50" d="100"/>
        </p:scale>
        <p:origin x="-1836" y="-11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_____Microsoft_Office_Excel_97-20031.xls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073008"/>
            <a:ext cx="432048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решению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Администрации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19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.04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.2023г. №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98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«Об исполнении бюджета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за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2022 год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муниципальных программ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err="1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lang="ru-RU" b="1" dirty="0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2" y="285728"/>
            <a:ext cx="773006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исполнения бюджета за 2022 год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7028805"/>
              </p:ext>
            </p:extLst>
          </p:nvPr>
        </p:nvGraphicFramePr>
        <p:xfrm>
          <a:off x="857224" y="1643050"/>
          <a:ext cx="7929618" cy="4348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752"/>
                <a:gridCol w="2643206"/>
                <a:gridCol w="1643074"/>
                <a:gridCol w="1500198"/>
                <a:gridCol w="1857388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Исполнено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% исполнения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2 409,6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r>
                        <a:rPr lang="ru-RU" sz="1600" b="1" baseline="0" dirty="0" smtClean="0"/>
                        <a:t> 351,0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97,6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710,2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899,9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126,7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Неналоговые доходы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347,9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103,1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29,6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1 351,5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1348,0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99,7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404,5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404,1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99,9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2 522,5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r>
                        <a:rPr lang="ru-RU" sz="1600" b="1" baseline="0" dirty="0" smtClean="0"/>
                        <a:t> 462,6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97,6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</a:t>
                      </a:r>
                      <a:r>
                        <a:rPr lang="ru-RU" sz="1600" b="1" baseline="0" dirty="0" smtClean="0"/>
                        <a:t>112,9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-111,6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98,8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5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bertus Extra Bold" pitchFamily="34" charset="0"/>
              </a:rPr>
              <a:t>ДИНАМИКА ДОХОДОВ 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 РАСХОДОВ ИСПОЛНЕНИЯ 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bertus Extra Bold" pitchFamily="34" charset="0"/>
              </a:rPr>
              <a:t>БЮДЖЕТА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ХИЛКОВСКОГО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bertus Extra Bold" pitchFamily="34" charset="0"/>
              </a:rPr>
              <a:t> СЕЛЬСКОГО ПОСЕЛЕНИЯ 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 2022 ГОД</a:t>
            </a:r>
            <a:endParaRPr lang="ru-RU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1026" name="Object 4"/>
          <p:cNvGraphicFramePr>
            <a:graphicFrameLocks noGrp="1" noChangeAspect="1"/>
          </p:cNvGraphicFramePr>
          <p:nvPr>
            <p:ph idx="4294967295"/>
          </p:nvPr>
        </p:nvGraphicFramePr>
        <p:xfrm>
          <a:off x="477838" y="1447800"/>
          <a:ext cx="7977187" cy="5162550"/>
        </p:xfrm>
        <a:graphic>
          <a:graphicData uri="http://schemas.openxmlformats.org/presentationml/2006/ole">
            <p:oleObj spid="_x0000_s1026" name="Worksheet" r:id="rId4" imgW="7800975" imgH="5048250" progId="Excel.Sheet.8">
              <p:embed/>
            </p:oleObj>
          </a:graphicData>
        </a:graphic>
      </p:graphicFrame>
    </p:spTree>
  </p:cSld>
  <p:clrMapOvr>
    <a:masterClrMapping/>
  </p:clrMapOvr>
  <p:transition>
    <p:pull dir="l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Распределение доходов бюджета </a:t>
            </a:r>
            <a:r>
              <a:rPr lang="ru-RU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Хилковского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сельского поселения за 2022 год</a:t>
            </a:r>
          </a:p>
        </p:txBody>
      </p:sp>
      <p:graphicFrame>
        <p:nvGraphicFramePr>
          <p:cNvPr id="58544" name="Group 176"/>
          <p:cNvGraphicFramePr>
            <a:graphicFrameLocks noGrp="1"/>
          </p:cNvGraphicFramePr>
          <p:nvPr/>
        </p:nvGraphicFramePr>
        <p:xfrm>
          <a:off x="642910" y="1004676"/>
          <a:ext cx="8022317" cy="5795396"/>
        </p:xfrm>
        <a:graphic>
          <a:graphicData uri="http://schemas.openxmlformats.org/drawingml/2006/table">
            <a:tbl>
              <a:tblPr/>
              <a:tblGrid>
                <a:gridCol w="3429024"/>
                <a:gridCol w="1500198"/>
                <a:gridCol w="1500198"/>
                <a:gridCol w="1592897"/>
              </a:tblGrid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Наименование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</a:rPr>
                        <a:t> Утверждено, тыс. руб.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</a:rPr>
                        <a:t>Исполнено, тыс. руб.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</a:rPr>
                        <a:t>% исполнения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5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</a:rPr>
                        <a:t>Доходы всего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</a:rPr>
                        <a:t>2 409,6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</a:rPr>
                        <a:t>2 351,0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97,6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03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</a:rPr>
                        <a:t>Налоговые доходы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710,2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899,9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126,7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25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Налог на доходы физических лиц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140,0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35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Налог на совокупный доход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Налоги на имущество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108,8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Земельный налог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699,8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889,1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127,0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</a:rPr>
                        <a:t>Неналоговые доходы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347,9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103,1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29,6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Доходы от использования имущества, находящегося в государственной и муниципальной собственности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47,9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8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Штрафы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1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Безвозмездные поступления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1 351,5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</a:rPr>
                        <a:t>1 348,0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99,7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0811324"/>
              </p:ext>
            </p:extLst>
          </p:nvPr>
        </p:nvGraphicFramePr>
        <p:xfrm>
          <a:off x="428596" y="1714488"/>
          <a:ext cx="8248999" cy="3896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5530"/>
                <a:gridCol w="1571636"/>
                <a:gridCol w="1500198"/>
                <a:gridCol w="1571635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</a:rPr>
                        <a:t>Утверждено, 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</a:rPr>
                        <a:t>Исполнено, 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</a:rPr>
                        <a:t>% исполнения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2 522,5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</a:t>
                      </a:r>
                      <a:r>
                        <a:rPr lang="ru-RU" sz="1800" b="1" baseline="0" dirty="0" smtClean="0"/>
                        <a:t> 462</a:t>
                      </a:r>
                      <a:r>
                        <a:rPr lang="ru-RU" sz="1800" b="1" dirty="0" smtClean="0"/>
                        <a:t>,6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97,6</a:t>
                      </a:r>
                      <a:endParaRPr lang="ru-RU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Общегосударственные вопросы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1 542,8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  <a:r>
                        <a:rPr lang="ru-RU" sz="1800" b="1" baseline="0" dirty="0" smtClean="0"/>
                        <a:t> 486</a:t>
                      </a:r>
                      <a:r>
                        <a:rPr lang="ru-RU" sz="1800" b="1" dirty="0" smtClean="0"/>
                        <a:t>,1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96,3</a:t>
                      </a:r>
                      <a:endParaRPr lang="ru-RU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Национальная</a:t>
                      </a:r>
                      <a:r>
                        <a:rPr lang="ru-RU" sz="1600" b="1" baseline="0" dirty="0" smtClean="0"/>
                        <a:t> оборона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95,3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95,3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100,0</a:t>
                      </a:r>
                      <a:endParaRPr lang="ru-RU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i="0" dirty="0" smtClean="0"/>
                        <a:t>Национальная экономика</a:t>
                      </a:r>
                      <a:endParaRPr lang="ru-RU" sz="16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610,1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608,0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99,6</a:t>
                      </a:r>
                      <a:endParaRPr lang="ru-RU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i="0" dirty="0" smtClean="0"/>
                        <a:t>Жилищно-коммунальное хозяйство</a:t>
                      </a:r>
                      <a:endParaRPr lang="ru-RU" sz="16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113,8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112,8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99,1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i="0" dirty="0" smtClean="0"/>
                        <a:t>Социальная политика</a:t>
                      </a:r>
                      <a:endParaRPr lang="ru-RU" sz="16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159,8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159,8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100,0</a:t>
                      </a:r>
                      <a:endParaRPr lang="ru-RU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Обслуживание государственного и муниципального долга</a:t>
                      </a:r>
                    </a:p>
                    <a:p>
                      <a:endParaRPr lang="ru-RU" sz="16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0,7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0,7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smtClean="0"/>
                        <a:t>100,0</a:t>
                      </a:r>
                      <a:endParaRPr lang="ru-RU" sz="1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42976" y="357166"/>
            <a:ext cx="7715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Распределение бюджетных ассигнований </a:t>
            </a:r>
            <a:b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бюджета </a:t>
            </a:r>
            <a:r>
              <a:rPr lang="ru-RU" sz="24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Хилковского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сельского поселения за </a:t>
            </a:r>
            <a:b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2022 год</a:t>
            </a:r>
            <a:endParaRPr lang="ru-RU" sz="2400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5706</TotalTime>
  <Words>362</Words>
  <Application>Microsoft Office PowerPoint</Application>
  <PresentationFormat>Экран (4:3)</PresentationFormat>
  <Paragraphs>151</Paragraphs>
  <Slides>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Default Design</vt:lpstr>
      <vt:lpstr>Worksheet</vt:lpstr>
      <vt:lpstr>Слайд 1</vt:lpstr>
      <vt:lpstr>Слайд 2</vt:lpstr>
      <vt:lpstr>Слайд 3</vt:lpstr>
      <vt:lpstr>Слайд 4</vt:lpstr>
      <vt:lpstr>Слайд 5</vt:lpstr>
      <vt:lpstr>ДИНАМИКА ДОХОДОВ И РАСХОДОВ ИСПОЛНЕНИЯ БЮДЖЕТА ХИЛКОВСКОГО СЕЛЬСКОГО ПОСЕЛЕНИЯ ЗА 2022 ГОД</vt:lpstr>
      <vt:lpstr>Распределение доходов бюджета Хилковского сельского поселения за 2022 год</vt:lpstr>
      <vt:lpstr>Слайд 8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Администратор</cp:lastModifiedBy>
  <cp:revision>184</cp:revision>
  <dcterms:created xsi:type="dcterms:W3CDTF">2015-12-02T03:11:26Z</dcterms:created>
  <dcterms:modified xsi:type="dcterms:W3CDTF">2023-04-26T08:20:35Z</dcterms:modified>
</cp:coreProperties>
</file>