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4" r:id="rId6"/>
    <p:sldId id="266" r:id="rId7"/>
    <p:sldId id="261" r:id="rId8"/>
    <p:sldId id="265" r:id="rId9"/>
    <p:sldId id="267" r:id="rId10"/>
    <p:sldId id="263" r:id="rId11"/>
    <p:sldId id="260" r:id="rId12"/>
    <p:sldId id="268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8" autoAdjust="0"/>
    <p:restoredTop sz="94660" autoAdjust="0"/>
  </p:normalViewPr>
  <p:slideViewPr>
    <p:cSldViewPr>
      <p:cViewPr>
        <p:scale>
          <a:sx n="107" d="100"/>
          <a:sy n="107" d="100"/>
        </p:scale>
        <p:origin x="-744" y="8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29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Доходы бюджета (</a:t>
            </a:r>
            <a:r>
              <a:rPr lang="ru-RU" dirty="0" err="1" smtClean="0"/>
              <a:t>тыс.руб</a:t>
            </a:r>
            <a:r>
              <a:rPr lang="ru-RU" dirty="0" smtClean="0"/>
              <a:t>.)</a:t>
            </a: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2855,9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2170,0</a:t>
                    </a:r>
                    <a:endParaRPr lang="en-US" dirty="0"/>
                  </a:p>
                </c:rich>
              </c:tx>
              <c:showVal val="1"/>
            </c:dLbl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2257.6</c:v>
                </c:pt>
                <c:pt idx="1">
                  <c:v>2109.1999999999998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5033718251735475"/>
          <c:y val="0.11851259682901573"/>
          <c:w val="0.42408919170271436"/>
          <c:h val="0.85337055947084783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(тыс.руб.)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585,0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95,5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0,2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1685,1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tx>
                <c:rich>
                  <a:bodyPr/>
                  <a:lstStyle/>
                  <a:p>
                    <a:r>
                      <a:rPr lang="ru-RU" smtClean="0"/>
                      <a:t>1477,3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strRef>
              <c:f>Лист1!$A$2:$A$6</c:f>
              <c:strCache>
                <c:ptCount val="5"/>
                <c:pt idx="0">
                  <c:v>Дотация на выравнивание бюджетной обеспеченности</c:v>
                </c:pt>
                <c:pt idx="1">
                  <c:v>Субвенции бюджетам бюджетной системы российской Федерации</c:v>
                </c:pt>
                <c:pt idx="2">
                  <c:v>Субвенции местным бюджетам на выполнение передоваемых полномочий</c:v>
                </c:pt>
                <c:pt idx="3">
                  <c:v>Субвенции бюджетам на осуществление первичного воинского учета на территоьриях, где отсутствуют военные комиссариаты</c:v>
                </c:pt>
                <c:pt idx="4">
                  <c:v>Иные межбюджетные трансферты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259.3</c:v>
                </c:pt>
                <c:pt idx="1">
                  <c:v>277.10000000000002</c:v>
                </c:pt>
                <c:pt idx="2">
                  <c:v>0.2</c:v>
                </c:pt>
                <c:pt idx="3">
                  <c:v>95.3</c:v>
                </c:pt>
                <c:pt idx="4">
                  <c:v>1477.3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Дотация на выравнивание бюджетной обеспеченности</c:v>
                </c:pt>
                <c:pt idx="1">
                  <c:v>Субвенции бюджетам бюджетной системы российской Федерации</c:v>
                </c:pt>
                <c:pt idx="2">
                  <c:v>Субвенции местным бюджетам на выполнение передоваемых полномочий</c:v>
                </c:pt>
                <c:pt idx="3">
                  <c:v>Субвенции бюджетам на осуществление первичного воинского учета на территоьриях, где отсутствуют военные комиссариаты</c:v>
                </c:pt>
                <c:pt idx="4">
                  <c:v>Иные межбюджетные трансферты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dLbls>
          <c:showVal val="1"/>
        </c:dLbls>
        <c:overlap val="-25"/>
        <c:axId val="89441024"/>
        <c:axId val="89442560"/>
      </c:barChart>
      <c:catAx>
        <c:axId val="89441024"/>
        <c:scaling>
          <c:orientation val="minMax"/>
        </c:scaling>
        <c:axPos val="l"/>
        <c:majorTickMark val="none"/>
        <c:tickLblPos val="nextTo"/>
        <c:crossAx val="89442560"/>
        <c:crosses val="autoZero"/>
        <c:auto val="1"/>
        <c:lblAlgn val="ctr"/>
        <c:lblOffset val="100"/>
      </c:catAx>
      <c:valAx>
        <c:axId val="89442560"/>
        <c:scaling>
          <c:orientation val="minMax"/>
        </c:scaling>
        <c:delete val="1"/>
        <c:axPos val="b"/>
        <c:numFmt formatCode="General" sourceLinked="1"/>
        <c:tickLblPos val="none"/>
        <c:crossAx val="8944102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>
        <c:manualLayout>
          <c:layoutTarget val="inner"/>
          <c:xMode val="edge"/>
          <c:yMode val="edge"/>
          <c:x val="5.9661594114063993E-2"/>
          <c:y val="0.20869555304293574"/>
          <c:w val="0.38045712832673761"/>
          <c:h val="0.658702030351112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 (тыс.руб.)</c:v>
                </c:pt>
              </c:strCache>
            </c:strRef>
          </c:tx>
          <c:explosion val="4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</a:t>
                    </a:r>
                    <a:r>
                      <a:rPr lang="ru-RU" dirty="0" smtClean="0"/>
                      <a:t>119,3</a:t>
                    </a:r>
                    <a:r>
                      <a:rPr lang="en-US" dirty="0" smtClean="0"/>
                      <a:t>; </a:t>
                    </a:r>
                    <a:r>
                      <a:rPr lang="ru-RU" dirty="0" smtClean="0"/>
                      <a:t>95,1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95,3</a:t>
                    </a:r>
                    <a:r>
                      <a:rPr lang="en-US"/>
                      <a:t>; </a:t>
                    </a:r>
                    <a:r>
                      <a:rPr lang="ru-RU" smtClean="0"/>
                      <a:t>100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Val val="1"/>
              <c:showPercent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0,0</a:t>
                    </a:r>
                    <a:r>
                      <a:rPr lang="en-US" smtClean="0"/>
                      <a:t>; 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Val val="1"/>
              <c:showPercent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932,4</a:t>
                    </a:r>
                    <a:r>
                      <a:rPr lang="en-US" dirty="0" smtClean="0"/>
                      <a:t>; </a:t>
                    </a:r>
                    <a:r>
                      <a:rPr lang="ru-RU" dirty="0" smtClean="0"/>
                      <a:t>99,9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z="1200" dirty="0" smtClean="0"/>
                      <a:t>1525,1</a:t>
                    </a:r>
                    <a:r>
                      <a:rPr lang="en-US" sz="1200" dirty="0" smtClean="0"/>
                      <a:t>;</a:t>
                    </a:r>
                    <a:r>
                      <a:rPr lang="ru-RU" sz="1200" dirty="0" smtClean="0"/>
                      <a:t>99,3</a:t>
                    </a:r>
                    <a:r>
                      <a:rPr lang="en-US" sz="1200" dirty="0" smtClean="0"/>
                      <a:t>%</a:t>
                    </a:r>
                    <a:endParaRPr lang="en-US" sz="1200" dirty="0"/>
                  </a:p>
                </c:rich>
              </c:tx>
              <c:showVal val="1"/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8</a:t>
                    </a:r>
                    <a:r>
                      <a:rPr lang="en-US" smtClean="0"/>
                      <a:t>; </a:t>
                    </a:r>
                    <a:r>
                      <a:rPr lang="en-US"/>
                      <a:t>0%</a:t>
                    </a:r>
                  </a:p>
                </c:rich>
              </c:tx>
              <c:showVal val="1"/>
              <c:showPercent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156,9</a:t>
                    </a:r>
                    <a:r>
                      <a:rPr lang="en-US" dirty="0" smtClean="0"/>
                      <a:t>; </a:t>
                    </a:r>
                    <a:r>
                      <a:rPr lang="ru-RU" dirty="0" smtClean="0"/>
                      <a:t>99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showPercent val="1"/>
            </c:dLbl>
            <c:showVal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Обслуживание муниципального долга</c:v>
                </c:pt>
                <c:pt idx="6">
                  <c:v>Социальная политика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2011.7</c:v>
                </c:pt>
                <c:pt idx="1">
                  <c:v>95.3</c:v>
                </c:pt>
                <c:pt idx="2">
                  <c:v>64.400000000000006</c:v>
                </c:pt>
                <c:pt idx="3">
                  <c:v>1289.9000000000001</c:v>
                </c:pt>
                <c:pt idx="4">
                  <c:v>581.5</c:v>
                </c:pt>
                <c:pt idx="5">
                  <c:v>0.4</c:v>
                </c:pt>
                <c:pt idx="6">
                  <c:v>213.4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egendEntry>
        <c:idx val="2"/>
        <c:delete val="1"/>
      </c:legendEntry>
      <c:layout>
        <c:manualLayout>
          <c:xMode val="edge"/>
          <c:yMode val="edge"/>
          <c:x val="0.47171434974657989"/>
          <c:y val="9.0461775072623596E-2"/>
          <c:w val="0.51573951074401692"/>
          <c:h val="0.90953822492737646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Уточненный план составил </a:t>
          </a:r>
        </a:p>
        <a:p>
          <a:r>
            <a:rPr lang="ru-RU" dirty="0" smtClean="0"/>
            <a:t>2137,2 тыс.руб.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2170,0 тыс.руб.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101,5 %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325FCCC6-115C-4A3D-AE78-47D1FAD5AFCD}" type="presOf" srcId="{53F786B7-D3A8-47F5-AB97-3097670A9580}" destId="{0AEEE0E0-3254-45EE-BC1D-62B1B620FB82}" srcOrd="0" destOrd="0" presId="urn:microsoft.com/office/officeart/2005/8/layout/process1"/>
    <dgm:cxn modelId="{36C1BB71-64E4-42F3-AEDB-40AA8ED28272}" type="presOf" srcId="{353B6CDE-B96F-4B2E-A838-1ECD6C66EF81}" destId="{E1A56D69-D368-434D-A09F-55AB31E18567}" srcOrd="1" destOrd="0" presId="urn:microsoft.com/office/officeart/2005/8/layout/process1"/>
    <dgm:cxn modelId="{FA9E4299-1B8C-4E05-9E93-26750721D508}" type="presOf" srcId="{77BDB1FB-336D-4001-8029-EDAE604F0141}" destId="{1125E369-05DF-4FD4-BD54-B7ACA8930715}" srcOrd="1" destOrd="0" presId="urn:microsoft.com/office/officeart/2005/8/layout/process1"/>
    <dgm:cxn modelId="{B73FCD67-B1F2-491A-86AC-A95885BC35FB}" type="presOf" srcId="{FEBF5DAD-4759-4E62-9D17-16EE07B6BD10}" destId="{69E2B5DD-ED0D-4326-B228-ECBC6489D1BE}" srcOrd="0" destOrd="0" presId="urn:microsoft.com/office/officeart/2005/8/layout/process1"/>
    <dgm:cxn modelId="{EE4B2927-F466-49B7-BA07-EEEA3FDDE8CB}" type="presOf" srcId="{56ED0607-AD5F-4CF1-BFBC-39FCD0C7BD80}" destId="{75C5E4C0-8AAC-4854-B5B6-4738D096C152}" srcOrd="0" destOrd="0" presId="urn:microsoft.com/office/officeart/2005/8/layout/process1"/>
    <dgm:cxn modelId="{2ADB4192-1DC7-4496-A46A-335154B40F8E}" type="presOf" srcId="{77BDB1FB-336D-4001-8029-EDAE604F0141}" destId="{35941B48-0EE6-4EC8-B3EA-2394703FC8DF}" srcOrd="0" destOrd="0" presId="urn:microsoft.com/office/officeart/2005/8/layout/process1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525E2740-10A3-42D9-9AD2-A8B416543B73}" type="presOf" srcId="{353B6CDE-B96F-4B2E-A838-1ECD6C66EF81}" destId="{B534A8DA-67F4-4B0A-BC4F-4E5F83697426}" srcOrd="0" destOrd="0" presId="urn:microsoft.com/office/officeart/2005/8/layout/process1"/>
    <dgm:cxn modelId="{75FB4FA3-ACA7-420A-BFD1-8FEAFE644B7D}" type="presOf" srcId="{9DFF1209-EED3-4CCA-9973-5C19D4F25D7F}" destId="{B6912C68-9E42-49B6-9ED5-EB2B1CF0AD6E}" srcOrd="0" destOrd="0" presId="urn:microsoft.com/office/officeart/2005/8/layout/process1"/>
    <dgm:cxn modelId="{E7BACA10-5CA2-4EDD-B6DD-F07389CF4A18}" type="presParOf" srcId="{B6912C68-9E42-49B6-9ED5-EB2B1CF0AD6E}" destId="{0AEEE0E0-3254-45EE-BC1D-62B1B620FB82}" srcOrd="0" destOrd="0" presId="urn:microsoft.com/office/officeart/2005/8/layout/process1"/>
    <dgm:cxn modelId="{27E00D52-4C49-4AC8-AC23-44F9F6C23781}" type="presParOf" srcId="{B6912C68-9E42-49B6-9ED5-EB2B1CF0AD6E}" destId="{35941B48-0EE6-4EC8-B3EA-2394703FC8DF}" srcOrd="1" destOrd="0" presId="urn:microsoft.com/office/officeart/2005/8/layout/process1"/>
    <dgm:cxn modelId="{664EC13F-85A5-476B-AFB4-13EF196827DA}" type="presParOf" srcId="{35941B48-0EE6-4EC8-B3EA-2394703FC8DF}" destId="{1125E369-05DF-4FD4-BD54-B7ACA8930715}" srcOrd="0" destOrd="0" presId="urn:microsoft.com/office/officeart/2005/8/layout/process1"/>
    <dgm:cxn modelId="{3601A1F0-056F-4911-B112-06286E0102EB}" type="presParOf" srcId="{B6912C68-9E42-49B6-9ED5-EB2B1CF0AD6E}" destId="{75C5E4C0-8AAC-4854-B5B6-4738D096C152}" srcOrd="2" destOrd="0" presId="urn:microsoft.com/office/officeart/2005/8/layout/process1"/>
    <dgm:cxn modelId="{1D78FEE3-E5A5-4F51-AE7F-0647B3B305AF}" type="presParOf" srcId="{B6912C68-9E42-49B6-9ED5-EB2B1CF0AD6E}" destId="{B534A8DA-67F4-4B0A-BC4F-4E5F83697426}" srcOrd="3" destOrd="0" presId="urn:microsoft.com/office/officeart/2005/8/layout/process1"/>
    <dgm:cxn modelId="{A9525D66-BEB0-4AF9-AEAF-8DC43D91DA34}" type="presParOf" srcId="{B534A8DA-67F4-4B0A-BC4F-4E5F83697426}" destId="{E1A56D69-D368-434D-A09F-55AB31E18567}" srcOrd="0" destOrd="0" presId="urn:microsoft.com/office/officeart/2005/8/layout/process1"/>
    <dgm:cxn modelId="{229EFC51-2ECC-4A7F-A7C4-077C38917FC9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Уточненный план составил </a:t>
          </a:r>
        </a:p>
        <a:p>
          <a:r>
            <a:rPr lang="ru-RU" dirty="0" smtClean="0"/>
            <a:t>2857,9 тыс.руб.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2855,9 тыс.руб.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99,9 %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36F6AA8F-227E-41A8-909C-02C5BECF5881}" type="presOf" srcId="{353B6CDE-B96F-4B2E-A838-1ECD6C66EF81}" destId="{B534A8DA-67F4-4B0A-BC4F-4E5F83697426}" srcOrd="0" destOrd="0" presId="urn:microsoft.com/office/officeart/2005/8/layout/process1"/>
    <dgm:cxn modelId="{E6E7214F-6198-4B97-8C6F-F33FD9D87D0B}" type="presOf" srcId="{353B6CDE-B96F-4B2E-A838-1ECD6C66EF81}" destId="{E1A56D69-D368-434D-A09F-55AB31E18567}" srcOrd="1" destOrd="0" presId="urn:microsoft.com/office/officeart/2005/8/layout/process1"/>
    <dgm:cxn modelId="{17354BC6-E9A1-4860-B6A0-B16F71BFB06F}" type="presOf" srcId="{FEBF5DAD-4759-4E62-9D17-16EE07B6BD10}" destId="{69E2B5DD-ED0D-4326-B228-ECBC6489D1BE}" srcOrd="0" destOrd="0" presId="urn:microsoft.com/office/officeart/2005/8/layout/process1"/>
    <dgm:cxn modelId="{7E115481-1965-4AEE-987B-657F3D8D252E}" type="presOf" srcId="{77BDB1FB-336D-4001-8029-EDAE604F0141}" destId="{35941B48-0EE6-4EC8-B3EA-2394703FC8DF}" srcOrd="0" destOrd="0" presId="urn:microsoft.com/office/officeart/2005/8/layout/process1"/>
    <dgm:cxn modelId="{2D93BE5C-A926-48D2-9122-3D7E63BDC52B}" type="presOf" srcId="{53F786B7-D3A8-47F5-AB97-3097670A9580}" destId="{0AEEE0E0-3254-45EE-BC1D-62B1B620FB82}" srcOrd="0" destOrd="0" presId="urn:microsoft.com/office/officeart/2005/8/layout/process1"/>
    <dgm:cxn modelId="{3C6A1FA9-0CB0-4F0C-9AA8-87901A3BA9D4}" type="presOf" srcId="{77BDB1FB-336D-4001-8029-EDAE604F0141}" destId="{1125E369-05DF-4FD4-BD54-B7ACA8930715}" srcOrd="1" destOrd="0" presId="urn:microsoft.com/office/officeart/2005/8/layout/process1"/>
    <dgm:cxn modelId="{0A44593A-73B1-4F08-920B-BC8AB8A280BD}" type="presOf" srcId="{9DFF1209-EED3-4CCA-9973-5C19D4F25D7F}" destId="{B6912C68-9E42-49B6-9ED5-EB2B1CF0AD6E}" srcOrd="0" destOrd="0" presId="urn:microsoft.com/office/officeart/2005/8/layout/process1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76529EC9-39AA-4115-BB2A-03D5FB9CAD37}" type="presOf" srcId="{56ED0607-AD5F-4CF1-BFBC-39FCD0C7BD80}" destId="{75C5E4C0-8AAC-4854-B5B6-4738D096C152}" srcOrd="0" destOrd="0" presId="urn:microsoft.com/office/officeart/2005/8/layout/process1"/>
    <dgm:cxn modelId="{0FB658D2-E61A-4BFC-98C5-2F7BB63465CE}" type="presParOf" srcId="{B6912C68-9E42-49B6-9ED5-EB2B1CF0AD6E}" destId="{0AEEE0E0-3254-45EE-BC1D-62B1B620FB82}" srcOrd="0" destOrd="0" presId="urn:microsoft.com/office/officeart/2005/8/layout/process1"/>
    <dgm:cxn modelId="{FBD6EA27-C483-4BBD-9611-10FA575C4F38}" type="presParOf" srcId="{B6912C68-9E42-49B6-9ED5-EB2B1CF0AD6E}" destId="{35941B48-0EE6-4EC8-B3EA-2394703FC8DF}" srcOrd="1" destOrd="0" presId="urn:microsoft.com/office/officeart/2005/8/layout/process1"/>
    <dgm:cxn modelId="{34445E32-C297-41E5-AFEA-8965CFD18185}" type="presParOf" srcId="{35941B48-0EE6-4EC8-B3EA-2394703FC8DF}" destId="{1125E369-05DF-4FD4-BD54-B7ACA8930715}" srcOrd="0" destOrd="0" presId="urn:microsoft.com/office/officeart/2005/8/layout/process1"/>
    <dgm:cxn modelId="{6C9B834F-5C77-40A3-BAAC-6418110D7BDA}" type="presParOf" srcId="{B6912C68-9E42-49B6-9ED5-EB2B1CF0AD6E}" destId="{75C5E4C0-8AAC-4854-B5B6-4738D096C152}" srcOrd="2" destOrd="0" presId="urn:microsoft.com/office/officeart/2005/8/layout/process1"/>
    <dgm:cxn modelId="{A5DF3209-6BE0-4775-9356-AF6C40A42F42}" type="presParOf" srcId="{B6912C68-9E42-49B6-9ED5-EB2B1CF0AD6E}" destId="{B534A8DA-67F4-4B0A-BC4F-4E5F83697426}" srcOrd="3" destOrd="0" presId="urn:microsoft.com/office/officeart/2005/8/layout/process1"/>
    <dgm:cxn modelId="{EE244D3E-8FE0-40FD-BAA7-D1C2D20C5074}" type="presParOf" srcId="{B534A8DA-67F4-4B0A-BC4F-4E5F83697426}" destId="{E1A56D69-D368-434D-A09F-55AB31E18567}" srcOrd="0" destOrd="0" presId="urn:microsoft.com/office/officeart/2005/8/layout/process1"/>
    <dgm:cxn modelId="{CD725C1B-497A-45C1-8404-2A9E4A6A95BC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FF1209-EED3-4CCA-9973-5C19D4F25D7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53F786B7-D3A8-47F5-AB97-3097670A9580}">
      <dgm:prSet phldrT="[Текст]"/>
      <dgm:spPr/>
      <dgm:t>
        <a:bodyPr/>
        <a:lstStyle/>
        <a:p>
          <a:r>
            <a:rPr lang="ru-RU" dirty="0" smtClean="0"/>
            <a:t>Уточненный план составил </a:t>
          </a:r>
        </a:p>
        <a:p>
          <a:r>
            <a:rPr lang="ru-RU" dirty="0" smtClean="0"/>
            <a:t>4995,2 тыс.руб.</a:t>
          </a:r>
          <a:endParaRPr lang="ru-RU" dirty="0"/>
        </a:p>
      </dgm:t>
    </dgm:pt>
    <dgm:pt modelId="{AA1FDBD3-78C2-45C6-A12F-4551CD0D5647}" type="parTrans" cxnId="{E3F0B8DE-CC9B-44B9-8BB3-550CD2A41E81}">
      <dgm:prSet/>
      <dgm:spPr/>
      <dgm:t>
        <a:bodyPr/>
        <a:lstStyle/>
        <a:p>
          <a:endParaRPr lang="ru-RU"/>
        </a:p>
      </dgm:t>
    </dgm:pt>
    <dgm:pt modelId="{77BDB1FB-336D-4001-8029-EDAE604F0141}" type="sibTrans" cxnId="{E3F0B8DE-CC9B-44B9-8BB3-550CD2A41E81}">
      <dgm:prSet/>
      <dgm:spPr/>
      <dgm:t>
        <a:bodyPr/>
        <a:lstStyle/>
        <a:p>
          <a:endParaRPr lang="ru-RU"/>
        </a:p>
      </dgm:t>
    </dgm:pt>
    <dgm:pt modelId="{56ED0607-AD5F-4CF1-BFBC-39FCD0C7BD80}">
      <dgm:prSet phldrT="[Текст]"/>
      <dgm:spPr/>
      <dgm:t>
        <a:bodyPr/>
        <a:lstStyle/>
        <a:p>
          <a:r>
            <a:rPr lang="ru-RU" dirty="0" smtClean="0"/>
            <a:t>Факт исполнения составил </a:t>
          </a:r>
        </a:p>
        <a:p>
          <a:r>
            <a:rPr lang="ru-RU" dirty="0" smtClean="0"/>
            <a:t>5025,9  тыс.руб. </a:t>
          </a:r>
          <a:endParaRPr lang="ru-RU" dirty="0"/>
        </a:p>
      </dgm:t>
    </dgm:pt>
    <dgm:pt modelId="{B76CF536-4861-4662-83C0-387F09EEFE48}" type="parTrans" cxnId="{4DCA387A-CB25-44FC-8399-488B688DDE68}">
      <dgm:prSet/>
      <dgm:spPr/>
      <dgm:t>
        <a:bodyPr/>
        <a:lstStyle/>
        <a:p>
          <a:endParaRPr lang="ru-RU"/>
        </a:p>
      </dgm:t>
    </dgm:pt>
    <dgm:pt modelId="{353B6CDE-B96F-4B2E-A838-1ECD6C66EF81}" type="sibTrans" cxnId="{4DCA387A-CB25-44FC-8399-488B688DDE68}">
      <dgm:prSet/>
      <dgm:spPr/>
      <dgm:t>
        <a:bodyPr/>
        <a:lstStyle/>
        <a:p>
          <a:endParaRPr lang="ru-RU"/>
        </a:p>
      </dgm:t>
    </dgm:pt>
    <dgm:pt modelId="{FEBF5DAD-4759-4E62-9D17-16EE07B6BD10}">
      <dgm:prSet phldrT="[Текст]"/>
      <dgm:spPr/>
      <dgm:t>
        <a:bodyPr/>
        <a:lstStyle/>
        <a:p>
          <a:r>
            <a:rPr lang="ru-RU" dirty="0" smtClean="0"/>
            <a:t>Процент исполнения составил </a:t>
          </a:r>
        </a:p>
        <a:p>
          <a:r>
            <a:rPr lang="ru-RU" dirty="0" smtClean="0"/>
            <a:t>100,6 %</a:t>
          </a:r>
          <a:endParaRPr lang="ru-RU" dirty="0"/>
        </a:p>
      </dgm:t>
    </dgm:pt>
    <dgm:pt modelId="{208B0274-D810-47AA-B78A-CF5FA81F1F06}" type="parTrans" cxnId="{F89B23DB-72F5-4411-8A5D-858EDFE1D4B5}">
      <dgm:prSet/>
      <dgm:spPr/>
      <dgm:t>
        <a:bodyPr/>
        <a:lstStyle/>
        <a:p>
          <a:endParaRPr lang="ru-RU"/>
        </a:p>
      </dgm:t>
    </dgm:pt>
    <dgm:pt modelId="{CC38B85D-8D38-4A7B-82A0-D20F1EF90559}" type="sibTrans" cxnId="{F89B23DB-72F5-4411-8A5D-858EDFE1D4B5}">
      <dgm:prSet/>
      <dgm:spPr/>
      <dgm:t>
        <a:bodyPr/>
        <a:lstStyle/>
        <a:p>
          <a:endParaRPr lang="ru-RU"/>
        </a:p>
      </dgm:t>
    </dgm:pt>
    <dgm:pt modelId="{B6912C68-9E42-49B6-9ED5-EB2B1CF0AD6E}" type="pres">
      <dgm:prSet presAssocID="{9DFF1209-EED3-4CCA-9973-5C19D4F25D7F}" presName="Name0" presStyleCnt="0">
        <dgm:presLayoutVars>
          <dgm:dir/>
          <dgm:resizeHandles val="exact"/>
        </dgm:presLayoutVars>
      </dgm:prSet>
      <dgm:spPr/>
    </dgm:pt>
    <dgm:pt modelId="{0AEEE0E0-3254-45EE-BC1D-62B1B620FB82}" type="pres">
      <dgm:prSet presAssocID="{53F786B7-D3A8-47F5-AB97-3097670A958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941B48-0EE6-4EC8-B3EA-2394703FC8DF}" type="pres">
      <dgm:prSet presAssocID="{77BDB1FB-336D-4001-8029-EDAE604F0141}" presName="sibTrans" presStyleLbl="sibTrans2D1" presStyleIdx="0" presStyleCnt="2"/>
      <dgm:spPr/>
      <dgm:t>
        <a:bodyPr/>
        <a:lstStyle/>
        <a:p>
          <a:endParaRPr lang="ru-RU"/>
        </a:p>
      </dgm:t>
    </dgm:pt>
    <dgm:pt modelId="{1125E369-05DF-4FD4-BD54-B7ACA8930715}" type="pres">
      <dgm:prSet presAssocID="{77BDB1FB-336D-4001-8029-EDAE604F0141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5C5E4C0-8AAC-4854-B5B6-4738D096C152}" type="pres">
      <dgm:prSet presAssocID="{56ED0607-AD5F-4CF1-BFBC-39FCD0C7BD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34A8DA-67F4-4B0A-BC4F-4E5F83697426}" type="pres">
      <dgm:prSet presAssocID="{353B6CDE-B96F-4B2E-A838-1ECD6C66EF81}" presName="sibTrans" presStyleLbl="sibTrans2D1" presStyleIdx="1" presStyleCnt="2"/>
      <dgm:spPr/>
      <dgm:t>
        <a:bodyPr/>
        <a:lstStyle/>
        <a:p>
          <a:endParaRPr lang="ru-RU"/>
        </a:p>
      </dgm:t>
    </dgm:pt>
    <dgm:pt modelId="{E1A56D69-D368-434D-A09F-55AB31E18567}" type="pres">
      <dgm:prSet presAssocID="{353B6CDE-B96F-4B2E-A838-1ECD6C66EF81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9E2B5DD-ED0D-4326-B228-ECBC6489D1BE}" type="pres">
      <dgm:prSet presAssocID="{FEBF5DAD-4759-4E62-9D17-16EE07B6BD1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FDCB44-6396-4397-B2D0-C940FAC20E13}" type="presOf" srcId="{56ED0607-AD5F-4CF1-BFBC-39FCD0C7BD80}" destId="{75C5E4C0-8AAC-4854-B5B6-4738D096C152}" srcOrd="0" destOrd="0" presId="urn:microsoft.com/office/officeart/2005/8/layout/process1"/>
    <dgm:cxn modelId="{4DCA387A-CB25-44FC-8399-488B688DDE68}" srcId="{9DFF1209-EED3-4CCA-9973-5C19D4F25D7F}" destId="{56ED0607-AD5F-4CF1-BFBC-39FCD0C7BD80}" srcOrd="1" destOrd="0" parTransId="{B76CF536-4861-4662-83C0-387F09EEFE48}" sibTransId="{353B6CDE-B96F-4B2E-A838-1ECD6C66EF81}"/>
    <dgm:cxn modelId="{E3F0B8DE-CC9B-44B9-8BB3-550CD2A41E81}" srcId="{9DFF1209-EED3-4CCA-9973-5C19D4F25D7F}" destId="{53F786B7-D3A8-47F5-AB97-3097670A9580}" srcOrd="0" destOrd="0" parTransId="{AA1FDBD3-78C2-45C6-A12F-4551CD0D5647}" sibTransId="{77BDB1FB-336D-4001-8029-EDAE604F0141}"/>
    <dgm:cxn modelId="{0CF8559D-69E1-4C8F-A546-03028DB2151E}" type="presOf" srcId="{353B6CDE-B96F-4B2E-A838-1ECD6C66EF81}" destId="{B534A8DA-67F4-4B0A-BC4F-4E5F83697426}" srcOrd="0" destOrd="0" presId="urn:microsoft.com/office/officeart/2005/8/layout/process1"/>
    <dgm:cxn modelId="{2A16C215-FAF1-4BB1-BA5A-531515DBA9F1}" type="presOf" srcId="{53F786B7-D3A8-47F5-AB97-3097670A9580}" destId="{0AEEE0E0-3254-45EE-BC1D-62B1B620FB82}" srcOrd="0" destOrd="0" presId="urn:microsoft.com/office/officeart/2005/8/layout/process1"/>
    <dgm:cxn modelId="{12D69D29-4F51-4FDF-99C0-AFE76F1651C6}" type="presOf" srcId="{77BDB1FB-336D-4001-8029-EDAE604F0141}" destId="{1125E369-05DF-4FD4-BD54-B7ACA8930715}" srcOrd="1" destOrd="0" presId="urn:microsoft.com/office/officeart/2005/8/layout/process1"/>
    <dgm:cxn modelId="{23AA5303-C9FF-4294-8A21-D7E2DFFA4D52}" type="presOf" srcId="{9DFF1209-EED3-4CCA-9973-5C19D4F25D7F}" destId="{B6912C68-9E42-49B6-9ED5-EB2B1CF0AD6E}" srcOrd="0" destOrd="0" presId="urn:microsoft.com/office/officeart/2005/8/layout/process1"/>
    <dgm:cxn modelId="{13D4DBB4-B5D4-4A31-A9E1-88DF4B817212}" type="presOf" srcId="{77BDB1FB-336D-4001-8029-EDAE604F0141}" destId="{35941B48-0EE6-4EC8-B3EA-2394703FC8DF}" srcOrd="0" destOrd="0" presId="urn:microsoft.com/office/officeart/2005/8/layout/process1"/>
    <dgm:cxn modelId="{DB1C2A90-DA13-4C09-9785-002C8C418062}" type="presOf" srcId="{353B6CDE-B96F-4B2E-A838-1ECD6C66EF81}" destId="{E1A56D69-D368-434D-A09F-55AB31E18567}" srcOrd="1" destOrd="0" presId="urn:microsoft.com/office/officeart/2005/8/layout/process1"/>
    <dgm:cxn modelId="{F89B23DB-72F5-4411-8A5D-858EDFE1D4B5}" srcId="{9DFF1209-EED3-4CCA-9973-5C19D4F25D7F}" destId="{FEBF5DAD-4759-4E62-9D17-16EE07B6BD10}" srcOrd="2" destOrd="0" parTransId="{208B0274-D810-47AA-B78A-CF5FA81F1F06}" sibTransId="{CC38B85D-8D38-4A7B-82A0-D20F1EF90559}"/>
    <dgm:cxn modelId="{11AD5EE7-9F7A-4DEC-96E0-3F97DCE27C2A}" type="presOf" srcId="{FEBF5DAD-4759-4E62-9D17-16EE07B6BD10}" destId="{69E2B5DD-ED0D-4326-B228-ECBC6489D1BE}" srcOrd="0" destOrd="0" presId="urn:microsoft.com/office/officeart/2005/8/layout/process1"/>
    <dgm:cxn modelId="{C034B544-823E-41A5-BB65-B92FC68128A1}" type="presParOf" srcId="{B6912C68-9E42-49B6-9ED5-EB2B1CF0AD6E}" destId="{0AEEE0E0-3254-45EE-BC1D-62B1B620FB82}" srcOrd="0" destOrd="0" presId="urn:microsoft.com/office/officeart/2005/8/layout/process1"/>
    <dgm:cxn modelId="{AE3B65D8-5105-492F-8EFB-B63A530424C0}" type="presParOf" srcId="{B6912C68-9E42-49B6-9ED5-EB2B1CF0AD6E}" destId="{35941B48-0EE6-4EC8-B3EA-2394703FC8DF}" srcOrd="1" destOrd="0" presId="urn:microsoft.com/office/officeart/2005/8/layout/process1"/>
    <dgm:cxn modelId="{749A087B-56D3-44BA-AD3B-612BF9F1A60C}" type="presParOf" srcId="{35941B48-0EE6-4EC8-B3EA-2394703FC8DF}" destId="{1125E369-05DF-4FD4-BD54-B7ACA8930715}" srcOrd="0" destOrd="0" presId="urn:microsoft.com/office/officeart/2005/8/layout/process1"/>
    <dgm:cxn modelId="{95CF8CCC-FD9F-4C15-A1FA-9A3C3214F7FE}" type="presParOf" srcId="{B6912C68-9E42-49B6-9ED5-EB2B1CF0AD6E}" destId="{75C5E4C0-8AAC-4854-B5B6-4738D096C152}" srcOrd="2" destOrd="0" presId="urn:microsoft.com/office/officeart/2005/8/layout/process1"/>
    <dgm:cxn modelId="{AD3E8039-ACA5-46E5-9EBD-C118293F5A5A}" type="presParOf" srcId="{B6912C68-9E42-49B6-9ED5-EB2B1CF0AD6E}" destId="{B534A8DA-67F4-4B0A-BC4F-4E5F83697426}" srcOrd="3" destOrd="0" presId="urn:microsoft.com/office/officeart/2005/8/layout/process1"/>
    <dgm:cxn modelId="{5C5BF7FF-72B8-43E7-B53A-B57F5CF514ED}" type="presParOf" srcId="{B534A8DA-67F4-4B0A-BC4F-4E5F83697426}" destId="{E1A56D69-D368-434D-A09F-55AB31E18567}" srcOrd="0" destOrd="0" presId="urn:microsoft.com/office/officeart/2005/8/layout/process1"/>
    <dgm:cxn modelId="{7086BBC0-E86A-4F22-AC2A-16DFBD73D92D}" type="presParOf" srcId="{B6912C68-9E42-49B6-9ED5-EB2B1CF0AD6E}" destId="{69E2B5DD-ED0D-4326-B228-ECBC6489D1B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898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2137,2 тыс.руб.</a:t>
          </a:r>
          <a:endParaRPr lang="ru-RU" sz="1800" kern="1200" dirty="0"/>
        </a:p>
      </dsp:txBody>
      <dsp:txXfrm>
        <a:off x="6898" y="1231663"/>
        <a:ext cx="2061861" cy="1353096"/>
      </dsp:txXfrm>
    </dsp:sp>
    <dsp:sp modelId="{35941B48-0EE6-4EC8-B3EA-2394703FC8DF}">
      <dsp:nvSpPr>
        <dsp:cNvPr id="0" name=""/>
        <dsp:cNvSpPr/>
      </dsp:nvSpPr>
      <dsp:spPr>
        <a:xfrm>
          <a:off x="2274946" y="1652541"/>
          <a:ext cx="437114" cy="511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274946" y="1652541"/>
        <a:ext cx="437114" cy="511341"/>
      </dsp:txXfrm>
    </dsp:sp>
    <dsp:sp modelId="{75C5E4C0-8AAC-4854-B5B6-4738D096C152}">
      <dsp:nvSpPr>
        <dsp:cNvPr id="0" name=""/>
        <dsp:cNvSpPr/>
      </dsp:nvSpPr>
      <dsp:spPr>
        <a:xfrm>
          <a:off x="2893505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2170,0 тыс.руб. </a:t>
          </a:r>
          <a:endParaRPr lang="ru-RU" sz="1800" kern="1200" dirty="0"/>
        </a:p>
      </dsp:txBody>
      <dsp:txXfrm>
        <a:off x="2893505" y="1231663"/>
        <a:ext cx="2061861" cy="1353096"/>
      </dsp:txXfrm>
    </dsp:sp>
    <dsp:sp modelId="{B534A8DA-67F4-4B0A-BC4F-4E5F83697426}">
      <dsp:nvSpPr>
        <dsp:cNvPr id="0" name=""/>
        <dsp:cNvSpPr/>
      </dsp:nvSpPr>
      <dsp:spPr>
        <a:xfrm>
          <a:off x="5161553" y="1652541"/>
          <a:ext cx="437114" cy="51134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5161553" y="1652541"/>
        <a:ext cx="437114" cy="511341"/>
      </dsp:txXfrm>
    </dsp:sp>
    <dsp:sp modelId="{69E2B5DD-ED0D-4326-B228-ECBC6489D1BE}">
      <dsp:nvSpPr>
        <dsp:cNvPr id="0" name=""/>
        <dsp:cNvSpPr/>
      </dsp:nvSpPr>
      <dsp:spPr>
        <a:xfrm>
          <a:off x="5780111" y="1231663"/>
          <a:ext cx="2061861" cy="13530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101,5 %</a:t>
          </a:r>
          <a:endParaRPr lang="ru-RU" sz="1800" kern="1200" dirty="0"/>
        </a:p>
      </dsp:txBody>
      <dsp:txXfrm>
        <a:off x="5780111" y="1231663"/>
        <a:ext cx="2061861" cy="135309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645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2857,9 тыс.руб.</a:t>
          </a:r>
          <a:endParaRPr lang="ru-RU" sz="1800" kern="1200" dirty="0"/>
        </a:p>
      </dsp:txBody>
      <dsp:txXfrm>
        <a:off x="6645" y="1156552"/>
        <a:ext cx="1986197" cy="1359303"/>
      </dsp:txXfrm>
    </dsp:sp>
    <dsp:sp modelId="{35941B48-0EE6-4EC8-B3EA-2394703FC8DF}">
      <dsp:nvSpPr>
        <dsp:cNvPr id="0" name=""/>
        <dsp:cNvSpPr/>
      </dsp:nvSpPr>
      <dsp:spPr>
        <a:xfrm>
          <a:off x="2191462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191462" y="1589915"/>
        <a:ext cx="421073" cy="492576"/>
      </dsp:txXfrm>
    </dsp:sp>
    <dsp:sp modelId="{75C5E4C0-8AAC-4854-B5B6-4738D096C152}">
      <dsp:nvSpPr>
        <dsp:cNvPr id="0" name=""/>
        <dsp:cNvSpPr/>
      </dsp:nvSpPr>
      <dsp:spPr>
        <a:xfrm>
          <a:off x="2787321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2855,9 тыс.руб. </a:t>
          </a:r>
          <a:endParaRPr lang="ru-RU" sz="1800" kern="1200" dirty="0"/>
        </a:p>
      </dsp:txBody>
      <dsp:txXfrm>
        <a:off x="2787321" y="1156552"/>
        <a:ext cx="1986197" cy="1359303"/>
      </dsp:txXfrm>
    </dsp:sp>
    <dsp:sp modelId="{B534A8DA-67F4-4B0A-BC4F-4E5F83697426}">
      <dsp:nvSpPr>
        <dsp:cNvPr id="0" name=""/>
        <dsp:cNvSpPr/>
      </dsp:nvSpPr>
      <dsp:spPr>
        <a:xfrm>
          <a:off x="4972138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972138" y="1589915"/>
        <a:ext cx="421073" cy="492576"/>
      </dsp:txXfrm>
    </dsp:sp>
    <dsp:sp modelId="{69E2B5DD-ED0D-4326-B228-ECBC6489D1BE}">
      <dsp:nvSpPr>
        <dsp:cNvPr id="0" name=""/>
        <dsp:cNvSpPr/>
      </dsp:nvSpPr>
      <dsp:spPr>
        <a:xfrm>
          <a:off x="5567997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99,9 %</a:t>
          </a:r>
          <a:endParaRPr lang="ru-RU" sz="1800" kern="1200" dirty="0"/>
        </a:p>
      </dsp:txBody>
      <dsp:txXfrm>
        <a:off x="5567997" y="1156552"/>
        <a:ext cx="1986197" cy="135930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EEE0E0-3254-45EE-BC1D-62B1B620FB82}">
      <dsp:nvSpPr>
        <dsp:cNvPr id="0" name=""/>
        <dsp:cNvSpPr/>
      </dsp:nvSpPr>
      <dsp:spPr>
        <a:xfrm>
          <a:off x="6645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Уточненный план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4995,2 тыс.руб.</a:t>
          </a:r>
          <a:endParaRPr lang="ru-RU" sz="1800" kern="1200" dirty="0"/>
        </a:p>
      </dsp:txBody>
      <dsp:txXfrm>
        <a:off x="6645" y="1156552"/>
        <a:ext cx="1986197" cy="1359303"/>
      </dsp:txXfrm>
    </dsp:sp>
    <dsp:sp modelId="{35941B48-0EE6-4EC8-B3EA-2394703FC8DF}">
      <dsp:nvSpPr>
        <dsp:cNvPr id="0" name=""/>
        <dsp:cNvSpPr/>
      </dsp:nvSpPr>
      <dsp:spPr>
        <a:xfrm>
          <a:off x="2191462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191462" y="1589915"/>
        <a:ext cx="421073" cy="492576"/>
      </dsp:txXfrm>
    </dsp:sp>
    <dsp:sp modelId="{75C5E4C0-8AAC-4854-B5B6-4738D096C152}">
      <dsp:nvSpPr>
        <dsp:cNvPr id="0" name=""/>
        <dsp:cNvSpPr/>
      </dsp:nvSpPr>
      <dsp:spPr>
        <a:xfrm>
          <a:off x="2787321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Факт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5025,9  тыс.руб. </a:t>
          </a:r>
          <a:endParaRPr lang="ru-RU" sz="1800" kern="1200" dirty="0"/>
        </a:p>
      </dsp:txBody>
      <dsp:txXfrm>
        <a:off x="2787321" y="1156552"/>
        <a:ext cx="1986197" cy="1359303"/>
      </dsp:txXfrm>
    </dsp:sp>
    <dsp:sp modelId="{B534A8DA-67F4-4B0A-BC4F-4E5F83697426}">
      <dsp:nvSpPr>
        <dsp:cNvPr id="0" name=""/>
        <dsp:cNvSpPr/>
      </dsp:nvSpPr>
      <dsp:spPr>
        <a:xfrm>
          <a:off x="4972138" y="1589915"/>
          <a:ext cx="421073" cy="49257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4972138" y="1589915"/>
        <a:ext cx="421073" cy="492576"/>
      </dsp:txXfrm>
    </dsp:sp>
    <dsp:sp modelId="{69E2B5DD-ED0D-4326-B228-ECBC6489D1BE}">
      <dsp:nvSpPr>
        <dsp:cNvPr id="0" name=""/>
        <dsp:cNvSpPr/>
      </dsp:nvSpPr>
      <dsp:spPr>
        <a:xfrm>
          <a:off x="5567997" y="1156552"/>
          <a:ext cx="1986197" cy="13593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Процент исполнения составил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100,6 %</a:t>
          </a:r>
          <a:endParaRPr lang="ru-RU" sz="1800" kern="1200" dirty="0"/>
        </a:p>
      </dsp:txBody>
      <dsp:txXfrm>
        <a:off x="5567997" y="1156552"/>
        <a:ext cx="1986197" cy="13593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FA570B-4DEC-4A83-A93C-6D2CEAB715D7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8F38F0-4F49-429C-8D29-B9B2BA7DB4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2476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Новая папка (7)\4xn3wsdJ0x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8892480" cy="6552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640960" cy="2484276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БЮДЖЕТА СУРГОДЬСКОГО СЕЛЬСКОГО</a:t>
            </a:r>
            <a:b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ПОСЕЛЕНИЯ ТОРБЕЕВСКОГО МУНИЦИПАЛЬНОГО РАЙОНА </a:t>
            </a:r>
          </a:p>
          <a:p>
            <a:pPr algn="ctr"/>
            <a:r>
              <a:rPr lang="ru-RU" sz="4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2022 ГОД</a:t>
            </a:r>
            <a:endParaRPr lang="ru-RU" sz="4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40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568952" cy="4713704"/>
          </a:xfrm>
        </p:spPr>
        <p:txBody>
          <a:bodyPr>
            <a:normAutofit fontScale="92500" lnSpcReduction="10000"/>
          </a:bodyPr>
          <a:lstStyle/>
          <a:p>
            <a:pPr marL="45720" indent="0"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   Бюджет </a:t>
            </a:r>
            <a:r>
              <a:rPr lang="ru-RU" sz="33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сельского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5025,9 тыс.руб.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100,6 %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к годовому плану и по расходам в сумме 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4829,8 тыс.руб.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97,5 %.</a:t>
            </a:r>
          </a:p>
          <a:p>
            <a:pPr marL="45720" indent="0" algn="just">
              <a:buNone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      Профицит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 итогам исполнения бюджета за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год составил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196,1 тыс.руб.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 сравнению с аналогичным периодом прошлого года наблюдается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увеличение поступления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доходов в бюджет поселения на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2327,3 тыс.руб., 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по расходам исполнение увеличилось на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2200,1 тыс.руб.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9561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416824" cy="1440160"/>
          </a:xfrm>
        </p:spPr>
        <p:txBody>
          <a:bodyPr>
            <a:normAutofit fontScale="90000"/>
          </a:bodyPr>
          <a:lstStyle/>
          <a:p>
            <a:pPr marL="0" lvl="0" indent="0" algn="ctr" defTabSz="449263" fontAlgn="base">
              <a:spcAft>
                <a:spcPct val="0"/>
              </a:spcAft>
              <a:buNone/>
            </a:pP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СТРУКТУРА ДОХОДОВ     </a:t>
            </a:r>
            <a:b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</a:b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поступивших в бюджет </a:t>
            </a:r>
            <a:r>
              <a:rPr lang="ru-RU" sz="2400" b="0" dirty="0" err="1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Сургодьского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сельского поселения 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Торбеевского муниципального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района за </a:t>
            </a:r>
            <a:r>
              <a:rPr lang="ru-RU" sz="2400" b="0" dirty="0" smtClean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2022 </a:t>
            </a:r>
            <a: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  <a:t>год</a:t>
            </a:r>
            <a:br>
              <a:rPr lang="ru-RU" sz="2400" b="0" dirty="0">
                <a:solidFill>
                  <a:srgbClr val="000000"/>
                </a:solidFill>
                <a:effectLst/>
                <a:latin typeface="Times New Roman" pitchFamily="16" charset="0"/>
                <a:ea typeface="SimSun" charset="-122"/>
                <a:cs typeface="Times New Roman" pitchFamily="16" charset="0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2037427437"/>
              </p:ext>
            </p:extLst>
          </p:nvPr>
        </p:nvGraphicFramePr>
        <p:xfrm>
          <a:off x="1187624" y="1844824"/>
          <a:ext cx="7389440" cy="3889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360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08912" cy="1584176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Налоговые и неналоговые доходы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2165704147"/>
              </p:ext>
            </p:extLst>
          </p:nvPr>
        </p:nvGraphicFramePr>
        <p:xfrm>
          <a:off x="683568" y="2348880"/>
          <a:ext cx="7848872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72597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352928" cy="5721816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Налоговые и неналоговые доходы бюджета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Сургодского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сельского поселения Торбеевского муниципального района за 2022 год исполнены в сумме 2170,0 тыс. руб. или 101,5 % к утвержденным бюджетным назначениям.</a:t>
            </a:r>
          </a:p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Наибольший удельный вес занимают: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Налоги на доходы физических лиц в сумме 16,3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Единый сельскохозяйственный налог в сумме 8,5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Налог на имущество физических лиц в сумме 21,8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Земельный налог в сумме 702,2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Доходы от использования имущества, находящегося в муниципальной собственности (арендная плата)  70,0 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Доход от продажи земельных участков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1129,5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750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Поступление налоговых и неналоговых доходов за 2022 год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297659603"/>
              </p:ext>
            </p:extLst>
          </p:nvPr>
        </p:nvGraphicFramePr>
        <p:xfrm>
          <a:off x="539551" y="1628799"/>
          <a:ext cx="6840759" cy="4878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9"/>
                <a:gridCol w="1224136"/>
                <a:gridCol w="1411355"/>
                <a:gridCol w="1612979"/>
              </a:tblGrid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  2022 год поступления составили 2170,0 тыс.руб.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за 2022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Единый сельскохозяйственный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налог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5,5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 на имущество физических лиц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702,2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 продажи земельных участков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1129,5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75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неналоговые доходы (средства самообложения граждан 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05557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80920" cy="1368152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>Безвозмездные поступления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2422248678"/>
              </p:ext>
            </p:extLst>
          </p:nvPr>
        </p:nvGraphicFramePr>
        <p:xfrm>
          <a:off x="683568" y="2276872"/>
          <a:ext cx="756084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63285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17432" cy="5073744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Безвозмездные поступления бюджета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сельского поселения Торбеевского муниципального района за 2022 год составили                    2855,9 тыс. руб. и включают в себя: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Субсидии бюджетам бюджетной системы Российской Федерации составила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490,3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Субвенция бюджетам бюджетной системы Российской Федерации составила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95,5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585,0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Иные межбюджетные трансферты составили         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1686,6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871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13690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Безвозмездные поступления поступившие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бюджет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сельского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поселения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района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2022 году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728854466"/>
              </p:ext>
            </p:extLst>
          </p:nvPr>
        </p:nvGraphicFramePr>
        <p:xfrm>
          <a:off x="395536" y="1700808"/>
          <a:ext cx="892899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92419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352928" cy="1143000"/>
          </a:xfrm>
          <a:effectLst/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Сургодьского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сельского поселения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Торбеевского муниципального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района за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2022 год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Доходы всего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013680528"/>
              </p:ext>
            </p:extLst>
          </p:nvPr>
        </p:nvGraphicFramePr>
        <p:xfrm>
          <a:off x="683568" y="2276872"/>
          <a:ext cx="7560840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3632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Расходы бюджета Краснопольского сельского поселения Торбеевского муниципального района за 2022 год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663757160"/>
              </p:ext>
            </p:extLst>
          </p:nvPr>
        </p:nvGraphicFramePr>
        <p:xfrm>
          <a:off x="395536" y="1628800"/>
          <a:ext cx="8352928" cy="4824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82973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512511" cy="713016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Расходы бюджета 2022 года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559007633"/>
              </p:ext>
            </p:extLst>
          </p:nvPr>
        </p:nvGraphicFramePr>
        <p:xfrm>
          <a:off x="395536" y="980728"/>
          <a:ext cx="8496944" cy="4194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2448272"/>
                <a:gridCol w="1728192"/>
                <a:gridCol w="1872208"/>
              </a:tblGrid>
              <a:tr h="60649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Утвержденные бюджетные назначения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(%)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2229,5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2119,3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932,9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932,4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1535,6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1525,1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405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158,6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156,9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40500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3790" y="620688"/>
            <a:ext cx="739660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  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Данная информация размещена </a:t>
            </a:r>
            <a:r>
              <a:rPr lang="ru-RU" sz="3500" b="1" dirty="0">
                <a:solidFill>
                  <a:schemeClr val="accent4">
                    <a:lumMod val="50000"/>
                  </a:schemeClr>
                </a:solidFill>
              </a:rPr>
              <a:t>на официальном сайте Администрации Торбеевского муниципального района по адресу: torbeevo-rm.ru на странице </a:t>
            </a:r>
            <a:r>
              <a:rPr lang="ru-RU" sz="3500" b="1" dirty="0" err="1" smtClean="0">
                <a:solidFill>
                  <a:schemeClr val="accent4">
                    <a:lumMod val="50000"/>
                  </a:schemeClr>
                </a:solidFill>
              </a:rPr>
              <a:t>Сургодьского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3500" b="1" dirty="0">
                <a:solidFill>
                  <a:schemeClr val="accent4">
                    <a:lumMod val="50000"/>
                  </a:schemeClr>
                </a:solidFill>
              </a:rPr>
              <a:t>сельского поселения</a:t>
            </a:r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pPr algn="ctr"/>
            <a:endParaRPr lang="ru-RU" sz="3500" b="1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ru-RU" sz="3500" b="1" dirty="0" smtClean="0">
                <a:solidFill>
                  <a:schemeClr val="accent4">
                    <a:lumMod val="50000"/>
                  </a:schemeClr>
                </a:solidFill>
              </a:rPr>
              <a:t>БЛАГОДАРИМ ЗА ВНИМАНИЕ !</a:t>
            </a:r>
            <a:endParaRPr lang="ru-RU" sz="35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755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832</TotalTime>
  <Words>557</Words>
  <Application>Microsoft Office PowerPoint</Application>
  <PresentationFormat>Экран (4:3)</PresentationFormat>
  <Paragraphs>126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Слайд 1</vt:lpstr>
      <vt:lpstr>Слайд 2</vt:lpstr>
      <vt:lpstr>СТРУКТУРА ДОХОДОВ      поступивших в бюджет Сургодьского сельского поселения Торбеевского муниципального района за 2022 год </vt:lpstr>
      <vt:lpstr>Доходы бюджета Сургодьского сельского поселения Торбеевского муниципального района за 2022 год  Налоговые и неналоговые доходы </vt:lpstr>
      <vt:lpstr>Слайд 5</vt:lpstr>
      <vt:lpstr>Поступление налоговых и неналоговых доходов за 2022 год </vt:lpstr>
      <vt:lpstr>Доходы бюджета Сургодьского сельского поселения Торбеевского муниципального района за 2022 год  Безвозмездные поступления</vt:lpstr>
      <vt:lpstr>Слайд 8</vt:lpstr>
      <vt:lpstr>Безвозмездные поступления поступившие в бюджет Сургодьского сельского поселения Торбеевского муниципального района в 2022 году </vt:lpstr>
      <vt:lpstr>Доходы бюджета Сургодьского сельского поселения Торбеевского муниципального района за 2022 год  Доходы всего</vt:lpstr>
      <vt:lpstr>Расходы бюджета Краснопольского сельского поселения Торбеевского муниципального района за 2022 год  </vt:lpstr>
      <vt:lpstr>Расходы бюджета 2022 года (тыс.руб.)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Большемечетновского сельского поселения Семикаракорского района за 2022 год</dc:title>
  <dc:creator>Admin</dc:creator>
  <cp:lastModifiedBy>Администрация</cp:lastModifiedBy>
  <cp:revision>82</cp:revision>
  <dcterms:created xsi:type="dcterms:W3CDTF">2023-02-27T11:10:59Z</dcterms:created>
  <dcterms:modified xsi:type="dcterms:W3CDTF">2023-04-26T17:09:34Z</dcterms:modified>
</cp:coreProperties>
</file>