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2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4" r:id="rId6"/>
    <p:sldId id="266" r:id="rId7"/>
    <p:sldId id="261" r:id="rId8"/>
    <p:sldId id="265" r:id="rId9"/>
    <p:sldId id="267" r:id="rId10"/>
    <p:sldId id="263" r:id="rId11"/>
    <p:sldId id="260" r:id="rId12"/>
    <p:sldId id="268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Доходы бюджета (</a:t>
            </a:r>
            <a:r>
              <a:rPr lang="ru-RU" dirty="0" err="1" smtClean="0"/>
              <a:t>тыс.руб</a:t>
            </a:r>
            <a:r>
              <a:rPr lang="ru-RU" dirty="0" smtClean="0"/>
              <a:t>.)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2257,6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2109,2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2257.6</c:v>
                </c:pt>
                <c:pt idx="1">
                  <c:v>2109.1999999999998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0337182517354706"/>
          <c:y val="0.11851259682901578"/>
          <c:w val="0.42408919170271397"/>
          <c:h val="0.8533705594708478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(тыс.руб.)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259,3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277,1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1477,3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1477,3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259.3</c:v>
                </c:pt>
                <c:pt idx="1">
                  <c:v>277.10000000000002</c:v>
                </c:pt>
                <c:pt idx="2">
                  <c:v>0.2</c:v>
                </c:pt>
                <c:pt idx="3">
                  <c:v>95.3</c:v>
                </c:pt>
                <c:pt idx="4">
                  <c:v>1477.3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87559552"/>
        <c:axId val="94672000"/>
      </c:barChart>
      <c:catAx>
        <c:axId val="87559552"/>
        <c:scaling>
          <c:orientation val="minMax"/>
        </c:scaling>
        <c:delete val="0"/>
        <c:axPos val="l"/>
        <c:majorTickMark val="none"/>
        <c:minorTickMark val="none"/>
        <c:tickLblPos val="nextTo"/>
        <c:crossAx val="94672000"/>
        <c:crosses val="autoZero"/>
        <c:auto val="1"/>
        <c:lblAlgn val="ctr"/>
        <c:lblOffset val="100"/>
        <c:noMultiLvlLbl val="0"/>
      </c:catAx>
      <c:valAx>
        <c:axId val="946720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7559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9661594114063958E-2"/>
          <c:y val="0.20869555304293572"/>
          <c:w val="0.38045712832673761"/>
          <c:h val="0.6587020303511115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 (тыс.руб.)</c:v>
                </c:pt>
              </c:strCache>
            </c:strRef>
          </c:tx>
          <c:explosion val="45"/>
          <c:dLbls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Обслуживание муниципального долга</c:v>
                </c:pt>
                <c:pt idx="6">
                  <c:v>Социальная политика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2011.7</c:v>
                </c:pt>
                <c:pt idx="1">
                  <c:v>95.3</c:v>
                </c:pt>
                <c:pt idx="2">
                  <c:v>64.400000000000006</c:v>
                </c:pt>
                <c:pt idx="3">
                  <c:v>1289.9000000000001</c:v>
                </c:pt>
                <c:pt idx="4">
                  <c:v>581.5</c:v>
                </c:pt>
                <c:pt idx="5">
                  <c:v>0.4</c:v>
                </c:pt>
                <c:pt idx="6">
                  <c:v>213.4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ayout>
        <c:manualLayout>
          <c:xMode val="edge"/>
          <c:yMode val="edge"/>
          <c:x val="0.47171434974657989"/>
          <c:y val="9.0461775072623582E-2"/>
          <c:w val="0.51573951074401692"/>
          <c:h val="0.9095382249273764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2111,1 </a:t>
          </a:r>
          <a:r>
            <a:rPr lang="ru-RU" dirty="0" err="1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2257,6 </a:t>
          </a:r>
          <a:r>
            <a:rPr lang="ru-RU" dirty="0" err="1" smtClean="0"/>
            <a:t>тыс.руб</a:t>
          </a:r>
          <a:r>
            <a:rPr lang="ru-RU" dirty="0" smtClean="0"/>
            <a:t>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106,9 %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5E2740-10A3-42D9-9AD2-A8B416543B73}" type="presOf" srcId="{353B6CDE-B96F-4B2E-A838-1ECD6C66EF81}" destId="{B534A8DA-67F4-4B0A-BC4F-4E5F83697426}" srcOrd="0" destOrd="0" presId="urn:microsoft.com/office/officeart/2005/8/layout/process1"/>
    <dgm:cxn modelId="{325FCCC6-115C-4A3D-AE78-47D1FAD5AFCD}" type="presOf" srcId="{53F786B7-D3A8-47F5-AB97-3097670A9580}" destId="{0AEEE0E0-3254-45EE-BC1D-62B1B620FB82}" srcOrd="0" destOrd="0" presId="urn:microsoft.com/office/officeart/2005/8/layout/process1"/>
    <dgm:cxn modelId="{FA9E4299-1B8C-4E05-9E93-26750721D508}" type="presOf" srcId="{77BDB1FB-336D-4001-8029-EDAE604F0141}" destId="{1125E369-05DF-4FD4-BD54-B7ACA8930715}" srcOrd="1" destOrd="0" presId="urn:microsoft.com/office/officeart/2005/8/layout/process1"/>
    <dgm:cxn modelId="{B73FCD67-B1F2-491A-86AC-A95885BC35FB}" type="presOf" srcId="{FEBF5DAD-4759-4E62-9D17-16EE07B6BD10}" destId="{69E2B5DD-ED0D-4326-B228-ECBC6489D1BE}" srcOrd="0" destOrd="0" presId="urn:microsoft.com/office/officeart/2005/8/layout/process1"/>
    <dgm:cxn modelId="{75FB4FA3-ACA7-420A-BFD1-8FEAFE644B7D}" type="presOf" srcId="{9DFF1209-EED3-4CCA-9973-5C19D4F25D7F}" destId="{B6912C68-9E42-49B6-9ED5-EB2B1CF0AD6E}" srcOrd="0" destOrd="0" presId="urn:microsoft.com/office/officeart/2005/8/layout/process1"/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EE4B2927-F466-49B7-BA07-EEEA3FDDE8CB}" type="presOf" srcId="{56ED0607-AD5F-4CF1-BFBC-39FCD0C7BD80}" destId="{75C5E4C0-8AAC-4854-B5B6-4738D096C152}" srcOrd="0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36C1BB71-64E4-42F3-AEDB-40AA8ED28272}" type="presOf" srcId="{353B6CDE-B96F-4B2E-A838-1ECD6C66EF81}" destId="{E1A56D69-D368-434D-A09F-55AB31E18567}" srcOrd="1" destOrd="0" presId="urn:microsoft.com/office/officeart/2005/8/layout/process1"/>
    <dgm:cxn modelId="{2ADB4192-1DC7-4496-A46A-335154B40F8E}" type="presOf" srcId="{77BDB1FB-336D-4001-8029-EDAE604F0141}" destId="{35941B48-0EE6-4EC8-B3EA-2394703FC8DF}" srcOrd="0" destOrd="0" presId="urn:microsoft.com/office/officeart/2005/8/layout/process1"/>
    <dgm:cxn modelId="{E7BACA10-5CA2-4EDD-B6DD-F07389CF4A18}" type="presParOf" srcId="{B6912C68-9E42-49B6-9ED5-EB2B1CF0AD6E}" destId="{0AEEE0E0-3254-45EE-BC1D-62B1B620FB82}" srcOrd="0" destOrd="0" presId="urn:microsoft.com/office/officeart/2005/8/layout/process1"/>
    <dgm:cxn modelId="{27E00D52-4C49-4AC8-AC23-44F9F6C23781}" type="presParOf" srcId="{B6912C68-9E42-49B6-9ED5-EB2B1CF0AD6E}" destId="{35941B48-0EE6-4EC8-B3EA-2394703FC8DF}" srcOrd="1" destOrd="0" presId="urn:microsoft.com/office/officeart/2005/8/layout/process1"/>
    <dgm:cxn modelId="{664EC13F-85A5-476B-AFB4-13EF196827DA}" type="presParOf" srcId="{35941B48-0EE6-4EC8-B3EA-2394703FC8DF}" destId="{1125E369-05DF-4FD4-BD54-B7ACA8930715}" srcOrd="0" destOrd="0" presId="urn:microsoft.com/office/officeart/2005/8/layout/process1"/>
    <dgm:cxn modelId="{3601A1F0-056F-4911-B112-06286E0102EB}" type="presParOf" srcId="{B6912C68-9E42-49B6-9ED5-EB2B1CF0AD6E}" destId="{75C5E4C0-8AAC-4854-B5B6-4738D096C152}" srcOrd="2" destOrd="0" presId="urn:microsoft.com/office/officeart/2005/8/layout/process1"/>
    <dgm:cxn modelId="{1D78FEE3-E5A5-4F51-AE7F-0647B3B305AF}" type="presParOf" srcId="{B6912C68-9E42-49B6-9ED5-EB2B1CF0AD6E}" destId="{B534A8DA-67F4-4B0A-BC4F-4E5F83697426}" srcOrd="3" destOrd="0" presId="urn:microsoft.com/office/officeart/2005/8/layout/process1"/>
    <dgm:cxn modelId="{A9525D66-BEB0-4AF9-AEAF-8DC43D91DA34}" type="presParOf" srcId="{B534A8DA-67F4-4B0A-BC4F-4E5F83697426}" destId="{E1A56D69-D368-434D-A09F-55AB31E18567}" srcOrd="0" destOrd="0" presId="urn:microsoft.com/office/officeart/2005/8/layout/process1"/>
    <dgm:cxn modelId="{229EFC51-2ECC-4A7F-A7C4-077C38917FC9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2111,2 </a:t>
          </a:r>
          <a:r>
            <a:rPr lang="ru-RU" dirty="0" err="1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2109,2 </a:t>
          </a:r>
          <a:r>
            <a:rPr lang="ru-RU" dirty="0" err="1" smtClean="0"/>
            <a:t>тыс.руб</a:t>
          </a:r>
          <a:r>
            <a:rPr lang="ru-RU" dirty="0" smtClean="0"/>
            <a:t>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99,9 %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2D93BE5C-A926-48D2-9122-3D7E63BDC52B}" type="presOf" srcId="{53F786B7-D3A8-47F5-AB97-3097670A9580}" destId="{0AEEE0E0-3254-45EE-BC1D-62B1B620FB82}" srcOrd="0" destOrd="0" presId="urn:microsoft.com/office/officeart/2005/8/layout/process1"/>
    <dgm:cxn modelId="{0A44593A-73B1-4F08-920B-BC8AB8A280BD}" type="presOf" srcId="{9DFF1209-EED3-4CCA-9973-5C19D4F25D7F}" destId="{B6912C68-9E42-49B6-9ED5-EB2B1CF0AD6E}" srcOrd="0" destOrd="0" presId="urn:microsoft.com/office/officeart/2005/8/layout/process1"/>
    <dgm:cxn modelId="{3C6A1FA9-0CB0-4F0C-9AA8-87901A3BA9D4}" type="presOf" srcId="{77BDB1FB-336D-4001-8029-EDAE604F0141}" destId="{1125E369-05DF-4FD4-BD54-B7ACA8930715}" srcOrd="1" destOrd="0" presId="urn:microsoft.com/office/officeart/2005/8/layout/process1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17354BC6-E9A1-4860-B6A0-B16F71BFB06F}" type="presOf" srcId="{FEBF5DAD-4759-4E62-9D17-16EE07B6BD10}" destId="{69E2B5DD-ED0D-4326-B228-ECBC6489D1BE}" srcOrd="0" destOrd="0" presId="urn:microsoft.com/office/officeart/2005/8/layout/process1"/>
    <dgm:cxn modelId="{7E115481-1965-4AEE-987B-657F3D8D252E}" type="presOf" srcId="{77BDB1FB-336D-4001-8029-EDAE604F0141}" destId="{35941B48-0EE6-4EC8-B3EA-2394703FC8DF}" srcOrd="0" destOrd="0" presId="urn:microsoft.com/office/officeart/2005/8/layout/process1"/>
    <dgm:cxn modelId="{76529EC9-39AA-4115-BB2A-03D5FB9CAD37}" type="presOf" srcId="{56ED0607-AD5F-4CF1-BFBC-39FCD0C7BD80}" destId="{75C5E4C0-8AAC-4854-B5B6-4738D096C152}" srcOrd="0" destOrd="0" presId="urn:microsoft.com/office/officeart/2005/8/layout/process1"/>
    <dgm:cxn modelId="{E6E7214F-6198-4B97-8C6F-F33FD9D87D0B}" type="presOf" srcId="{353B6CDE-B96F-4B2E-A838-1ECD6C66EF81}" destId="{E1A56D69-D368-434D-A09F-55AB31E18567}" srcOrd="1" destOrd="0" presId="urn:microsoft.com/office/officeart/2005/8/layout/process1"/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36F6AA8F-227E-41A8-909C-02C5BECF5881}" type="presOf" srcId="{353B6CDE-B96F-4B2E-A838-1ECD6C66EF81}" destId="{B534A8DA-67F4-4B0A-BC4F-4E5F83697426}" srcOrd="0" destOrd="0" presId="urn:microsoft.com/office/officeart/2005/8/layout/process1"/>
    <dgm:cxn modelId="{0FB658D2-E61A-4BFC-98C5-2F7BB63465CE}" type="presParOf" srcId="{B6912C68-9E42-49B6-9ED5-EB2B1CF0AD6E}" destId="{0AEEE0E0-3254-45EE-BC1D-62B1B620FB82}" srcOrd="0" destOrd="0" presId="urn:microsoft.com/office/officeart/2005/8/layout/process1"/>
    <dgm:cxn modelId="{FBD6EA27-C483-4BBD-9611-10FA575C4F38}" type="presParOf" srcId="{B6912C68-9E42-49B6-9ED5-EB2B1CF0AD6E}" destId="{35941B48-0EE6-4EC8-B3EA-2394703FC8DF}" srcOrd="1" destOrd="0" presId="urn:microsoft.com/office/officeart/2005/8/layout/process1"/>
    <dgm:cxn modelId="{34445E32-C297-41E5-AFEA-8965CFD18185}" type="presParOf" srcId="{35941B48-0EE6-4EC8-B3EA-2394703FC8DF}" destId="{1125E369-05DF-4FD4-BD54-B7ACA8930715}" srcOrd="0" destOrd="0" presId="urn:microsoft.com/office/officeart/2005/8/layout/process1"/>
    <dgm:cxn modelId="{6C9B834F-5C77-40A3-BAAC-6418110D7BDA}" type="presParOf" srcId="{B6912C68-9E42-49B6-9ED5-EB2B1CF0AD6E}" destId="{75C5E4C0-8AAC-4854-B5B6-4738D096C152}" srcOrd="2" destOrd="0" presId="urn:microsoft.com/office/officeart/2005/8/layout/process1"/>
    <dgm:cxn modelId="{A5DF3209-6BE0-4775-9356-AF6C40A42F42}" type="presParOf" srcId="{B6912C68-9E42-49B6-9ED5-EB2B1CF0AD6E}" destId="{B534A8DA-67F4-4B0A-BC4F-4E5F83697426}" srcOrd="3" destOrd="0" presId="urn:microsoft.com/office/officeart/2005/8/layout/process1"/>
    <dgm:cxn modelId="{EE244D3E-8FE0-40FD-BAA7-D1C2D20C5074}" type="presParOf" srcId="{B534A8DA-67F4-4B0A-BC4F-4E5F83697426}" destId="{E1A56D69-D368-434D-A09F-55AB31E18567}" srcOrd="0" destOrd="0" presId="urn:microsoft.com/office/officeart/2005/8/layout/process1"/>
    <dgm:cxn modelId="{CD725C1B-497A-45C1-8404-2A9E4A6A95BC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4222,3 </a:t>
          </a:r>
          <a:r>
            <a:rPr lang="ru-RU" dirty="0" err="1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4366,8  </a:t>
          </a:r>
          <a:r>
            <a:rPr lang="ru-RU" dirty="0" err="1" smtClean="0"/>
            <a:t>тыс.руб</a:t>
          </a:r>
          <a:r>
            <a:rPr lang="ru-RU" dirty="0" smtClean="0"/>
            <a:t>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103,4 %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FDCB44-6396-4397-B2D0-C940FAC20E13}" type="presOf" srcId="{56ED0607-AD5F-4CF1-BFBC-39FCD0C7BD80}" destId="{75C5E4C0-8AAC-4854-B5B6-4738D096C152}" srcOrd="0" destOrd="0" presId="urn:microsoft.com/office/officeart/2005/8/layout/process1"/>
    <dgm:cxn modelId="{13D4DBB4-B5D4-4A31-A9E1-88DF4B817212}" type="presOf" srcId="{77BDB1FB-336D-4001-8029-EDAE604F0141}" destId="{35941B48-0EE6-4EC8-B3EA-2394703FC8DF}" srcOrd="0" destOrd="0" presId="urn:microsoft.com/office/officeart/2005/8/layout/process1"/>
    <dgm:cxn modelId="{12D69D29-4F51-4FDF-99C0-AFE76F1651C6}" type="presOf" srcId="{77BDB1FB-336D-4001-8029-EDAE604F0141}" destId="{1125E369-05DF-4FD4-BD54-B7ACA8930715}" srcOrd="1" destOrd="0" presId="urn:microsoft.com/office/officeart/2005/8/layout/process1"/>
    <dgm:cxn modelId="{DB1C2A90-DA13-4C09-9785-002C8C418062}" type="presOf" srcId="{353B6CDE-B96F-4B2E-A838-1ECD6C66EF81}" destId="{E1A56D69-D368-434D-A09F-55AB31E18567}" srcOrd="1" destOrd="0" presId="urn:microsoft.com/office/officeart/2005/8/layout/process1"/>
    <dgm:cxn modelId="{23AA5303-C9FF-4294-8A21-D7E2DFFA4D52}" type="presOf" srcId="{9DFF1209-EED3-4CCA-9973-5C19D4F25D7F}" destId="{B6912C68-9E42-49B6-9ED5-EB2B1CF0AD6E}" srcOrd="0" destOrd="0" presId="urn:microsoft.com/office/officeart/2005/8/layout/process1"/>
    <dgm:cxn modelId="{0CF8559D-69E1-4C8F-A546-03028DB2151E}" type="presOf" srcId="{353B6CDE-B96F-4B2E-A838-1ECD6C66EF81}" destId="{B534A8DA-67F4-4B0A-BC4F-4E5F83697426}" srcOrd="0" destOrd="0" presId="urn:microsoft.com/office/officeart/2005/8/layout/process1"/>
    <dgm:cxn modelId="{2A16C215-FAF1-4BB1-BA5A-531515DBA9F1}" type="presOf" srcId="{53F786B7-D3A8-47F5-AB97-3097670A9580}" destId="{0AEEE0E0-3254-45EE-BC1D-62B1B620FB82}" srcOrd="0" destOrd="0" presId="urn:microsoft.com/office/officeart/2005/8/layout/process1"/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11AD5EE7-9F7A-4DEC-96E0-3F97DCE27C2A}" type="presOf" srcId="{FEBF5DAD-4759-4E62-9D17-16EE07B6BD10}" destId="{69E2B5DD-ED0D-4326-B228-ECBC6489D1BE}" srcOrd="0" destOrd="0" presId="urn:microsoft.com/office/officeart/2005/8/layout/process1"/>
    <dgm:cxn modelId="{C034B544-823E-41A5-BB65-B92FC68128A1}" type="presParOf" srcId="{B6912C68-9E42-49B6-9ED5-EB2B1CF0AD6E}" destId="{0AEEE0E0-3254-45EE-BC1D-62B1B620FB82}" srcOrd="0" destOrd="0" presId="urn:microsoft.com/office/officeart/2005/8/layout/process1"/>
    <dgm:cxn modelId="{AE3B65D8-5105-492F-8EFB-B63A530424C0}" type="presParOf" srcId="{B6912C68-9E42-49B6-9ED5-EB2B1CF0AD6E}" destId="{35941B48-0EE6-4EC8-B3EA-2394703FC8DF}" srcOrd="1" destOrd="0" presId="urn:microsoft.com/office/officeart/2005/8/layout/process1"/>
    <dgm:cxn modelId="{749A087B-56D3-44BA-AD3B-612BF9F1A60C}" type="presParOf" srcId="{35941B48-0EE6-4EC8-B3EA-2394703FC8DF}" destId="{1125E369-05DF-4FD4-BD54-B7ACA8930715}" srcOrd="0" destOrd="0" presId="urn:microsoft.com/office/officeart/2005/8/layout/process1"/>
    <dgm:cxn modelId="{95CF8CCC-FD9F-4C15-A1FA-9A3C3214F7FE}" type="presParOf" srcId="{B6912C68-9E42-49B6-9ED5-EB2B1CF0AD6E}" destId="{75C5E4C0-8AAC-4854-B5B6-4738D096C152}" srcOrd="2" destOrd="0" presId="urn:microsoft.com/office/officeart/2005/8/layout/process1"/>
    <dgm:cxn modelId="{AD3E8039-ACA5-46E5-9EBD-C118293F5A5A}" type="presParOf" srcId="{B6912C68-9E42-49B6-9ED5-EB2B1CF0AD6E}" destId="{B534A8DA-67F4-4B0A-BC4F-4E5F83697426}" srcOrd="3" destOrd="0" presId="urn:microsoft.com/office/officeart/2005/8/layout/process1"/>
    <dgm:cxn modelId="{5C5BF7FF-72B8-43E7-B53A-B57F5CF514ED}" type="presParOf" srcId="{B534A8DA-67F4-4B0A-BC4F-4E5F83697426}" destId="{E1A56D69-D368-434D-A09F-55AB31E18567}" srcOrd="0" destOrd="0" presId="urn:microsoft.com/office/officeart/2005/8/layout/process1"/>
    <dgm:cxn modelId="{7086BBC0-E86A-4F22-AC2A-16DFBD73D92D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898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2111,1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</a:t>
          </a:r>
          <a:endParaRPr lang="ru-RU" sz="1800" kern="1200" dirty="0"/>
        </a:p>
      </dsp:txBody>
      <dsp:txXfrm>
        <a:off x="46529" y="1271294"/>
        <a:ext cx="1982599" cy="1273834"/>
      </dsp:txXfrm>
    </dsp:sp>
    <dsp:sp modelId="{35941B48-0EE6-4EC8-B3EA-2394703FC8DF}">
      <dsp:nvSpPr>
        <dsp:cNvPr id="0" name=""/>
        <dsp:cNvSpPr/>
      </dsp:nvSpPr>
      <dsp:spPr>
        <a:xfrm>
          <a:off x="2274946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274946" y="1754809"/>
        <a:ext cx="305980" cy="306805"/>
      </dsp:txXfrm>
    </dsp:sp>
    <dsp:sp modelId="{75C5E4C0-8AAC-4854-B5B6-4738D096C152}">
      <dsp:nvSpPr>
        <dsp:cNvPr id="0" name=""/>
        <dsp:cNvSpPr/>
      </dsp:nvSpPr>
      <dsp:spPr>
        <a:xfrm>
          <a:off x="2893505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2257,6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 </a:t>
          </a:r>
          <a:endParaRPr lang="ru-RU" sz="1800" kern="1200" dirty="0"/>
        </a:p>
      </dsp:txBody>
      <dsp:txXfrm>
        <a:off x="2933136" y="1271294"/>
        <a:ext cx="1982599" cy="1273834"/>
      </dsp:txXfrm>
    </dsp:sp>
    <dsp:sp modelId="{B534A8DA-67F4-4B0A-BC4F-4E5F83697426}">
      <dsp:nvSpPr>
        <dsp:cNvPr id="0" name=""/>
        <dsp:cNvSpPr/>
      </dsp:nvSpPr>
      <dsp:spPr>
        <a:xfrm>
          <a:off x="5161553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161553" y="1754809"/>
        <a:ext cx="305980" cy="306805"/>
      </dsp:txXfrm>
    </dsp:sp>
    <dsp:sp modelId="{69E2B5DD-ED0D-4326-B228-ECBC6489D1BE}">
      <dsp:nvSpPr>
        <dsp:cNvPr id="0" name=""/>
        <dsp:cNvSpPr/>
      </dsp:nvSpPr>
      <dsp:spPr>
        <a:xfrm>
          <a:off x="5780111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106,9 %</a:t>
          </a:r>
          <a:endParaRPr lang="ru-RU" sz="1800" kern="1200" dirty="0"/>
        </a:p>
      </dsp:txBody>
      <dsp:txXfrm>
        <a:off x="5819742" y="1271294"/>
        <a:ext cx="1982599" cy="12738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2111,2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</a:t>
          </a:r>
          <a:endParaRPr lang="ru-RU" sz="1800" kern="1200" dirty="0"/>
        </a:p>
      </dsp:txBody>
      <dsp:txXfrm>
        <a:off x="46458" y="1196365"/>
        <a:ext cx="1906571" cy="1279677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688430"/>
        <a:ext cx="294751" cy="29554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2109,2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 </a:t>
          </a:r>
          <a:endParaRPr lang="ru-RU" sz="1800" kern="1200" dirty="0"/>
        </a:p>
      </dsp:txBody>
      <dsp:txXfrm>
        <a:off x="2827134" y="1196365"/>
        <a:ext cx="1906571" cy="1279677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688430"/>
        <a:ext cx="294751" cy="29554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99,9 %</a:t>
          </a:r>
          <a:endParaRPr lang="ru-RU" sz="1800" kern="1200" dirty="0"/>
        </a:p>
      </dsp:txBody>
      <dsp:txXfrm>
        <a:off x="5607810" y="1196365"/>
        <a:ext cx="1906571" cy="12796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4222,3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</a:t>
          </a:r>
          <a:endParaRPr lang="ru-RU" sz="1800" kern="1200" dirty="0"/>
        </a:p>
      </dsp:txBody>
      <dsp:txXfrm>
        <a:off x="46458" y="1196365"/>
        <a:ext cx="1906571" cy="1279677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688430"/>
        <a:ext cx="294751" cy="29554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4366,8  </a:t>
          </a:r>
          <a:r>
            <a:rPr lang="ru-RU" sz="1800" kern="1200" dirty="0" err="1" smtClean="0"/>
            <a:t>тыс.руб</a:t>
          </a:r>
          <a:r>
            <a:rPr lang="ru-RU" sz="1800" kern="1200" dirty="0" smtClean="0"/>
            <a:t>. </a:t>
          </a:r>
          <a:endParaRPr lang="ru-RU" sz="1800" kern="1200" dirty="0"/>
        </a:p>
      </dsp:txBody>
      <dsp:txXfrm>
        <a:off x="2827134" y="1196365"/>
        <a:ext cx="1906571" cy="1279677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688430"/>
        <a:ext cx="294751" cy="29554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103,4 %</a:t>
          </a:r>
          <a:endParaRPr lang="ru-RU" sz="1800" kern="1200" dirty="0"/>
        </a:p>
      </dsp:txBody>
      <dsp:txXfrm>
        <a:off x="5607810" y="1196365"/>
        <a:ext cx="1906571" cy="12796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A570B-4DEC-4A83-A93C-6D2CEAB715D7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8F38F0-4F49-429C-8D29-B9B2BA7DB4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476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Новая папка (7)\4xn3wsdJ0x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89248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640960" cy="248427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БЮДЖЕТА КРАСНОПОЛЬСКОГО СЕЛЬСКОГО</a:t>
            </a:r>
            <a:b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ПОСЕЛЕНИЯ ТОРБЕЕВСКОГО МУНИЦИПАЛЬНОГО РАЙОНА </a:t>
            </a:r>
          </a:p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2022 ГОД</a:t>
            </a:r>
            <a:endParaRPr lang="ru-RU" sz="4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40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568952" cy="4713704"/>
          </a:xfrm>
        </p:spPr>
        <p:txBody>
          <a:bodyPr>
            <a:normAutofit fontScale="92500" lnSpcReduction="10000"/>
          </a:bodyPr>
          <a:lstStyle/>
          <a:p>
            <a:pPr marL="45720" indent="0"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 Бюджет Краснопольского сельского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4366,8тыс.руб.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103,4 %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 годовому плану и по расходам в сумме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4256,6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95,9 %.</a:t>
            </a:r>
          </a:p>
          <a:p>
            <a:pPr marL="45720" indent="0"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 Профицит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итогам исполнения бюджета за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год составил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110,2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сравнению с аналогичным периодом прошлого года наблюдается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поступления доходов в бюджет поселения на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462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расходам исполнение увеличилось на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26,9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56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416824" cy="1440160"/>
          </a:xfrm>
        </p:spPr>
        <p:txBody>
          <a:bodyPr>
            <a:normAutofit fontScale="90000"/>
          </a:bodyPr>
          <a:lstStyle/>
          <a:p>
            <a:pPr marL="0" lvl="0" indent="0" algn="ctr" defTabSz="449263" fontAlgn="base">
              <a:spcAft>
                <a:spcPct val="0"/>
              </a:spcAft>
              <a:buNone/>
            </a:pP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СТРУКТУРА ДОХОДОВ     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поступивших в бюджет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Краснопольского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сельского поселения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Торбеевского муниципального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района за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2022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год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37427437"/>
              </p:ext>
            </p:extLst>
          </p:nvPr>
        </p:nvGraphicFramePr>
        <p:xfrm>
          <a:off x="1187624" y="1844824"/>
          <a:ext cx="7389440" cy="388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360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08912" cy="1584176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Краснопольского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Налоговые и неналоговые доходы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65704147"/>
              </p:ext>
            </p:extLst>
          </p:nvPr>
        </p:nvGraphicFramePr>
        <p:xfrm>
          <a:off x="683568" y="2348880"/>
          <a:ext cx="784887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597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352928" cy="5721816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Налоговые и неналоговые доходы бюджета Краснопольского сельского поселения Торбеевского муниципального района за 2022 год исполнены в сумме 2257,6тыс. руб. или 106,9 % к утвержденным бюджетным назначениям.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Наибольший удельный вес занимают: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Налоги на доходы физических лиц в сумме 38,2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Единый сельскохозяйственный налог в сумме 1,5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 на имущество физических лиц в сумме 1,6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Земельный налог в сумме 736,6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Доходы от использования имущества, находящегося в муниципальной собственности (арендная плата)  89,7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 от продажи земельных участков 1252,4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50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Поступление налоговых и неналоговых доходов за 2022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97659603"/>
              </p:ext>
            </p:extLst>
          </p:nvPr>
        </p:nvGraphicFramePr>
        <p:xfrm>
          <a:off x="539551" y="1628799"/>
          <a:ext cx="6840759" cy="4878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9"/>
                <a:gridCol w="1224136"/>
                <a:gridCol w="1411355"/>
                <a:gridCol w="1612979"/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  2022 год поступления составили 2257,6 </a:t>
                      </a:r>
                      <a:r>
                        <a:rPr kumimoji="0" lang="ru-RU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тыс.руб</a:t>
                      </a: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за 2022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- 14,8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Единый сельскохозяйственный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- 1,5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51,2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- 7,7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795,9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- 57,7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+ 28,0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 продажи земельных участков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1188,2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неналоговые доходы (средства самообложения граждан 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5557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80920" cy="1368152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Краснопольского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Безвозмездные поступления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2224867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28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073744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Безвозмездные поступления бюджета Краснопольского сельского поселения Торбеевского муниципального района за 2022 год составили                    2109,2 тыс. руб. и включают в себя: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Субсидии бюджетам бюджетной системы Российской Федерации составила 277,1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Субвенция бюджетам бюджетной системы Российской Федерации составила 95,5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259,3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Иные межбюджетные трансферты составили                     1477,3 тыс.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7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369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Безвозмездные поступления поступившие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Краснопольского сельского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2022 году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728854466"/>
              </p:ext>
            </p:extLst>
          </p:nvPr>
        </p:nvGraphicFramePr>
        <p:xfrm>
          <a:off x="395536" y="1700808"/>
          <a:ext cx="892899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2419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52928" cy="1143000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Краснопольского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Доходы всего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1368052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32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Краснопольского сельского поселения Торбеевского муниципального района за 2022 год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63757160"/>
              </p:ext>
            </p:extLst>
          </p:nvPr>
        </p:nvGraphicFramePr>
        <p:xfrm>
          <a:off x="395536" y="1628800"/>
          <a:ext cx="8352928" cy="4824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2973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512511" cy="7130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2022 года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559007633"/>
              </p:ext>
            </p:extLst>
          </p:nvPr>
        </p:nvGraphicFramePr>
        <p:xfrm>
          <a:off x="395536" y="980728"/>
          <a:ext cx="8496944" cy="419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  <a:gridCol w="1728192"/>
                <a:gridCol w="1872208"/>
              </a:tblGrid>
              <a:tr h="6064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Утвержденные бюджетные назначения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(%)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2084,5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1289,9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1289,9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691,5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84,1</a:t>
                      </a:r>
                    </a:p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213,4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500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790" y="620688"/>
            <a:ext cx="739660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 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Данная информация размещена </a:t>
            </a:r>
            <a:r>
              <a:rPr lang="ru-RU" sz="3500" b="1" dirty="0">
                <a:solidFill>
                  <a:schemeClr val="accent4">
                    <a:lumMod val="50000"/>
                  </a:schemeClr>
                </a:solidFill>
              </a:rPr>
              <a:t>на официальном сайте Администрации Торбеевского муниципального района по адресу: torbeevo-rm.ru на странице Краснопольского сельского поселения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pPr algn="ctr"/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БЛАГОДАРИМ ЗА ВНИМАНИЕ !</a:t>
            </a:r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55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673</TotalTime>
  <Words>527</Words>
  <Application>Microsoft Office PowerPoint</Application>
  <PresentationFormat>Экран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Презентация PowerPoint</vt:lpstr>
      <vt:lpstr>Презентация PowerPoint</vt:lpstr>
      <vt:lpstr>СТРУКТУРА ДОХОДОВ      поступивших в бюджет Краснопольского сельского поселения Торбеевского муниципального района за 2022 год </vt:lpstr>
      <vt:lpstr>Доходы бюджета Краснопольского сельского поселения Торбеевского муниципального района за 2022 год  Налоговые и неналоговые доходы </vt:lpstr>
      <vt:lpstr>Презентация PowerPoint</vt:lpstr>
      <vt:lpstr>Поступление налоговых и неналоговых доходов за 2022 год </vt:lpstr>
      <vt:lpstr>Доходы бюджета Краснопольского сельского поселения Торбеевского муниципального района за 2022 год  Безвозмездные поступления</vt:lpstr>
      <vt:lpstr>Презентация PowerPoint</vt:lpstr>
      <vt:lpstr>Безвозмездные поступления поступившие в бюджет Краснопольского сельского поселения Торбеевского муниципального района в 2022 году </vt:lpstr>
      <vt:lpstr>Доходы бюджета Краснопольского сельского поселения Торбеевского муниципального района за 2022 год  Доходы всего</vt:lpstr>
      <vt:lpstr>Расходы бюджета Краснопольского сельского поселения Торбеевского муниципального района за 2022 год  </vt:lpstr>
      <vt:lpstr>Расходы бюджета 2022 года (тыс.руб.)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Большемечетновского сельского поселения Семикаракорского района за 2022 год</dc:title>
  <dc:creator>Admin</dc:creator>
  <cp:lastModifiedBy>komp</cp:lastModifiedBy>
  <cp:revision>64</cp:revision>
  <dcterms:created xsi:type="dcterms:W3CDTF">2023-02-27T11:10:59Z</dcterms:created>
  <dcterms:modified xsi:type="dcterms:W3CDTF">2023-04-11T10:38:04Z</dcterms:modified>
</cp:coreProperties>
</file>